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5" r:id="rId1"/>
  </p:sldMasterIdLst>
  <p:notesMasterIdLst>
    <p:notesMasterId r:id="rId272"/>
  </p:notesMasterIdLst>
  <p:handoutMasterIdLst>
    <p:handoutMasterId r:id="rId273"/>
  </p:handoutMasterIdLst>
  <p:sldIdLst>
    <p:sldId id="256" r:id="rId2"/>
    <p:sldId id="262" r:id="rId3"/>
    <p:sldId id="364" r:id="rId4"/>
    <p:sldId id="257" r:id="rId5"/>
    <p:sldId id="542" r:id="rId6"/>
    <p:sldId id="315" r:id="rId7"/>
    <p:sldId id="498" r:id="rId8"/>
    <p:sldId id="487" r:id="rId9"/>
    <p:sldId id="495" r:id="rId10"/>
    <p:sldId id="489" r:id="rId11"/>
    <p:sldId id="499" r:id="rId12"/>
    <p:sldId id="502" r:id="rId13"/>
    <p:sldId id="316" r:id="rId14"/>
    <p:sldId id="314" r:id="rId15"/>
    <p:sldId id="529" r:id="rId16"/>
    <p:sldId id="530" r:id="rId17"/>
    <p:sldId id="531" r:id="rId18"/>
    <p:sldId id="335" r:id="rId19"/>
    <p:sldId id="338" r:id="rId20"/>
    <p:sldId id="258" r:id="rId21"/>
    <p:sldId id="510" r:id="rId22"/>
    <p:sldId id="511" r:id="rId23"/>
    <p:sldId id="512" r:id="rId24"/>
    <p:sldId id="513" r:id="rId25"/>
    <p:sldId id="284" r:id="rId26"/>
    <p:sldId id="400" r:id="rId27"/>
    <p:sldId id="471" r:id="rId28"/>
    <p:sldId id="481" r:id="rId29"/>
    <p:sldId id="285" r:id="rId30"/>
    <p:sldId id="286" r:id="rId31"/>
    <p:sldId id="287" r:id="rId32"/>
    <p:sldId id="288" r:id="rId33"/>
    <p:sldId id="514" r:id="rId34"/>
    <p:sldId id="515" r:id="rId35"/>
    <p:sldId id="508" r:id="rId36"/>
    <p:sldId id="509" r:id="rId37"/>
    <p:sldId id="401" r:id="rId38"/>
    <p:sldId id="418" r:id="rId39"/>
    <p:sldId id="427" r:id="rId40"/>
    <p:sldId id="402" r:id="rId41"/>
    <p:sldId id="419" r:id="rId42"/>
    <p:sldId id="425" r:id="rId43"/>
    <p:sldId id="424" r:id="rId44"/>
    <p:sldId id="506" r:id="rId45"/>
    <p:sldId id="507" r:id="rId46"/>
    <p:sldId id="405" r:id="rId47"/>
    <p:sldId id="319" r:id="rId48"/>
    <p:sldId id="301" r:id="rId49"/>
    <p:sldId id="299" r:id="rId50"/>
    <p:sldId id="295" r:id="rId51"/>
    <p:sldId id="422" r:id="rId52"/>
    <p:sldId id="297" r:id="rId53"/>
    <p:sldId id="496" r:id="rId54"/>
    <p:sldId id="298" r:id="rId55"/>
    <p:sldId id="296" r:id="rId56"/>
    <p:sldId id="497" r:id="rId57"/>
    <p:sldId id="490" r:id="rId58"/>
    <p:sldId id="493" r:id="rId59"/>
    <p:sldId id="492" r:id="rId60"/>
    <p:sldId id="300" r:id="rId61"/>
    <p:sldId id="420" r:id="rId62"/>
    <p:sldId id="494" r:id="rId63"/>
    <p:sldId id="421" r:id="rId64"/>
    <p:sldId id="491" r:id="rId65"/>
    <p:sldId id="396" r:id="rId66"/>
    <p:sldId id="393" r:id="rId67"/>
    <p:sldId id="394" r:id="rId68"/>
    <p:sldId id="395" r:id="rId69"/>
    <p:sldId id="397" r:id="rId70"/>
    <p:sldId id="398" r:id="rId71"/>
    <p:sldId id="399" r:id="rId72"/>
    <p:sldId id="407" r:id="rId73"/>
    <p:sldId id="408" r:id="rId74"/>
    <p:sldId id="440" r:id="rId75"/>
    <p:sldId id="439" r:id="rId76"/>
    <p:sldId id="442" r:id="rId77"/>
    <p:sldId id="441" r:id="rId78"/>
    <p:sldId id="444" r:id="rId79"/>
    <p:sldId id="271" r:id="rId80"/>
    <p:sldId id="272" r:id="rId81"/>
    <p:sldId id="532" r:id="rId82"/>
    <p:sldId id="538" r:id="rId83"/>
    <p:sldId id="537" r:id="rId84"/>
    <p:sldId id="536" r:id="rId85"/>
    <p:sldId id="431" r:id="rId86"/>
    <p:sldId id="291" r:id="rId87"/>
    <p:sldId id="270" r:id="rId88"/>
    <p:sldId id="289" r:id="rId89"/>
    <p:sldId id="290" r:id="rId90"/>
    <p:sldId id="292" r:id="rId91"/>
    <p:sldId id="293" r:id="rId92"/>
    <p:sldId id="294" r:id="rId93"/>
    <p:sldId id="303" r:id="rId94"/>
    <p:sldId id="269" r:id="rId95"/>
    <p:sldId id="309" r:id="rId96"/>
    <p:sldId id="310" r:id="rId97"/>
    <p:sldId id="376" r:id="rId98"/>
    <p:sldId id="322" r:id="rId99"/>
    <p:sldId id="323" r:id="rId100"/>
    <p:sldId id="324" r:id="rId101"/>
    <p:sldId id="476" r:id="rId102"/>
    <p:sldId id="479" r:id="rId103"/>
    <p:sldId id="478" r:id="rId104"/>
    <p:sldId id="472" r:id="rId105"/>
    <p:sldId id="480" r:id="rId106"/>
    <p:sldId id="327" r:id="rId107"/>
    <p:sldId id="328" r:id="rId108"/>
    <p:sldId id="388" r:id="rId109"/>
    <p:sldId id="389" r:id="rId110"/>
    <p:sldId id="325" r:id="rId111"/>
    <p:sldId id="326" r:id="rId112"/>
    <p:sldId id="451" r:id="rId113"/>
    <p:sldId id="460" r:id="rId114"/>
    <p:sldId id="337" r:id="rId115"/>
    <p:sldId id="336" r:id="rId116"/>
    <p:sldId id="377" r:id="rId117"/>
    <p:sldId id="320" r:id="rId118"/>
    <p:sldId id="505" r:id="rId119"/>
    <p:sldId id="304" r:id="rId120"/>
    <p:sldId id="306" r:id="rId121"/>
    <p:sldId id="307" r:id="rId122"/>
    <p:sldId id="501" r:id="rId123"/>
    <p:sldId id="500" r:id="rId124"/>
    <p:sldId id="330" r:id="rId125"/>
    <p:sldId id="334" r:id="rId126"/>
    <p:sldId id="333" r:id="rId127"/>
    <p:sldId id="339" r:id="rId128"/>
    <p:sldId id="340" r:id="rId129"/>
    <p:sldId id="341" r:id="rId130"/>
    <p:sldId id="343" r:id="rId131"/>
    <p:sldId id="546" r:id="rId132"/>
    <p:sldId id="342" r:id="rId133"/>
    <p:sldId id="368" r:id="rId134"/>
    <p:sldId id="417" r:id="rId135"/>
    <p:sldId id="380" r:id="rId136"/>
    <p:sldId id="504" r:id="rId137"/>
    <p:sldId id="260" r:id="rId138"/>
    <p:sldId id="381" r:id="rId139"/>
    <p:sldId id="382" r:id="rId140"/>
    <p:sldId id="392" r:id="rId141"/>
    <p:sldId id="406" r:id="rId142"/>
    <p:sldId id="453" r:id="rId143"/>
    <p:sldId id="457" r:id="rId144"/>
    <p:sldId id="456" r:id="rId145"/>
    <p:sldId id="455" r:id="rId146"/>
    <p:sldId id="462" r:id="rId147"/>
    <p:sldId id="461" r:id="rId148"/>
    <p:sldId id="452" r:id="rId149"/>
    <p:sldId id="384" r:id="rId150"/>
    <p:sldId id="385" r:id="rId151"/>
    <p:sldId id="386" r:id="rId152"/>
    <p:sldId id="383" r:id="rId153"/>
    <p:sldId id="387" r:id="rId154"/>
    <p:sldId id="458" r:id="rId155"/>
    <p:sldId id="465" r:id="rId156"/>
    <p:sldId id="464" r:id="rId157"/>
    <p:sldId id="470" r:id="rId158"/>
    <p:sldId id="466" r:id="rId159"/>
    <p:sldId id="469" r:id="rId160"/>
    <p:sldId id="468" r:id="rId161"/>
    <p:sldId id="467" r:id="rId162"/>
    <p:sldId id="475" r:id="rId163"/>
    <p:sldId id="473" r:id="rId164"/>
    <p:sldId id="477" r:id="rId165"/>
    <p:sldId id="482" r:id="rId166"/>
    <p:sldId id="485" r:id="rId167"/>
    <p:sldId id="484" r:id="rId168"/>
    <p:sldId id="329" r:id="rId169"/>
    <p:sldId id="412" r:id="rId170"/>
    <p:sldId id="259" r:id="rId171"/>
    <p:sldId id="273" r:id="rId172"/>
    <p:sldId id="503" r:id="rId173"/>
    <p:sldId id="274" r:id="rId174"/>
    <p:sldId id="275" r:id="rId175"/>
    <p:sldId id="278" r:id="rId176"/>
    <p:sldId id="279" r:id="rId177"/>
    <p:sldId id="409" r:id="rId178"/>
    <p:sldId id="413" r:id="rId179"/>
    <p:sldId id="410" r:id="rId180"/>
    <p:sldId id="411" r:id="rId181"/>
    <p:sldId id="414" r:id="rId182"/>
    <p:sldId id="276" r:id="rId183"/>
    <p:sldId id="277" r:id="rId184"/>
    <p:sldId id="535" r:id="rId185"/>
    <p:sldId id="447" r:id="rId186"/>
    <p:sldId id="449" r:id="rId187"/>
    <p:sldId id="448" r:id="rId188"/>
    <p:sldId id="450" r:id="rId189"/>
    <p:sldId id="454" r:id="rId190"/>
    <p:sldId id="280" r:id="rId191"/>
    <p:sldId id="281" r:id="rId192"/>
    <p:sldId id="282" r:id="rId193"/>
    <p:sldId id="430" r:id="rId194"/>
    <p:sldId id="355" r:id="rId195"/>
    <p:sldId id="367" r:id="rId196"/>
    <p:sldId id="312" r:id="rId197"/>
    <p:sldId id="313" r:id="rId198"/>
    <p:sldId id="283" r:id="rId199"/>
    <p:sldId id="429" r:id="rId200"/>
    <p:sldId id="317" r:id="rId201"/>
    <p:sldId id="318" r:id="rId202"/>
    <p:sldId id="311" r:id="rId203"/>
    <p:sldId id="265" r:id="rId204"/>
    <p:sldId id="266" r:id="rId205"/>
    <p:sldId id="544" r:id="rId206"/>
    <p:sldId id="302" r:id="rId207"/>
    <p:sldId id="321" r:id="rId208"/>
    <p:sldId id="344" r:id="rId209"/>
    <p:sldId id="345" r:id="rId210"/>
    <p:sldId id="378" r:id="rId211"/>
    <p:sldId id="346" r:id="rId212"/>
    <p:sldId id="379" r:id="rId213"/>
    <p:sldId id="436" r:id="rId214"/>
    <p:sldId id="435" r:id="rId215"/>
    <p:sldId id="432" r:id="rId216"/>
    <p:sldId id="268" r:id="rId217"/>
    <p:sldId id="348" r:id="rId218"/>
    <p:sldId id="543" r:id="rId219"/>
    <p:sldId id="416" r:id="rId220"/>
    <p:sldId id="261" r:id="rId221"/>
    <p:sldId id="541" r:id="rId222"/>
    <p:sldId id="363" r:id="rId223"/>
    <p:sldId id="545" r:id="rId224"/>
    <p:sldId id="365" r:id="rId225"/>
    <p:sldId id="547" r:id="rId226"/>
    <p:sldId id="362" r:id="rId227"/>
    <p:sldId id="438" r:id="rId228"/>
    <p:sldId id="443" r:id="rId229"/>
    <p:sldId id="446" r:id="rId230"/>
    <p:sldId id="445" r:id="rId231"/>
    <p:sldId id="516" r:id="rId232"/>
    <p:sldId id="518" r:id="rId233"/>
    <p:sldId id="517" r:id="rId234"/>
    <p:sldId id="519" r:id="rId235"/>
    <p:sldId id="526" r:id="rId236"/>
    <p:sldId id="527" r:id="rId237"/>
    <p:sldId id="528" r:id="rId238"/>
    <p:sldId id="523" r:id="rId239"/>
    <p:sldId id="520" r:id="rId240"/>
    <p:sldId id="522" r:id="rId241"/>
    <p:sldId id="521" r:id="rId242"/>
    <p:sldId id="524" r:id="rId243"/>
    <p:sldId id="525" r:id="rId244"/>
    <p:sldId id="428" r:id="rId245"/>
    <p:sldId id="434" r:id="rId246"/>
    <p:sldId id="437" r:id="rId247"/>
    <p:sldId id="369" r:id="rId248"/>
    <p:sldId id="351" r:id="rId249"/>
    <p:sldId id="361" r:id="rId250"/>
    <p:sldId id="347" r:id="rId251"/>
    <p:sldId id="352" r:id="rId252"/>
    <p:sldId id="356" r:id="rId253"/>
    <p:sldId id="360" r:id="rId254"/>
    <p:sldId id="359" r:id="rId255"/>
    <p:sldId id="353" r:id="rId256"/>
    <p:sldId id="354" r:id="rId257"/>
    <p:sldId id="358" r:id="rId258"/>
    <p:sldId id="404" r:id="rId259"/>
    <p:sldId id="403" r:id="rId260"/>
    <p:sldId id="357" r:id="rId261"/>
    <p:sldId id="433" r:id="rId262"/>
    <p:sldId id="370" r:id="rId263"/>
    <p:sldId id="373" r:id="rId264"/>
    <p:sldId id="391" r:id="rId265"/>
    <p:sldId id="390" r:id="rId266"/>
    <p:sldId id="267" r:id="rId267"/>
    <p:sldId id="264" r:id="rId268"/>
    <p:sldId id="474" r:id="rId269"/>
    <p:sldId id="263" r:id="rId270"/>
    <p:sldId id="459" r:id="rId2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tonen Esa" initials="KE" lastIdx="3" clrIdx="0">
    <p:extLst>
      <p:ext uri="{19B8F6BF-5375-455C-9EA6-DF929625EA0E}">
        <p15:presenceInfo xmlns:p15="http://schemas.microsoft.com/office/powerpoint/2012/main" userId="910efcd23ae82d7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Normaali tyyli 2 - Korostu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Normaali tyyli 2 - Korostu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668" autoAdjust="0"/>
    <p:restoredTop sz="94660"/>
  </p:normalViewPr>
  <p:slideViewPr>
    <p:cSldViewPr snapToGrid="0">
      <p:cViewPr varScale="1">
        <p:scale>
          <a:sx n="86" d="100"/>
          <a:sy n="86" d="100"/>
        </p:scale>
        <p:origin x="163" y="1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slide" Target="slides/slide264.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slide" Target="slides/slide270.xml"/><Relationship Id="rId276" Type="http://schemas.openxmlformats.org/officeDocument/2006/relationships/viewProps" Target="viewProp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handoutMaster" Target="handoutMasters/handoutMaster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commentAuthors" Target="commentAuthor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presProps" Target="presProp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Ylätunnisteen paikkamerkki 1">
            <a:extLst>
              <a:ext uri="{FF2B5EF4-FFF2-40B4-BE49-F238E27FC236}">
                <a16:creationId xmlns:a16="http://schemas.microsoft.com/office/drawing/2014/main" id="{E1C932BC-9416-427B-825E-E04AA5104A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i-FI"/>
          </a:p>
        </p:txBody>
      </p:sp>
      <p:sp>
        <p:nvSpPr>
          <p:cNvPr id="3" name="Päivämäärän paikkamerkki 2">
            <a:extLst>
              <a:ext uri="{FF2B5EF4-FFF2-40B4-BE49-F238E27FC236}">
                <a16:creationId xmlns:a16="http://schemas.microsoft.com/office/drawing/2014/main" id="{8784E7BE-F3E2-43E2-BCFF-B62E0A9CE0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3319AD-A40E-4C40-A29F-3C0B54881591}" type="datetimeFigureOut">
              <a:rPr lang="fi-FI" smtClean="0"/>
              <a:t>12.5.2020</a:t>
            </a:fld>
            <a:endParaRPr lang="fi-FI"/>
          </a:p>
        </p:txBody>
      </p:sp>
      <p:sp>
        <p:nvSpPr>
          <p:cNvPr id="4" name="Alatunnisteen paikkamerkki 3">
            <a:extLst>
              <a:ext uri="{FF2B5EF4-FFF2-40B4-BE49-F238E27FC236}">
                <a16:creationId xmlns:a16="http://schemas.microsoft.com/office/drawing/2014/main" id="{2178A0AD-E23B-48D3-873B-F35A462E2C1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i-FI"/>
          </a:p>
        </p:txBody>
      </p:sp>
      <p:sp>
        <p:nvSpPr>
          <p:cNvPr id="5" name="Dian numeron paikkamerkki 4">
            <a:extLst>
              <a:ext uri="{FF2B5EF4-FFF2-40B4-BE49-F238E27FC236}">
                <a16:creationId xmlns:a16="http://schemas.microsoft.com/office/drawing/2014/main" id="{9408A273-B8E5-4213-9181-C6305FE0E41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220A2D2-1622-470E-B6E9-1BDC88D33326}" type="slidenum">
              <a:rPr lang="fi-FI" smtClean="0"/>
              <a:t>‹#›</a:t>
            </a:fld>
            <a:endParaRPr lang="fi-FI"/>
          </a:p>
        </p:txBody>
      </p:sp>
    </p:spTree>
    <p:extLst>
      <p:ext uri="{BB962C8B-B14F-4D97-AF65-F5344CB8AC3E}">
        <p14:creationId xmlns:p14="http://schemas.microsoft.com/office/powerpoint/2010/main" val="63057825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Ylätunnisteen paikkamerkki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i-FI"/>
          </a:p>
        </p:txBody>
      </p:sp>
      <p:sp>
        <p:nvSpPr>
          <p:cNvPr id="3" name="Päivämäärän paikkamerkki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C07EEB-22A9-4BD9-976F-93FB809C31BE}" type="datetimeFigureOut">
              <a:rPr lang="fi-FI" smtClean="0"/>
              <a:t>12.5.2020</a:t>
            </a:fld>
            <a:endParaRPr lang="fi-FI"/>
          </a:p>
        </p:txBody>
      </p:sp>
      <p:sp>
        <p:nvSpPr>
          <p:cNvPr id="4" name="Dian kuvan paikkamerkki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i-FI"/>
          </a:p>
        </p:txBody>
      </p:sp>
      <p:sp>
        <p:nvSpPr>
          <p:cNvPr id="5" name="Huomautusten paikkamerkki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6" name="Alatunnisteen paikkamerk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i-FI"/>
          </a:p>
        </p:txBody>
      </p:sp>
      <p:sp>
        <p:nvSpPr>
          <p:cNvPr id="7" name="Dian numeron paikkamerkki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56854A-BE58-497D-9F57-7B376CD880EE}" type="slidenum">
              <a:rPr lang="fi-FI" smtClean="0"/>
              <a:t>‹#›</a:t>
            </a:fld>
            <a:endParaRPr lang="fi-FI"/>
          </a:p>
        </p:txBody>
      </p:sp>
    </p:spTree>
    <p:extLst>
      <p:ext uri="{BB962C8B-B14F-4D97-AF65-F5344CB8AC3E}">
        <p14:creationId xmlns:p14="http://schemas.microsoft.com/office/powerpoint/2010/main" val="411870684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177553" y="6571394"/>
            <a:ext cx="11819138" cy="286605"/>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rot="10800000" flipV="1">
            <a:off x="825623" y="301752"/>
            <a:ext cx="10330057" cy="457200"/>
          </a:xfrm>
        </p:spPr>
        <p:txBody>
          <a:bodyPr anchor="b">
            <a:normAutofit/>
          </a:bodyPr>
          <a:lstStyle>
            <a:lvl1pPr algn="l">
              <a:lnSpc>
                <a:spcPct val="90000"/>
              </a:lnSpc>
              <a:defRPr sz="3200" spc="-50" baseline="0">
                <a:solidFill>
                  <a:schemeClr val="tx1">
                    <a:lumMod val="85000"/>
                    <a:lumOff val="15000"/>
                  </a:schemeClr>
                </a:solidFill>
              </a:defRPr>
            </a:lvl1pPr>
          </a:lstStyle>
          <a:p>
            <a:r>
              <a:rPr lang="en-US" dirty="0"/>
              <a:t>Click to edit Master title style</a:t>
            </a:r>
          </a:p>
        </p:txBody>
      </p:sp>
      <p:sp>
        <p:nvSpPr>
          <p:cNvPr id="3" name="Subtitle 2"/>
          <p:cNvSpPr>
            <a:spLocks noGrp="1"/>
          </p:cNvSpPr>
          <p:nvPr>
            <p:ph type="subTitle" idx="1"/>
          </p:nvPr>
        </p:nvSpPr>
        <p:spPr>
          <a:xfrm>
            <a:off x="1088696" y="5837548"/>
            <a:ext cx="9950793" cy="457186"/>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a:cxnSpLocks/>
          </p:cNvCxnSpPr>
          <p:nvPr/>
        </p:nvCxnSpPr>
        <p:spPr>
          <a:xfrm>
            <a:off x="1065710" y="5486401"/>
            <a:ext cx="9849881"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A6758524-16AC-4994-80B2-2A0E1C55989A}" type="datetime1">
              <a:rPr lang="en-US" smtClean="0"/>
              <a:t>5/12/2020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a:xfrm>
            <a:off x="825623" y="6571393"/>
            <a:ext cx="7111014" cy="240571"/>
          </a:xfrm>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lvl1pPr>
              <a:defRPr sz="1200"/>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4712666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800C30CE-9C87-48BB-9022-C6273ECAB47C}" type="datetime1">
              <a:rPr lang="en-US" smtClean="0"/>
              <a:t>5/12/2020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75492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4C1E1C9-8187-493B-AEEF-A4DDA3117039}" type="datetime1">
              <a:rPr lang="en-US" smtClean="0"/>
              <a:t>5/12/2020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091744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B5D1C378-4DE6-4D45-9208-CF50030C7F13}" type="datetime1">
              <a:rPr lang="en-US" smtClean="0"/>
              <a:t>5/12/2020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94510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ukautettu asettelu">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6EC905C-8BC4-4699-B110-C4285C1B0DD2}"/>
              </a:ext>
            </a:extLst>
          </p:cNvPr>
          <p:cNvSpPr>
            <a:spLocks noGrp="1"/>
          </p:cNvSpPr>
          <p:nvPr>
            <p:ph type="title"/>
          </p:nvPr>
        </p:nvSpPr>
        <p:spPr/>
        <p:txBody>
          <a:bodyPr/>
          <a:lstStyle/>
          <a:p>
            <a:r>
              <a:rPr lang="fi-FI"/>
              <a:t>Muokkaa ots. perustyyl. napsautt.</a:t>
            </a:r>
          </a:p>
        </p:txBody>
      </p:sp>
      <p:sp>
        <p:nvSpPr>
          <p:cNvPr id="3" name="Päivämäärän paikkamerkki 2">
            <a:extLst>
              <a:ext uri="{FF2B5EF4-FFF2-40B4-BE49-F238E27FC236}">
                <a16:creationId xmlns:a16="http://schemas.microsoft.com/office/drawing/2014/main" id="{C2B7DCB8-3F75-4CDF-8850-8A925A37CCD0}"/>
              </a:ext>
            </a:extLst>
          </p:cNvPr>
          <p:cNvSpPr>
            <a:spLocks noGrp="1"/>
          </p:cNvSpPr>
          <p:nvPr>
            <p:ph type="dt" sz="half" idx="10"/>
          </p:nvPr>
        </p:nvSpPr>
        <p:spPr>
          <a:xfrm>
            <a:off x="8353886" y="6571394"/>
            <a:ext cx="2474207" cy="240569"/>
          </a:xfrm>
        </p:spPr>
        <p:txBody>
          <a:bodyPr/>
          <a:lstStyle/>
          <a:p>
            <a:fld id="{54C62094-AD32-4FEE-A503-606D8E72C974}" type="datetime1">
              <a:rPr lang="en-US" smtClean="0"/>
              <a:t>5/12/2020</a:t>
            </a:fld>
            <a:endParaRPr lang="en-US" dirty="0"/>
          </a:p>
        </p:txBody>
      </p:sp>
      <p:sp>
        <p:nvSpPr>
          <p:cNvPr id="4" name="Alatunnisteen paikkamerkki 3">
            <a:extLst>
              <a:ext uri="{FF2B5EF4-FFF2-40B4-BE49-F238E27FC236}">
                <a16:creationId xmlns:a16="http://schemas.microsoft.com/office/drawing/2014/main" id="{BDE1ADBF-C1B8-4791-9E5A-BA4A95106E03}"/>
              </a:ext>
            </a:extLst>
          </p:cNvPr>
          <p:cNvSpPr>
            <a:spLocks noGrp="1"/>
          </p:cNvSpPr>
          <p:nvPr>
            <p:ph type="ftr" sz="quarter" idx="11"/>
          </p:nvPr>
        </p:nvSpPr>
        <p:spPr>
          <a:xfrm>
            <a:off x="861134" y="6571395"/>
            <a:ext cx="7075502" cy="240569"/>
          </a:xfrm>
        </p:spPr>
        <p:txBody>
          <a:bodyPr/>
          <a:lstStyle/>
          <a:p>
            <a:endParaRPr lang="en-US" dirty="0"/>
          </a:p>
        </p:txBody>
      </p:sp>
      <p:sp>
        <p:nvSpPr>
          <p:cNvPr id="5" name="Dian numeron paikkamerkki 4">
            <a:extLst>
              <a:ext uri="{FF2B5EF4-FFF2-40B4-BE49-F238E27FC236}">
                <a16:creationId xmlns:a16="http://schemas.microsoft.com/office/drawing/2014/main" id="{2EF856D7-5128-46F2-83C5-F77AD351C172}"/>
              </a:ext>
            </a:extLst>
          </p:cNvPr>
          <p:cNvSpPr>
            <a:spLocks noGrp="1"/>
          </p:cNvSpPr>
          <p:nvPr>
            <p:ph type="sldNum" sz="quarter" idx="12"/>
          </p:nvPr>
        </p:nvSpPr>
        <p:spPr>
          <a:xfrm>
            <a:off x="11155680" y="6571394"/>
            <a:ext cx="607233" cy="240569"/>
          </a:xfrm>
        </p:spPr>
        <p:txBody>
          <a:bodyPr/>
          <a:lstStyle>
            <a:lvl1pPr>
              <a:defRPr sz="1600"/>
            </a:lvl1pPr>
          </a:lstStyle>
          <a:p>
            <a:fld id="{3A98EE3D-8CD1-4C3F-BD1C-C98C9596463C}" type="slidenum">
              <a:rPr lang="en-US" smtClean="0"/>
              <a:pPr/>
              <a:t>‹#›</a:t>
            </a:fld>
            <a:endParaRPr lang="en-US" dirty="0"/>
          </a:p>
        </p:txBody>
      </p:sp>
      <p:sp>
        <p:nvSpPr>
          <p:cNvPr id="7" name="SmartArt-paikkamerkki 6">
            <a:extLst>
              <a:ext uri="{FF2B5EF4-FFF2-40B4-BE49-F238E27FC236}">
                <a16:creationId xmlns:a16="http://schemas.microsoft.com/office/drawing/2014/main" id="{F3B87A32-13D7-4E16-A0E7-595E6F4C2696}"/>
              </a:ext>
            </a:extLst>
          </p:cNvPr>
          <p:cNvSpPr>
            <a:spLocks noGrp="1"/>
          </p:cNvSpPr>
          <p:nvPr>
            <p:ph type="dgm" sz="quarter" idx="13"/>
          </p:nvPr>
        </p:nvSpPr>
        <p:spPr>
          <a:xfrm>
            <a:off x="861134" y="1170650"/>
            <a:ext cx="2495550" cy="2787650"/>
          </a:xfrm>
        </p:spPr>
        <p:style>
          <a:lnRef idx="2">
            <a:schemeClr val="dk1"/>
          </a:lnRef>
          <a:fillRef idx="1">
            <a:schemeClr val="lt1"/>
          </a:fillRef>
          <a:effectRef idx="0">
            <a:schemeClr val="dk1"/>
          </a:effectRef>
          <a:fontRef idx="minor">
            <a:schemeClr val="dk1"/>
          </a:fontRef>
        </p:style>
        <p:txBody>
          <a:bodyPr/>
          <a:lstStyle/>
          <a:p>
            <a:endParaRPr lang="fi-FI" dirty="0"/>
          </a:p>
        </p:txBody>
      </p:sp>
    </p:spTree>
    <p:extLst>
      <p:ext uri="{BB962C8B-B14F-4D97-AF65-F5344CB8AC3E}">
        <p14:creationId xmlns:p14="http://schemas.microsoft.com/office/powerpoint/2010/main" val="252340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D1BDC922-905F-4AC3-A480-AED3D30241AC}" type="datetime1">
              <a:rPr lang="en-US" smtClean="0"/>
              <a:t>5/12/2020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lvl1pPr>
              <a:defRPr sz="1600"/>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819080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4A5CE293-4807-4030-A230-C70499D8C285}" type="datetime1">
              <a:rPr lang="en-US" smtClean="0"/>
              <a:t>5/12/2020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99945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798990" y="286603"/>
            <a:ext cx="10356690" cy="565653"/>
          </a:xfrm>
        </p:spPr>
        <p:txBody>
          <a:bodyPr/>
          <a:lstStyle/>
          <a:p>
            <a:r>
              <a:rPr lang="en-US" dirty="0"/>
              <a:t>Click to edit Master title style</a:t>
            </a:r>
          </a:p>
        </p:txBody>
      </p:sp>
      <p:sp>
        <p:nvSpPr>
          <p:cNvPr id="3" name="Content Placeholder 2"/>
          <p:cNvSpPr>
            <a:spLocks noGrp="1"/>
          </p:cNvSpPr>
          <p:nvPr>
            <p:ph sz="half" idx="1"/>
          </p:nvPr>
        </p:nvSpPr>
        <p:spPr>
          <a:xfrm>
            <a:off x="798990" y="1180730"/>
            <a:ext cx="4938026" cy="4688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654" y="1180730"/>
            <a:ext cx="4938026" cy="46883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AA578925-6506-47CF-B4E1-4B2488B47395}" type="datetime1">
              <a:rPr lang="en-US" smtClean="0"/>
              <a:t>5/12/2020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57577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5BD8525D-A967-4022-97FC-D421552F6C36}" type="datetime1">
              <a:rPr lang="en-US" smtClean="0"/>
              <a:t>5/12/2020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5414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AA27B4FD-BFA0-4B20-8993-7E92DD64F91D}" type="datetime1">
              <a:rPr lang="en-US" smtClean="0"/>
              <a:t>5/12/2020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81223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6709752F-58D0-4C15-8C47-EAFA2D44B28F}" type="datetime1">
              <a:rPr lang="en-US" smtClean="0"/>
              <a:t>5/12/2020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79233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A455B9E6-A067-491D-BA29-D76024E38983}" type="datetime1">
              <a:rPr lang="en-US" smtClean="0"/>
              <a:t>5/12/2020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663194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rot="10800000">
            <a:off x="437965" y="6571393"/>
            <a:ext cx="11316070" cy="286605"/>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i-FI" dirty="0"/>
          </a:p>
        </p:txBody>
      </p:sp>
      <p:sp>
        <p:nvSpPr>
          <p:cNvPr id="2" name="Title Placeholder 1"/>
          <p:cNvSpPr>
            <a:spLocks noGrp="1"/>
          </p:cNvSpPr>
          <p:nvPr>
            <p:ph type="title"/>
          </p:nvPr>
        </p:nvSpPr>
        <p:spPr>
          <a:xfrm>
            <a:off x="861134" y="286604"/>
            <a:ext cx="10294546" cy="70230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861134" y="1109751"/>
            <a:ext cx="10294546" cy="4759342"/>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18376" y="6571395"/>
            <a:ext cx="2509718" cy="240568"/>
          </a:xfrm>
          <a:prstGeom prst="rect">
            <a:avLst/>
          </a:prstGeom>
        </p:spPr>
        <p:txBody>
          <a:bodyPr vert="horz" lIns="91440" tIns="45720" rIns="91440" bIns="45720" rtlCol="0" anchor="ctr"/>
          <a:lstStyle>
            <a:lvl1pPr algn="r">
              <a:defRPr sz="1600">
                <a:solidFill>
                  <a:srgbClr val="FFFFFF"/>
                </a:solidFill>
              </a:defRPr>
            </a:lvl1pPr>
          </a:lstStyle>
          <a:p>
            <a:fld id="{8CD43898-6A84-4130-924D-72D513278428}" type="datetime1">
              <a:rPr lang="en-US" smtClean="0"/>
              <a:pPr/>
              <a:t>5/12/2020</a:t>
            </a:fld>
            <a:endParaRPr lang="en-US" dirty="0"/>
          </a:p>
        </p:txBody>
      </p:sp>
      <p:sp>
        <p:nvSpPr>
          <p:cNvPr id="5" name="Footer Placeholder 4"/>
          <p:cNvSpPr>
            <a:spLocks noGrp="1"/>
          </p:cNvSpPr>
          <p:nvPr>
            <p:ph type="ftr" sz="quarter" idx="3"/>
          </p:nvPr>
        </p:nvSpPr>
        <p:spPr>
          <a:xfrm>
            <a:off x="861133" y="6571395"/>
            <a:ext cx="7075504" cy="240569"/>
          </a:xfrm>
          <a:prstGeom prst="rect">
            <a:avLst/>
          </a:prstGeom>
        </p:spPr>
        <p:txBody>
          <a:bodyPr vert="horz" lIns="91440" tIns="45720" rIns="91440" bIns="45720" rtlCol="0" anchor="ctr"/>
          <a:lstStyle>
            <a:lvl1pPr algn="l">
              <a:defRPr sz="20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1094721" y="6571395"/>
            <a:ext cx="659314" cy="240568"/>
          </a:xfrm>
          <a:prstGeom prst="rect">
            <a:avLst/>
          </a:prstGeom>
        </p:spPr>
        <p:txBody>
          <a:bodyPr vert="horz" lIns="91440" tIns="45720" rIns="91440" bIns="45720" rtlCol="0" anchor="ctr"/>
          <a:lstStyle>
            <a:lvl1pPr algn="l">
              <a:defRPr sz="1600">
                <a:solidFill>
                  <a:srgbClr val="FFFFFF"/>
                </a:solidFill>
              </a:defRPr>
            </a:lvl1pPr>
          </a:lstStyle>
          <a:p>
            <a:fld id="{3A98EE3D-8CD1-4C3F-BD1C-C98C9596463C}" type="slidenum">
              <a:rPr lang="en-US" smtClean="0"/>
              <a:pPr/>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861134" y="988908"/>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5" name="Kuva 24">
            <a:extLst>
              <a:ext uri="{FF2B5EF4-FFF2-40B4-BE49-F238E27FC236}">
                <a16:creationId xmlns:a16="http://schemas.microsoft.com/office/drawing/2014/main" id="{1B5A6B9F-84F7-49D2-83FE-50C228515528}"/>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861135" y="6603254"/>
            <a:ext cx="2157274" cy="200676"/>
          </a:xfrm>
          <a:prstGeom prst="rect">
            <a:avLst/>
          </a:prstGeom>
        </p:spPr>
      </p:pic>
    </p:spTree>
    <p:extLst>
      <p:ext uri="{BB962C8B-B14F-4D97-AF65-F5344CB8AC3E}">
        <p14:creationId xmlns:p14="http://schemas.microsoft.com/office/powerpoint/2010/main" val="1622739849"/>
      </p:ext>
    </p:extLst>
  </p:cSld>
  <p:clrMap bg1="dk1" tx1="lt1" bg2="dk2" tx2="lt2" accent1="accent1" accent2="accent2" accent3="accent3" accent4="accent4" accent5="accent5" accent6="accent6" hlink="hlink" folHlink="folHlink"/>
  <p:sldLayoutIdLst>
    <p:sldLayoutId id="2147483674" r:id="rId1"/>
    <p:sldLayoutId id="2147483686" r:id="rId2"/>
    <p:sldLayoutId id="2147483675" r:id="rId3"/>
    <p:sldLayoutId id="2147483676" r:id="rId4"/>
    <p:sldLayoutId id="2147483677" r:id="rId5"/>
    <p:sldLayoutId id="2147483684" r:id="rId6"/>
    <p:sldLayoutId id="2147483678" r:id="rId7"/>
    <p:sldLayoutId id="2147483679" r:id="rId8"/>
    <p:sldLayoutId id="2147483680" r:id="rId9"/>
    <p:sldLayoutId id="2147483683" r:id="rId10"/>
    <p:sldLayoutId id="2147483681" r:id="rId11"/>
    <p:sldLayoutId id="2147483682" r:id="rId12"/>
  </p:sldLayoutIdLst>
  <p:hf hdr="0" ftr="0" dt="0"/>
  <p:txStyles>
    <p:titleStyle>
      <a:lvl1pPr algn="l" defTabSz="914400" rtl="0" eaLnBrk="1" latinLnBrk="0" hangingPunct="1">
        <a:lnSpc>
          <a:spcPct val="90000"/>
        </a:lnSpc>
        <a:spcBef>
          <a:spcPct val="0"/>
        </a:spcBef>
        <a:buNone/>
        <a:defRPr sz="36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gif"/><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3.xml"/><Relationship Id="rId4" Type="http://schemas.openxmlformats.org/officeDocument/2006/relationships/image" Target="../media/image122.png"/></Relationships>
</file>

<file path=ppt/slides/_rels/slide13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8.png"/><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3.xml"/><Relationship Id="rId4" Type="http://schemas.openxmlformats.org/officeDocument/2006/relationships/image" Target="../media/image156.png"/></Relationships>
</file>

<file path=ppt/slides/_rels/slide16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7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5.xml"/></Relationships>
</file>

<file path=ppt/slides/_rels/slide203.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5.xml"/></Relationships>
</file>

<file path=ppt/slides/_rels/slide206.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0.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5.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8.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0.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5.xml"/><Relationship Id="rId5" Type="http://schemas.openxmlformats.org/officeDocument/2006/relationships/image" Target="../media/image218.png"/><Relationship Id="rId4" Type="http://schemas.openxmlformats.org/officeDocument/2006/relationships/image" Target="../media/image217.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3.xml"/><Relationship Id="rId4" Type="http://schemas.openxmlformats.org/officeDocument/2006/relationships/image" Target="../media/image221.png"/></Relationships>
</file>

<file path=ppt/slides/_rels/slide224.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5.xml"/></Relationships>
</file>

<file path=ppt/slides/_rels/slide227.xml.rels><?xml version="1.0" encoding="UTF-8" standalone="yes"?>
<Relationships xmlns="http://schemas.openxmlformats.org/package/2006/relationships"><Relationship Id="rId3" Type="http://schemas.openxmlformats.org/officeDocument/2006/relationships/image" Target="../media/image227.svg"/><Relationship Id="rId2" Type="http://schemas.openxmlformats.org/officeDocument/2006/relationships/image" Target="../media/image226.png"/><Relationship Id="rId1" Type="http://schemas.openxmlformats.org/officeDocument/2006/relationships/slideLayout" Target="../slideLayouts/slideLayout5.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9.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0.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5.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5.xml"/></Relationships>
</file>

<file path=ppt/slides/_rels/slide236.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3.xml"/><Relationship Id="rId4" Type="http://schemas.openxmlformats.org/officeDocument/2006/relationships/image" Target="../media/image236.png"/></Relationships>
</file>

<file path=ppt/slides/_rels/slide238.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5.xml"/></Relationships>
</file>

<file path=ppt/slides/_rels/slide239.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3.xml"/><Relationship Id="rId5" Type="http://schemas.openxmlformats.org/officeDocument/2006/relationships/image" Target="../media/image242.png"/><Relationship Id="rId4" Type="http://schemas.openxmlformats.org/officeDocument/2006/relationships/image" Target="../media/image241.png"/></Relationships>
</file>

<file path=ppt/slides/_rels/slide241.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3.xml"/><Relationship Id="rId4" Type="http://schemas.openxmlformats.org/officeDocument/2006/relationships/image" Target="../media/image245.png"/></Relationships>
</file>

<file path=ppt/slides/_rels/slide242.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5.xml"/></Relationships>
</file>

<file path=ppt/slides/_rels/slide244.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5.xml"/></Relationships>
</file>

<file path=ppt/slides/_rels/slide245.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9.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1.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7.xml.rels><?xml version="1.0" encoding="UTF-8" standalone="yes"?>
<Relationships xmlns="http://schemas.openxmlformats.org/package/2006/relationships"><Relationship Id="rId2" Type="http://schemas.openxmlformats.org/officeDocument/2006/relationships/image" Target="../media/image256.gif"/><Relationship Id="rId1" Type="http://schemas.openxmlformats.org/officeDocument/2006/relationships/slideLayout" Target="../slideLayouts/slideLayout5.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3.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5.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5.xml"/></Relationships>
</file>

<file path=ppt/slides/_rels/slide266.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jpg"/><Relationship Id="rId1" Type="http://schemas.openxmlformats.org/officeDocument/2006/relationships/slideLayout" Target="../slideLayouts/slideLayout5.xml"/></Relationships>
</file>

<file path=ppt/slides/_rels/slide267.xml.rels><?xml version="1.0" encoding="UTF-8" standalone="yes"?>
<Relationships xmlns="http://schemas.openxmlformats.org/package/2006/relationships"><Relationship Id="rId3" Type="http://schemas.openxmlformats.org/officeDocument/2006/relationships/image" Target="../media/image261.jpg"/><Relationship Id="rId2" Type="http://schemas.openxmlformats.org/officeDocument/2006/relationships/image" Target="../media/image260.png"/><Relationship Id="rId1" Type="http://schemas.openxmlformats.org/officeDocument/2006/relationships/slideLayout" Target="../slideLayouts/slideLayout5.xml"/></Relationships>
</file>

<file path=ppt/slides/_rels/slide268.xml.rels><?xml version="1.0" encoding="UTF-8" standalone="yes"?>
<Relationships xmlns="http://schemas.openxmlformats.org/package/2006/relationships"><Relationship Id="rId3" Type="http://schemas.openxmlformats.org/officeDocument/2006/relationships/image" Target="../media/image263.jpg"/><Relationship Id="rId2" Type="http://schemas.openxmlformats.org/officeDocument/2006/relationships/image" Target="../media/image262.jpg"/><Relationship Id="rId1" Type="http://schemas.openxmlformats.org/officeDocument/2006/relationships/slideLayout" Target="../slideLayouts/slideLayout5.xml"/></Relationships>
</file>

<file path=ppt/slides/_rels/slide269.xml.rels><?xml version="1.0" encoding="UTF-8" standalone="yes"?>
<Relationships xmlns="http://schemas.openxmlformats.org/package/2006/relationships"><Relationship Id="rId3" Type="http://schemas.openxmlformats.org/officeDocument/2006/relationships/image" Target="../media/image265.jpg"/><Relationship Id="rId2" Type="http://schemas.openxmlformats.org/officeDocument/2006/relationships/image" Target="../media/image264.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gif"/><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5.xml"/><Relationship Id="rId5" Type="http://schemas.openxmlformats.org/officeDocument/2006/relationships/image" Target="../media/image76.png"/><Relationship Id="rId4" Type="http://schemas.openxmlformats.org/officeDocument/2006/relationships/image" Target="../media/image75.png"/></Relationships>
</file>

<file path=ppt/slides/_rels/slide8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3.xml"/><Relationship Id="rId5" Type="http://schemas.openxmlformats.org/officeDocument/2006/relationships/image" Target="../media/image81.png"/><Relationship Id="rId4" Type="http://schemas.openxmlformats.org/officeDocument/2006/relationships/image" Target="../media/image80.png"/></Relationships>
</file>

<file path=ppt/slides/_rels/slide8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Layout" Target="../slideLayouts/slideLayout3.xml"/><Relationship Id="rId1" Type="http://schemas.openxmlformats.org/officeDocument/2006/relationships/themeOverride" Target="../theme/themeOverride1.xml"/></Relationships>
</file>

<file path=ppt/slides/_rels/slide8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gif"/><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E362070-691D-44DB-98D4-BC61774B0E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D7DF4D35-CE93-4243-9E6C-FF0051867B8A}"/>
              </a:ext>
            </a:extLst>
          </p:cNvPr>
          <p:cNvSpPr>
            <a:spLocks noGrp="1"/>
          </p:cNvSpPr>
          <p:nvPr>
            <p:ph type="ctrTitle"/>
          </p:nvPr>
        </p:nvSpPr>
        <p:spPr>
          <a:xfrm>
            <a:off x="3836504" y="758951"/>
            <a:ext cx="7319175" cy="3374931"/>
          </a:xfrm>
        </p:spPr>
        <p:txBody>
          <a:bodyPr>
            <a:normAutofit fontScale="90000"/>
          </a:bodyPr>
          <a:lstStyle/>
          <a:p>
            <a:br>
              <a:rPr lang="fi-FI" sz="8000" dirty="0"/>
            </a:br>
            <a:br>
              <a:rPr lang="fi-FI" sz="8000" dirty="0"/>
            </a:br>
            <a:br>
              <a:rPr lang="fi-FI" sz="8000" dirty="0"/>
            </a:br>
            <a:br>
              <a:rPr lang="fi-FI" sz="8000" dirty="0"/>
            </a:br>
            <a:r>
              <a:rPr lang="fi-FI" sz="8000" dirty="0" err="1">
                <a:highlight>
                  <a:srgbClr val="008000"/>
                </a:highlight>
              </a:rPr>
              <a:t>Javascript</a:t>
            </a:r>
            <a:r>
              <a:rPr lang="fi-FI" sz="8000" dirty="0">
                <a:highlight>
                  <a:srgbClr val="008000"/>
                </a:highlight>
              </a:rPr>
              <a:t> </a:t>
            </a:r>
            <a:br>
              <a:rPr lang="fi-FI" sz="8000" dirty="0">
                <a:highlight>
                  <a:srgbClr val="008000"/>
                </a:highlight>
              </a:rPr>
            </a:br>
            <a:r>
              <a:rPr lang="fi-FI" sz="8000" dirty="0">
                <a:highlight>
                  <a:srgbClr val="008000"/>
                </a:highlight>
              </a:rPr>
              <a:t>for </a:t>
            </a:r>
            <a:br>
              <a:rPr lang="fi-FI" sz="8000" dirty="0">
                <a:highlight>
                  <a:srgbClr val="008000"/>
                </a:highlight>
              </a:rPr>
            </a:br>
            <a:r>
              <a:rPr lang="fi-FI" sz="8000" dirty="0" err="1">
                <a:highlight>
                  <a:srgbClr val="008000"/>
                </a:highlight>
              </a:rPr>
              <a:t>Beginners</a:t>
            </a:r>
            <a:endParaRPr lang="fi-FI" sz="7400" dirty="0">
              <a:highlight>
                <a:srgbClr val="008000"/>
              </a:highlight>
            </a:endParaRPr>
          </a:p>
        </p:txBody>
      </p:sp>
      <p:sp>
        <p:nvSpPr>
          <p:cNvPr id="3" name="Alaotsikko 2">
            <a:extLst>
              <a:ext uri="{FF2B5EF4-FFF2-40B4-BE49-F238E27FC236}">
                <a16:creationId xmlns:a16="http://schemas.microsoft.com/office/drawing/2014/main" id="{1F381D99-A718-424C-9E7A-EE864A5D3906}"/>
              </a:ext>
            </a:extLst>
          </p:cNvPr>
          <p:cNvSpPr>
            <a:spLocks noGrp="1"/>
          </p:cNvSpPr>
          <p:nvPr>
            <p:ph type="subTitle" idx="1"/>
          </p:nvPr>
        </p:nvSpPr>
        <p:spPr>
          <a:xfrm>
            <a:off x="3836504" y="4455620"/>
            <a:ext cx="7321946" cy="1143000"/>
          </a:xfrm>
        </p:spPr>
        <p:txBody>
          <a:bodyPr>
            <a:normAutofit/>
          </a:bodyPr>
          <a:lstStyle/>
          <a:p>
            <a:r>
              <a:rPr lang="fi-FI" dirty="0">
                <a:solidFill>
                  <a:schemeClr val="bg1"/>
                </a:solidFill>
                <a:highlight>
                  <a:srgbClr val="FFFF00"/>
                </a:highlight>
              </a:rPr>
              <a:t>Esa Ketonen </a:t>
            </a:r>
          </a:p>
          <a:p>
            <a:r>
              <a:rPr lang="fi-FI" dirty="0">
                <a:solidFill>
                  <a:schemeClr val="bg1"/>
                </a:solidFill>
                <a:highlight>
                  <a:srgbClr val="FFFF00"/>
                </a:highlight>
              </a:rPr>
              <a:t>Project </a:t>
            </a:r>
            <a:r>
              <a:rPr lang="fi-FI" dirty="0" err="1">
                <a:solidFill>
                  <a:schemeClr val="bg1"/>
                </a:solidFill>
                <a:highlight>
                  <a:srgbClr val="FFFF00"/>
                </a:highlight>
              </a:rPr>
              <a:t>work</a:t>
            </a:r>
            <a:endParaRPr lang="fi-FI" dirty="0">
              <a:solidFill>
                <a:schemeClr val="bg1"/>
              </a:solidFill>
              <a:highlight>
                <a:srgbClr val="FFFF00"/>
              </a:highlight>
            </a:endParaRPr>
          </a:p>
        </p:txBody>
      </p:sp>
      <p:pic>
        <p:nvPicPr>
          <p:cNvPr id="4" name="Picture 3">
            <a:extLst>
              <a:ext uri="{FF2B5EF4-FFF2-40B4-BE49-F238E27FC236}">
                <a16:creationId xmlns:a16="http://schemas.microsoft.com/office/drawing/2014/main" id="{9BB9D76A-4B7B-47E8-8239-1A3A546186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30995" y="4505101"/>
            <a:ext cx="793416" cy="1032527"/>
          </a:xfrm>
          <a:prstGeom prst="rect">
            <a:avLst/>
          </a:prstGeom>
        </p:spPr>
      </p:pic>
      <p:cxnSp>
        <p:nvCxnSpPr>
          <p:cNvPr id="20" name="Straight Connector 19">
            <a:extLst>
              <a:ext uri="{FF2B5EF4-FFF2-40B4-BE49-F238E27FC236}">
                <a16:creationId xmlns:a16="http://schemas.microsoft.com/office/drawing/2014/main" id="{5A7EFE9C-DAE7-4ECA-BDB2-34E2534B8A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8251" y="4294753"/>
            <a:ext cx="71323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32DB1480-5B24-4B37-B70E-C74945DD91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Kuva 8">
            <a:extLst>
              <a:ext uri="{FF2B5EF4-FFF2-40B4-BE49-F238E27FC236}">
                <a16:creationId xmlns:a16="http://schemas.microsoft.com/office/drawing/2014/main" id="{63C641AA-6666-4D21-B9F4-0FBA7DF7C4E1}"/>
              </a:ext>
            </a:extLst>
          </p:cNvPr>
          <p:cNvPicPr>
            <a:picLocks noChangeAspect="1"/>
          </p:cNvPicPr>
          <p:nvPr/>
        </p:nvPicPr>
        <p:blipFill>
          <a:blip r:embed="rId3"/>
          <a:stretch>
            <a:fillRect/>
          </a:stretch>
        </p:blipFill>
        <p:spPr>
          <a:xfrm>
            <a:off x="1255395" y="1405848"/>
            <a:ext cx="1935479" cy="2594366"/>
          </a:xfrm>
          <a:prstGeom prst="rect">
            <a:avLst/>
          </a:prstGeom>
        </p:spPr>
      </p:pic>
    </p:spTree>
    <p:extLst>
      <p:ext uri="{BB962C8B-B14F-4D97-AF65-F5344CB8AC3E}">
        <p14:creationId xmlns:p14="http://schemas.microsoft.com/office/powerpoint/2010/main" val="36883809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CAE6B387-1F25-4B38-B1E7-5B96E0891D42}"/>
              </a:ext>
            </a:extLst>
          </p:cNvPr>
          <p:cNvSpPr>
            <a:spLocks noGrp="1"/>
          </p:cNvSpPr>
          <p:nvPr>
            <p:ph type="title"/>
          </p:nvPr>
        </p:nvSpPr>
        <p:spPr/>
        <p:txBody>
          <a:bodyPr>
            <a:normAutofit fontScale="90000"/>
          </a:bodyPr>
          <a:lstStyle/>
          <a:p>
            <a:pPr algn="ctr"/>
            <a:r>
              <a:rPr lang="fi-FI" dirty="0"/>
              <a:t>HTML DOM </a:t>
            </a:r>
            <a:r>
              <a:rPr lang="fi-FI" dirty="0" err="1"/>
              <a:t>Navigation</a:t>
            </a:r>
            <a:r>
              <a:rPr lang="fi-FI" dirty="0"/>
              <a:t> 4</a:t>
            </a:r>
          </a:p>
        </p:txBody>
      </p:sp>
      <p:sp>
        <p:nvSpPr>
          <p:cNvPr id="3" name="Sisällön paikkamerkki 2">
            <a:extLst>
              <a:ext uri="{FF2B5EF4-FFF2-40B4-BE49-F238E27FC236}">
                <a16:creationId xmlns:a16="http://schemas.microsoft.com/office/drawing/2014/main" id="{3A5415DB-74A9-41C0-BC38-C6DEBB33FA5A}"/>
              </a:ext>
            </a:extLst>
          </p:cNvPr>
          <p:cNvSpPr>
            <a:spLocks noGrp="1"/>
          </p:cNvSpPr>
          <p:nvPr>
            <p:ph sz="half" idx="1"/>
          </p:nvPr>
        </p:nvSpPr>
        <p:spPr>
          <a:xfrm>
            <a:off x="798990" y="1180730"/>
            <a:ext cx="4938026" cy="5390665"/>
          </a:xfrm>
        </p:spPr>
        <p:txBody>
          <a:bodyPr>
            <a:normAutofit lnSpcReduction="10000"/>
          </a:bodyPr>
          <a:lstStyle/>
          <a:p>
            <a:r>
              <a:rPr lang="en-US" dirty="0"/>
              <a:t>Navigating Between </a:t>
            </a:r>
            <a:r>
              <a:rPr lang="en-US" dirty="0">
                <a:solidFill>
                  <a:srgbClr val="00B050"/>
                </a:solidFill>
              </a:rPr>
              <a:t>Nodes</a:t>
            </a:r>
            <a:r>
              <a:rPr lang="en-US" dirty="0"/>
              <a:t>:</a:t>
            </a:r>
          </a:p>
          <a:p>
            <a:r>
              <a:rPr lang="en-US" dirty="0"/>
              <a:t>You can use the following </a:t>
            </a:r>
            <a:r>
              <a:rPr lang="en-US" dirty="0">
                <a:solidFill>
                  <a:srgbClr val="00B050"/>
                </a:solidFill>
              </a:rPr>
              <a:t>node</a:t>
            </a:r>
            <a:r>
              <a:rPr lang="en-US" dirty="0"/>
              <a:t> properties to navigate between </a:t>
            </a:r>
            <a:r>
              <a:rPr lang="en-US" dirty="0">
                <a:solidFill>
                  <a:srgbClr val="00B050"/>
                </a:solidFill>
              </a:rPr>
              <a:t>nodes</a:t>
            </a:r>
            <a:r>
              <a:rPr lang="en-US" dirty="0"/>
              <a:t> with </a:t>
            </a:r>
            <a:r>
              <a:rPr lang="en-US" dirty="0">
                <a:solidFill>
                  <a:srgbClr val="00B050"/>
                </a:solidFill>
              </a:rPr>
              <a:t>JavaScript</a:t>
            </a:r>
            <a:r>
              <a:rPr lang="en-US" dirty="0"/>
              <a:t>:</a:t>
            </a:r>
          </a:p>
          <a:p>
            <a:r>
              <a:rPr lang="en-US" dirty="0" err="1">
                <a:solidFill>
                  <a:srgbClr val="00B050"/>
                </a:solidFill>
              </a:rPr>
              <a:t>parent</a:t>
            </a:r>
            <a:r>
              <a:rPr lang="en-US" dirty="0" err="1"/>
              <a:t>Node</a:t>
            </a:r>
            <a:endParaRPr lang="en-US" dirty="0"/>
          </a:p>
          <a:p>
            <a:r>
              <a:rPr lang="en-US" dirty="0" err="1">
                <a:solidFill>
                  <a:srgbClr val="00B050"/>
                </a:solidFill>
              </a:rPr>
              <a:t>child</a:t>
            </a:r>
            <a:r>
              <a:rPr lang="en-US" dirty="0" err="1"/>
              <a:t>Nodes</a:t>
            </a:r>
            <a:r>
              <a:rPr lang="en-US" dirty="0"/>
              <a:t>[</a:t>
            </a:r>
            <a:r>
              <a:rPr lang="en-US" dirty="0" err="1"/>
              <a:t>nodenumber</a:t>
            </a:r>
            <a:r>
              <a:rPr lang="en-US" dirty="0"/>
              <a:t>]</a:t>
            </a:r>
          </a:p>
          <a:p>
            <a:r>
              <a:rPr lang="en-US" dirty="0" err="1"/>
              <a:t>first</a:t>
            </a:r>
            <a:r>
              <a:rPr lang="en-US" dirty="0" err="1">
                <a:solidFill>
                  <a:srgbClr val="00B050"/>
                </a:solidFill>
              </a:rPr>
              <a:t>Child</a:t>
            </a:r>
            <a:endParaRPr lang="en-US" dirty="0">
              <a:solidFill>
                <a:srgbClr val="00B050"/>
              </a:solidFill>
            </a:endParaRPr>
          </a:p>
          <a:p>
            <a:r>
              <a:rPr lang="en-US" dirty="0" err="1"/>
              <a:t>last</a:t>
            </a:r>
            <a:r>
              <a:rPr lang="en-US" dirty="0" err="1">
                <a:solidFill>
                  <a:srgbClr val="00B050"/>
                </a:solidFill>
              </a:rPr>
              <a:t>Child</a:t>
            </a:r>
            <a:endParaRPr lang="en-US" dirty="0">
              <a:solidFill>
                <a:srgbClr val="00B050"/>
              </a:solidFill>
            </a:endParaRPr>
          </a:p>
          <a:p>
            <a:r>
              <a:rPr lang="en-US" dirty="0" err="1"/>
              <a:t>next</a:t>
            </a:r>
            <a:r>
              <a:rPr lang="en-US" dirty="0" err="1">
                <a:solidFill>
                  <a:srgbClr val="00B050"/>
                </a:solidFill>
              </a:rPr>
              <a:t>Sibling</a:t>
            </a:r>
            <a:endParaRPr lang="en-US" dirty="0">
              <a:solidFill>
                <a:srgbClr val="00B050"/>
              </a:solidFill>
            </a:endParaRPr>
          </a:p>
          <a:p>
            <a:r>
              <a:rPr lang="en-US" dirty="0" err="1"/>
              <a:t>previous</a:t>
            </a:r>
            <a:r>
              <a:rPr lang="en-US" dirty="0" err="1">
                <a:solidFill>
                  <a:srgbClr val="00B050"/>
                </a:solidFill>
              </a:rPr>
              <a:t>Sibling</a:t>
            </a:r>
            <a:endParaRPr lang="fi-FI" dirty="0">
              <a:solidFill>
                <a:srgbClr val="00B050"/>
              </a:solidFill>
            </a:endParaRPr>
          </a:p>
          <a:p>
            <a:r>
              <a:rPr lang="fi-FI" dirty="0" err="1"/>
              <a:t>Source</a:t>
            </a:r>
            <a:r>
              <a:rPr lang="fi-FI" dirty="0"/>
              <a:t>: https://www.w3schools.com/js/js_htmldom_navigation.asp</a:t>
            </a:r>
          </a:p>
        </p:txBody>
      </p:sp>
      <p:sp>
        <p:nvSpPr>
          <p:cNvPr id="5" name="Sisällön paikkamerkki 4">
            <a:extLst>
              <a:ext uri="{FF2B5EF4-FFF2-40B4-BE49-F238E27FC236}">
                <a16:creationId xmlns:a16="http://schemas.microsoft.com/office/drawing/2014/main" id="{C89CB069-8056-40C4-8384-3B177B0F4638}"/>
              </a:ext>
            </a:extLst>
          </p:cNvPr>
          <p:cNvSpPr>
            <a:spLocks noGrp="1"/>
          </p:cNvSpPr>
          <p:nvPr>
            <p:ph sz="half" idx="2"/>
          </p:nvPr>
        </p:nvSpPr>
        <p:spPr>
          <a:xfrm>
            <a:off x="6217654" y="1180729"/>
            <a:ext cx="4938026" cy="5390665"/>
          </a:xfrm>
        </p:spPr>
        <p:txBody>
          <a:bodyPr>
            <a:normAutofit lnSpcReduction="1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p:txBody>
      </p:sp>
      <p:sp>
        <p:nvSpPr>
          <p:cNvPr id="4" name="Dian numeron paikkamerkki 3">
            <a:extLst>
              <a:ext uri="{FF2B5EF4-FFF2-40B4-BE49-F238E27FC236}">
                <a16:creationId xmlns:a16="http://schemas.microsoft.com/office/drawing/2014/main" id="{ED7E92C3-21CF-4851-84A6-222C7B72BCCE}"/>
              </a:ext>
            </a:extLst>
          </p:cNvPr>
          <p:cNvSpPr>
            <a:spLocks noGrp="1"/>
          </p:cNvSpPr>
          <p:nvPr>
            <p:ph type="sldNum" sz="quarter" idx="12"/>
          </p:nvPr>
        </p:nvSpPr>
        <p:spPr/>
        <p:txBody>
          <a:bodyPr/>
          <a:lstStyle/>
          <a:p>
            <a:fld id="{3A98EE3D-8CD1-4C3F-BD1C-C98C9596463C}" type="slidenum">
              <a:rPr lang="en-US" smtClean="0"/>
              <a:pPr/>
              <a:t>10</a:t>
            </a:fld>
            <a:endParaRPr lang="en-US" dirty="0"/>
          </a:p>
        </p:txBody>
      </p:sp>
      <p:pic>
        <p:nvPicPr>
          <p:cNvPr id="6" name="Kuva 5" descr="Kuva, joka sisältää kohteen näyttökuva&#10;&#10;Kuvaus luotu automaattisesti">
            <a:extLst>
              <a:ext uri="{FF2B5EF4-FFF2-40B4-BE49-F238E27FC236}">
                <a16:creationId xmlns:a16="http://schemas.microsoft.com/office/drawing/2014/main" id="{BFB5C1EB-72D6-45C2-B7AE-3C5E8506F4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180729"/>
            <a:ext cx="3767091" cy="2653614"/>
          </a:xfrm>
          <a:prstGeom prst="rect">
            <a:avLst/>
          </a:prstGeom>
        </p:spPr>
      </p:pic>
      <p:pic>
        <p:nvPicPr>
          <p:cNvPr id="7" name="Kuva 6">
            <a:extLst>
              <a:ext uri="{FF2B5EF4-FFF2-40B4-BE49-F238E27FC236}">
                <a16:creationId xmlns:a16="http://schemas.microsoft.com/office/drawing/2014/main" id="{735D1750-C0FB-411C-84CA-05CD12044371}"/>
              </a:ext>
            </a:extLst>
          </p:cNvPr>
          <p:cNvPicPr>
            <a:picLocks noChangeAspect="1"/>
          </p:cNvPicPr>
          <p:nvPr/>
        </p:nvPicPr>
        <p:blipFill>
          <a:blip r:embed="rId3"/>
          <a:stretch>
            <a:fillRect/>
          </a:stretch>
        </p:blipFill>
        <p:spPr>
          <a:xfrm>
            <a:off x="6096000" y="3843421"/>
            <a:ext cx="2941468" cy="2727974"/>
          </a:xfrm>
          <a:prstGeom prst="rect">
            <a:avLst/>
          </a:prstGeom>
        </p:spPr>
      </p:pic>
    </p:spTree>
    <p:extLst>
      <p:ext uri="{BB962C8B-B14F-4D97-AF65-F5344CB8AC3E}">
        <p14:creationId xmlns:p14="http://schemas.microsoft.com/office/powerpoint/2010/main" val="353737280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7016C1BA-3E22-482C-ABDD-A180DC00C648}"/>
              </a:ext>
            </a:extLst>
          </p:cNvPr>
          <p:cNvSpPr>
            <a:spLocks noGrp="1"/>
          </p:cNvSpPr>
          <p:nvPr>
            <p:ph type="title"/>
          </p:nvPr>
        </p:nvSpPr>
        <p:spPr/>
        <p:txBody>
          <a:bodyPr>
            <a:normAutofit fontScale="90000"/>
          </a:bodyPr>
          <a:lstStyle/>
          <a:p>
            <a:pPr algn="ctr"/>
            <a:br>
              <a:rPr lang="fi-FI" dirty="0"/>
            </a:br>
            <a:r>
              <a:rPr lang="en-US" dirty="0"/>
              <a:t>Converting a String to an Array</a:t>
            </a:r>
            <a:endParaRPr lang="fi-FI" dirty="0"/>
          </a:p>
        </p:txBody>
      </p:sp>
      <p:sp>
        <p:nvSpPr>
          <p:cNvPr id="3" name="Sisällön paikkamerkki 2">
            <a:extLst>
              <a:ext uri="{FF2B5EF4-FFF2-40B4-BE49-F238E27FC236}">
                <a16:creationId xmlns:a16="http://schemas.microsoft.com/office/drawing/2014/main" id="{850ACB0C-6C19-4401-A30C-ADDB4CCC2D4E}"/>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https://www.w3schools.com/js/js_string_methods.asp</a:t>
            </a:r>
          </a:p>
        </p:txBody>
      </p:sp>
      <p:sp>
        <p:nvSpPr>
          <p:cNvPr id="4" name="Dian numeron paikkamerkki 3">
            <a:extLst>
              <a:ext uri="{FF2B5EF4-FFF2-40B4-BE49-F238E27FC236}">
                <a16:creationId xmlns:a16="http://schemas.microsoft.com/office/drawing/2014/main" id="{B1B75277-90EF-4D82-BA84-0389B93757C9}"/>
              </a:ext>
            </a:extLst>
          </p:cNvPr>
          <p:cNvSpPr>
            <a:spLocks noGrp="1"/>
          </p:cNvSpPr>
          <p:nvPr>
            <p:ph type="sldNum" sz="quarter" idx="12"/>
          </p:nvPr>
        </p:nvSpPr>
        <p:spPr/>
        <p:txBody>
          <a:bodyPr/>
          <a:lstStyle/>
          <a:p>
            <a:fld id="{3A98EE3D-8CD1-4C3F-BD1C-C98C9596463C}" type="slidenum">
              <a:rPr lang="en-US" smtClean="0"/>
              <a:pPr/>
              <a:t>100</a:t>
            </a:fld>
            <a:endParaRPr lang="en-US" dirty="0"/>
          </a:p>
        </p:txBody>
      </p:sp>
      <p:pic>
        <p:nvPicPr>
          <p:cNvPr id="5" name="Kuva 4">
            <a:extLst>
              <a:ext uri="{FF2B5EF4-FFF2-40B4-BE49-F238E27FC236}">
                <a16:creationId xmlns:a16="http://schemas.microsoft.com/office/drawing/2014/main" id="{526BF168-E6B6-4ABE-838C-1DF926C4CD63}"/>
              </a:ext>
            </a:extLst>
          </p:cNvPr>
          <p:cNvPicPr>
            <a:picLocks noChangeAspect="1"/>
          </p:cNvPicPr>
          <p:nvPr/>
        </p:nvPicPr>
        <p:blipFill>
          <a:blip r:embed="rId2"/>
          <a:stretch>
            <a:fillRect/>
          </a:stretch>
        </p:blipFill>
        <p:spPr>
          <a:xfrm>
            <a:off x="861134" y="1109751"/>
            <a:ext cx="10861848" cy="5131251"/>
          </a:xfrm>
          <a:prstGeom prst="rect">
            <a:avLst/>
          </a:prstGeom>
        </p:spPr>
      </p:pic>
    </p:spTree>
    <p:extLst>
      <p:ext uri="{BB962C8B-B14F-4D97-AF65-F5344CB8AC3E}">
        <p14:creationId xmlns:p14="http://schemas.microsoft.com/office/powerpoint/2010/main" val="9285678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tsikko 4">
            <a:extLst>
              <a:ext uri="{FF2B5EF4-FFF2-40B4-BE49-F238E27FC236}">
                <a16:creationId xmlns:a16="http://schemas.microsoft.com/office/drawing/2014/main" id="{8F9A19A3-9E83-4B90-95D1-30F914336DCE}"/>
              </a:ext>
            </a:extLst>
          </p:cNvPr>
          <p:cNvSpPr>
            <a:spLocks noGrp="1"/>
          </p:cNvSpPr>
          <p:nvPr>
            <p:ph type="title"/>
          </p:nvPr>
        </p:nvSpPr>
        <p:spPr/>
        <p:txBody>
          <a:bodyPr>
            <a:normAutofit fontScale="90000"/>
          </a:bodyPr>
          <a:lstStyle/>
          <a:p>
            <a:pPr algn="ctr"/>
            <a:r>
              <a:rPr lang="fi-FI" dirty="0" err="1"/>
              <a:t>Template</a:t>
            </a:r>
            <a:r>
              <a:rPr lang="fi-FI" dirty="0"/>
              <a:t> </a:t>
            </a:r>
            <a:r>
              <a:rPr lang="fi-FI" dirty="0" err="1"/>
              <a:t>Literals</a:t>
            </a:r>
            <a:r>
              <a:rPr lang="fi-FI" dirty="0"/>
              <a:t> (</a:t>
            </a:r>
            <a:r>
              <a:rPr lang="fi-FI" dirty="0" err="1"/>
              <a:t>Template</a:t>
            </a:r>
            <a:r>
              <a:rPr lang="fi-FI" dirty="0"/>
              <a:t> </a:t>
            </a:r>
            <a:r>
              <a:rPr lang="fi-FI" dirty="0" err="1"/>
              <a:t>Strings</a:t>
            </a:r>
            <a:r>
              <a:rPr lang="fi-FI" dirty="0"/>
              <a:t>)</a:t>
            </a:r>
            <a:r>
              <a:rPr lang="en-US" dirty="0"/>
              <a:t> </a:t>
            </a:r>
            <a:endParaRPr lang="fi-FI" dirty="0"/>
          </a:p>
        </p:txBody>
      </p:sp>
      <p:sp>
        <p:nvSpPr>
          <p:cNvPr id="6" name="Sisällön paikkamerkki 5">
            <a:extLst>
              <a:ext uri="{FF2B5EF4-FFF2-40B4-BE49-F238E27FC236}">
                <a16:creationId xmlns:a16="http://schemas.microsoft.com/office/drawing/2014/main" id="{427F6DEA-7248-40BC-A7C2-7D32CC6CB26E}"/>
              </a:ext>
            </a:extLst>
          </p:cNvPr>
          <p:cNvSpPr>
            <a:spLocks noGrp="1"/>
          </p:cNvSpPr>
          <p:nvPr>
            <p:ph sz="half" idx="1"/>
          </p:nvPr>
        </p:nvSpPr>
        <p:spPr>
          <a:xfrm>
            <a:off x="798990" y="1180730"/>
            <a:ext cx="4938026" cy="5390665"/>
          </a:xfrm>
        </p:spPr>
        <p:txBody>
          <a:bodyPr>
            <a:normAutofit fontScale="92500" lnSpcReduction="20000"/>
          </a:bodyPr>
          <a:lstStyle/>
          <a:p>
            <a:r>
              <a:rPr lang="en-US" dirty="0">
                <a:solidFill>
                  <a:srgbClr val="00B050"/>
                </a:solidFill>
              </a:rPr>
              <a:t>Template literals </a:t>
            </a:r>
            <a:r>
              <a:rPr lang="en-US" dirty="0"/>
              <a:t>are </a:t>
            </a:r>
            <a:r>
              <a:rPr lang="en-US" dirty="0">
                <a:solidFill>
                  <a:srgbClr val="00B050"/>
                </a:solidFill>
              </a:rPr>
              <a:t>string</a:t>
            </a:r>
            <a:r>
              <a:rPr lang="en-US" dirty="0"/>
              <a:t> </a:t>
            </a:r>
            <a:r>
              <a:rPr lang="en-US" dirty="0">
                <a:solidFill>
                  <a:srgbClr val="00B050"/>
                </a:solidFill>
              </a:rPr>
              <a:t>literals</a:t>
            </a:r>
            <a:r>
              <a:rPr lang="en-US" dirty="0"/>
              <a:t> allowing </a:t>
            </a:r>
            <a:r>
              <a:rPr lang="en-US" dirty="0">
                <a:solidFill>
                  <a:srgbClr val="00B050"/>
                </a:solidFill>
              </a:rPr>
              <a:t>embedded</a:t>
            </a:r>
            <a:r>
              <a:rPr lang="en-US" dirty="0"/>
              <a:t> </a:t>
            </a:r>
            <a:r>
              <a:rPr lang="en-US" dirty="0">
                <a:solidFill>
                  <a:srgbClr val="00B050"/>
                </a:solidFill>
              </a:rPr>
              <a:t>expressions</a:t>
            </a:r>
            <a:r>
              <a:rPr lang="en-US" dirty="0"/>
              <a:t>. You can use multi-line strings and </a:t>
            </a:r>
            <a:r>
              <a:rPr lang="en-US" dirty="0">
                <a:solidFill>
                  <a:srgbClr val="00B050"/>
                </a:solidFill>
              </a:rPr>
              <a:t>string</a:t>
            </a:r>
            <a:r>
              <a:rPr lang="en-US" dirty="0"/>
              <a:t> </a:t>
            </a:r>
            <a:r>
              <a:rPr lang="en-US" dirty="0">
                <a:solidFill>
                  <a:srgbClr val="00B050"/>
                </a:solidFill>
              </a:rPr>
              <a:t>interpolation</a:t>
            </a:r>
            <a:r>
              <a:rPr lang="en-US" dirty="0"/>
              <a:t> features with them. </a:t>
            </a:r>
          </a:p>
          <a:p>
            <a:r>
              <a:rPr lang="en-US" dirty="0"/>
              <a:t>They were called "</a:t>
            </a:r>
            <a:r>
              <a:rPr lang="en-US" dirty="0">
                <a:solidFill>
                  <a:srgbClr val="00B050"/>
                </a:solidFill>
              </a:rPr>
              <a:t>template</a:t>
            </a:r>
            <a:r>
              <a:rPr lang="en-US" dirty="0"/>
              <a:t> </a:t>
            </a:r>
            <a:r>
              <a:rPr lang="en-US" dirty="0">
                <a:solidFill>
                  <a:srgbClr val="00B050"/>
                </a:solidFill>
              </a:rPr>
              <a:t>strings</a:t>
            </a:r>
            <a:r>
              <a:rPr lang="en-US" dirty="0"/>
              <a:t>" in prior editions of the ES2015 specification.</a:t>
            </a:r>
          </a:p>
          <a:p>
            <a:r>
              <a:rPr lang="en-US" dirty="0">
                <a:solidFill>
                  <a:srgbClr val="00B050"/>
                </a:solidFill>
              </a:rPr>
              <a:t>Template</a:t>
            </a:r>
            <a:r>
              <a:rPr lang="en-US" dirty="0"/>
              <a:t> </a:t>
            </a:r>
            <a:r>
              <a:rPr lang="en-US" dirty="0">
                <a:solidFill>
                  <a:srgbClr val="00B050"/>
                </a:solidFill>
              </a:rPr>
              <a:t>literals</a:t>
            </a:r>
            <a:r>
              <a:rPr lang="en-US" dirty="0"/>
              <a:t> are enclosed by the backtick </a:t>
            </a:r>
            <a:r>
              <a:rPr lang="en-US" dirty="0">
                <a:highlight>
                  <a:srgbClr val="008000"/>
                </a:highlight>
              </a:rPr>
              <a:t>(` `)  </a:t>
            </a:r>
            <a:r>
              <a:rPr lang="en-US" dirty="0"/>
              <a:t>(grave accent) character instead of double or single quotes.</a:t>
            </a:r>
          </a:p>
          <a:p>
            <a:r>
              <a:rPr lang="en-US" dirty="0">
                <a:solidFill>
                  <a:srgbClr val="00B050"/>
                </a:solidFill>
              </a:rPr>
              <a:t>Template</a:t>
            </a:r>
            <a:r>
              <a:rPr lang="en-US" dirty="0"/>
              <a:t> </a:t>
            </a:r>
            <a:r>
              <a:rPr lang="en-US" dirty="0">
                <a:solidFill>
                  <a:srgbClr val="00B050"/>
                </a:solidFill>
              </a:rPr>
              <a:t>literals</a:t>
            </a:r>
            <a:r>
              <a:rPr lang="en-US" dirty="0"/>
              <a:t> can contain </a:t>
            </a:r>
            <a:r>
              <a:rPr lang="en-US" dirty="0">
                <a:solidFill>
                  <a:srgbClr val="00B050"/>
                </a:solidFill>
              </a:rPr>
              <a:t>placeholders</a:t>
            </a:r>
            <a:r>
              <a:rPr lang="en-US" dirty="0"/>
              <a:t>. These are indicated by the dollar sign and curly braces </a:t>
            </a:r>
            <a:r>
              <a:rPr lang="en-US" dirty="0">
                <a:highlight>
                  <a:srgbClr val="008000"/>
                </a:highlight>
              </a:rPr>
              <a:t>(${expression})</a:t>
            </a:r>
            <a:r>
              <a:rPr lang="en-US" dirty="0"/>
              <a:t>. The </a:t>
            </a:r>
            <a:r>
              <a:rPr lang="en-US" dirty="0">
                <a:solidFill>
                  <a:srgbClr val="00B050"/>
                </a:solidFill>
              </a:rPr>
              <a:t>expressions</a:t>
            </a:r>
            <a:r>
              <a:rPr lang="en-US" dirty="0"/>
              <a:t> in the </a:t>
            </a:r>
            <a:r>
              <a:rPr lang="en-US" dirty="0">
                <a:solidFill>
                  <a:srgbClr val="00B050"/>
                </a:solidFill>
              </a:rPr>
              <a:t>placeholders</a:t>
            </a:r>
            <a:r>
              <a:rPr lang="en-US" dirty="0"/>
              <a:t> and the text between the backticks </a:t>
            </a:r>
            <a:r>
              <a:rPr lang="en-US" dirty="0">
                <a:highlight>
                  <a:srgbClr val="008000"/>
                </a:highlight>
              </a:rPr>
              <a:t>(` `) </a:t>
            </a:r>
            <a:r>
              <a:rPr lang="en-US" dirty="0"/>
              <a:t>get passed to a </a:t>
            </a:r>
            <a:r>
              <a:rPr lang="en-US" dirty="0">
                <a:solidFill>
                  <a:srgbClr val="00B050"/>
                </a:solidFill>
              </a:rPr>
              <a:t>function</a:t>
            </a:r>
            <a:r>
              <a:rPr lang="en-US" dirty="0"/>
              <a:t>.</a:t>
            </a:r>
          </a:p>
          <a:p>
            <a:endParaRPr lang="fi-FI" dirty="0"/>
          </a:p>
          <a:p>
            <a:r>
              <a:rPr lang="fi-FI" dirty="0" err="1"/>
              <a:t>Source</a:t>
            </a:r>
            <a:r>
              <a:rPr lang="fi-FI" dirty="0"/>
              <a:t>: https://developer.mozilla.org/en-US/docs/Web/JavaScript/Reference/Template_literals</a:t>
            </a:r>
          </a:p>
        </p:txBody>
      </p:sp>
      <p:sp>
        <p:nvSpPr>
          <p:cNvPr id="2" name="Sisällön paikkamerkki 1">
            <a:extLst>
              <a:ext uri="{FF2B5EF4-FFF2-40B4-BE49-F238E27FC236}">
                <a16:creationId xmlns:a16="http://schemas.microsoft.com/office/drawing/2014/main" id="{7B49ABDA-66FC-4AA8-9F40-076109C44567}"/>
              </a:ext>
            </a:extLst>
          </p:cNvPr>
          <p:cNvSpPr>
            <a:spLocks noGrp="1"/>
          </p:cNvSpPr>
          <p:nvPr>
            <p:ph sz="half" idx="2"/>
          </p:nvPr>
        </p:nvSpPr>
        <p:spPr>
          <a:xfrm>
            <a:off x="6217654" y="1180729"/>
            <a:ext cx="4938026" cy="5390665"/>
          </a:xfrm>
        </p:spPr>
        <p:txBody>
          <a:bodyPr>
            <a:normAutofit fontScale="92500" lnSpcReduction="20000"/>
          </a:bodyPr>
          <a:lstStyle/>
          <a:p>
            <a:r>
              <a:rPr lang="en-US" dirty="0"/>
              <a:t>The default function just concatenates the parts into a single string. If there is an expression preceding the </a:t>
            </a:r>
            <a:r>
              <a:rPr lang="en-US" dirty="0">
                <a:solidFill>
                  <a:srgbClr val="00B050"/>
                </a:solidFill>
              </a:rPr>
              <a:t>template</a:t>
            </a:r>
            <a:r>
              <a:rPr lang="en-US" dirty="0"/>
              <a:t> </a:t>
            </a:r>
            <a:r>
              <a:rPr lang="en-US" dirty="0">
                <a:solidFill>
                  <a:srgbClr val="00B050"/>
                </a:solidFill>
              </a:rPr>
              <a:t>literal</a:t>
            </a:r>
            <a:r>
              <a:rPr lang="en-US" dirty="0"/>
              <a:t> (tag here), this is called a </a:t>
            </a:r>
            <a:r>
              <a:rPr lang="en-US" dirty="0">
                <a:solidFill>
                  <a:srgbClr val="00B050"/>
                </a:solidFill>
              </a:rPr>
              <a:t>tagged</a:t>
            </a:r>
            <a:r>
              <a:rPr lang="en-US" dirty="0"/>
              <a:t> </a:t>
            </a:r>
            <a:r>
              <a:rPr lang="en-US" dirty="0">
                <a:solidFill>
                  <a:srgbClr val="00B050"/>
                </a:solidFill>
              </a:rPr>
              <a:t>template</a:t>
            </a:r>
            <a:r>
              <a:rPr lang="en-US" dirty="0"/>
              <a:t>. In that case, the </a:t>
            </a:r>
            <a:r>
              <a:rPr lang="en-US" dirty="0">
                <a:solidFill>
                  <a:srgbClr val="00B050"/>
                </a:solidFill>
              </a:rPr>
              <a:t>tag</a:t>
            </a:r>
            <a:r>
              <a:rPr lang="en-US" dirty="0"/>
              <a:t> </a:t>
            </a:r>
            <a:r>
              <a:rPr lang="en-US" dirty="0">
                <a:solidFill>
                  <a:srgbClr val="00B050"/>
                </a:solidFill>
              </a:rPr>
              <a:t>expression</a:t>
            </a:r>
            <a:r>
              <a:rPr lang="en-US" dirty="0"/>
              <a:t> (usually a </a:t>
            </a:r>
            <a:r>
              <a:rPr lang="en-US" dirty="0">
                <a:solidFill>
                  <a:srgbClr val="00B050"/>
                </a:solidFill>
              </a:rPr>
              <a:t>function</a:t>
            </a:r>
            <a:r>
              <a:rPr lang="en-US" dirty="0"/>
              <a:t>) gets called with the </a:t>
            </a:r>
            <a:r>
              <a:rPr lang="en-US" dirty="0">
                <a:solidFill>
                  <a:srgbClr val="00B050"/>
                </a:solidFill>
              </a:rPr>
              <a:t>template</a:t>
            </a:r>
            <a:r>
              <a:rPr lang="en-US" dirty="0"/>
              <a:t> </a:t>
            </a:r>
            <a:r>
              <a:rPr lang="en-US" dirty="0">
                <a:solidFill>
                  <a:srgbClr val="00B050"/>
                </a:solidFill>
              </a:rPr>
              <a:t>literal</a:t>
            </a:r>
            <a:r>
              <a:rPr lang="en-US" dirty="0"/>
              <a:t>, which you can then manipulate before outputting.</a:t>
            </a:r>
            <a:endParaRPr lang="fi-FI" dirty="0"/>
          </a:p>
          <a:p>
            <a:endParaRPr lang="fi-FI" dirty="0"/>
          </a:p>
          <a:p>
            <a:endParaRPr lang="fi-FI" dirty="0"/>
          </a:p>
          <a:p>
            <a:endParaRPr lang="fi-FI" dirty="0"/>
          </a:p>
          <a:p>
            <a:endParaRPr lang="fi-FI" dirty="0"/>
          </a:p>
          <a:p>
            <a:endParaRPr lang="fi-FI" dirty="0"/>
          </a:p>
          <a:p>
            <a:endParaRPr lang="fi-FI" dirty="0"/>
          </a:p>
        </p:txBody>
      </p:sp>
      <p:sp>
        <p:nvSpPr>
          <p:cNvPr id="4" name="Dian numeron paikkamerkki 3">
            <a:extLst>
              <a:ext uri="{FF2B5EF4-FFF2-40B4-BE49-F238E27FC236}">
                <a16:creationId xmlns:a16="http://schemas.microsoft.com/office/drawing/2014/main" id="{D675E0C0-2498-46B1-A11B-1B435EA72989}"/>
              </a:ext>
            </a:extLst>
          </p:cNvPr>
          <p:cNvSpPr>
            <a:spLocks noGrp="1"/>
          </p:cNvSpPr>
          <p:nvPr>
            <p:ph type="sldNum" sz="quarter" idx="12"/>
          </p:nvPr>
        </p:nvSpPr>
        <p:spPr/>
        <p:txBody>
          <a:bodyPr/>
          <a:lstStyle/>
          <a:p>
            <a:fld id="{3A98EE3D-8CD1-4C3F-BD1C-C98C9596463C}" type="slidenum">
              <a:rPr lang="en-US" smtClean="0"/>
              <a:pPr/>
              <a:t>101</a:t>
            </a:fld>
            <a:endParaRPr lang="en-US" dirty="0"/>
          </a:p>
        </p:txBody>
      </p:sp>
      <p:pic>
        <p:nvPicPr>
          <p:cNvPr id="7" name="Kuva 6">
            <a:extLst>
              <a:ext uri="{FF2B5EF4-FFF2-40B4-BE49-F238E27FC236}">
                <a16:creationId xmlns:a16="http://schemas.microsoft.com/office/drawing/2014/main" id="{FDE6519C-7D1C-4498-956E-973E99C2C95E}"/>
              </a:ext>
            </a:extLst>
          </p:cNvPr>
          <p:cNvPicPr>
            <a:picLocks noChangeAspect="1"/>
          </p:cNvPicPr>
          <p:nvPr/>
        </p:nvPicPr>
        <p:blipFill>
          <a:blip r:embed="rId2"/>
          <a:stretch>
            <a:fillRect/>
          </a:stretch>
        </p:blipFill>
        <p:spPr>
          <a:xfrm>
            <a:off x="5914187" y="3039537"/>
            <a:ext cx="6097300" cy="2543841"/>
          </a:xfrm>
          <a:prstGeom prst="rect">
            <a:avLst/>
          </a:prstGeom>
        </p:spPr>
      </p:pic>
    </p:spTree>
    <p:extLst>
      <p:ext uri="{BB962C8B-B14F-4D97-AF65-F5344CB8AC3E}">
        <p14:creationId xmlns:p14="http://schemas.microsoft.com/office/powerpoint/2010/main" val="33805186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tsikko 4">
            <a:extLst>
              <a:ext uri="{FF2B5EF4-FFF2-40B4-BE49-F238E27FC236}">
                <a16:creationId xmlns:a16="http://schemas.microsoft.com/office/drawing/2014/main" id="{8F9A19A3-9E83-4B90-95D1-30F914336DCE}"/>
              </a:ext>
            </a:extLst>
          </p:cNvPr>
          <p:cNvSpPr>
            <a:spLocks noGrp="1"/>
          </p:cNvSpPr>
          <p:nvPr>
            <p:ph type="title"/>
          </p:nvPr>
        </p:nvSpPr>
        <p:spPr/>
        <p:txBody>
          <a:bodyPr>
            <a:normAutofit/>
          </a:bodyPr>
          <a:lstStyle/>
          <a:p>
            <a:pPr algn="ctr"/>
            <a:r>
              <a:rPr lang="fi-FI" dirty="0" err="1"/>
              <a:t>Template</a:t>
            </a:r>
            <a:r>
              <a:rPr lang="fi-FI" dirty="0"/>
              <a:t> </a:t>
            </a:r>
            <a:r>
              <a:rPr lang="fi-FI" dirty="0" err="1"/>
              <a:t>Literals</a:t>
            </a:r>
            <a:r>
              <a:rPr lang="fi-FI" dirty="0"/>
              <a:t> (</a:t>
            </a:r>
            <a:r>
              <a:rPr lang="fi-FI" dirty="0" err="1"/>
              <a:t>Template</a:t>
            </a:r>
            <a:r>
              <a:rPr lang="fi-FI" dirty="0"/>
              <a:t> </a:t>
            </a:r>
            <a:r>
              <a:rPr lang="fi-FI" dirty="0" err="1"/>
              <a:t>Strings</a:t>
            </a:r>
            <a:r>
              <a:rPr lang="fi-FI" dirty="0"/>
              <a:t>)</a:t>
            </a:r>
            <a:r>
              <a:rPr lang="en-US" dirty="0"/>
              <a:t> 2</a:t>
            </a:r>
            <a:endParaRPr lang="fi-FI" dirty="0"/>
          </a:p>
        </p:txBody>
      </p:sp>
      <p:sp>
        <p:nvSpPr>
          <p:cNvPr id="6" name="Sisällön paikkamerkki 5">
            <a:extLst>
              <a:ext uri="{FF2B5EF4-FFF2-40B4-BE49-F238E27FC236}">
                <a16:creationId xmlns:a16="http://schemas.microsoft.com/office/drawing/2014/main" id="{427F6DEA-7248-40BC-A7C2-7D32CC6CB26E}"/>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https://developer.mozilla.org/en-US/docs/Web/JavaScript/Reference/Template_literals</a:t>
            </a:r>
          </a:p>
        </p:txBody>
      </p:sp>
      <p:sp>
        <p:nvSpPr>
          <p:cNvPr id="4" name="Dian numeron paikkamerkki 3">
            <a:extLst>
              <a:ext uri="{FF2B5EF4-FFF2-40B4-BE49-F238E27FC236}">
                <a16:creationId xmlns:a16="http://schemas.microsoft.com/office/drawing/2014/main" id="{D675E0C0-2498-46B1-A11B-1B435EA72989}"/>
              </a:ext>
            </a:extLst>
          </p:cNvPr>
          <p:cNvSpPr>
            <a:spLocks noGrp="1"/>
          </p:cNvSpPr>
          <p:nvPr>
            <p:ph type="sldNum" sz="quarter" idx="12"/>
          </p:nvPr>
        </p:nvSpPr>
        <p:spPr/>
        <p:txBody>
          <a:bodyPr/>
          <a:lstStyle/>
          <a:p>
            <a:fld id="{3A98EE3D-8CD1-4C3F-BD1C-C98C9596463C}" type="slidenum">
              <a:rPr lang="en-US" smtClean="0"/>
              <a:pPr/>
              <a:t>102</a:t>
            </a:fld>
            <a:endParaRPr lang="en-US" dirty="0"/>
          </a:p>
        </p:txBody>
      </p:sp>
      <p:pic>
        <p:nvPicPr>
          <p:cNvPr id="7" name="Kuva 6">
            <a:extLst>
              <a:ext uri="{FF2B5EF4-FFF2-40B4-BE49-F238E27FC236}">
                <a16:creationId xmlns:a16="http://schemas.microsoft.com/office/drawing/2014/main" id="{736CA798-F729-494D-97FE-3FB122CAFC07}"/>
              </a:ext>
            </a:extLst>
          </p:cNvPr>
          <p:cNvPicPr>
            <a:picLocks noChangeAspect="1"/>
          </p:cNvPicPr>
          <p:nvPr/>
        </p:nvPicPr>
        <p:blipFill>
          <a:blip r:embed="rId2"/>
          <a:stretch>
            <a:fillRect/>
          </a:stretch>
        </p:blipFill>
        <p:spPr>
          <a:xfrm>
            <a:off x="861133" y="1109751"/>
            <a:ext cx="6204837" cy="5104618"/>
          </a:xfrm>
          <a:prstGeom prst="rect">
            <a:avLst/>
          </a:prstGeom>
        </p:spPr>
      </p:pic>
    </p:spTree>
    <p:extLst>
      <p:ext uri="{BB962C8B-B14F-4D97-AF65-F5344CB8AC3E}">
        <p14:creationId xmlns:p14="http://schemas.microsoft.com/office/powerpoint/2010/main" val="25168031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tsikko 4">
            <a:extLst>
              <a:ext uri="{FF2B5EF4-FFF2-40B4-BE49-F238E27FC236}">
                <a16:creationId xmlns:a16="http://schemas.microsoft.com/office/drawing/2014/main" id="{8F9A19A3-9E83-4B90-95D1-30F914336DCE}"/>
              </a:ext>
            </a:extLst>
          </p:cNvPr>
          <p:cNvSpPr>
            <a:spLocks noGrp="1"/>
          </p:cNvSpPr>
          <p:nvPr>
            <p:ph type="title"/>
          </p:nvPr>
        </p:nvSpPr>
        <p:spPr/>
        <p:txBody>
          <a:bodyPr>
            <a:normAutofit/>
          </a:bodyPr>
          <a:lstStyle/>
          <a:p>
            <a:pPr algn="ctr"/>
            <a:r>
              <a:rPr lang="fi-FI" dirty="0" err="1"/>
              <a:t>Template</a:t>
            </a:r>
            <a:r>
              <a:rPr lang="fi-FI" dirty="0"/>
              <a:t> </a:t>
            </a:r>
            <a:r>
              <a:rPr lang="fi-FI" dirty="0" err="1"/>
              <a:t>Literals</a:t>
            </a:r>
            <a:r>
              <a:rPr lang="fi-FI" dirty="0"/>
              <a:t> (</a:t>
            </a:r>
            <a:r>
              <a:rPr lang="fi-FI" dirty="0" err="1"/>
              <a:t>Template</a:t>
            </a:r>
            <a:r>
              <a:rPr lang="fi-FI" dirty="0"/>
              <a:t> </a:t>
            </a:r>
            <a:r>
              <a:rPr lang="fi-FI" dirty="0" err="1"/>
              <a:t>Strings</a:t>
            </a:r>
            <a:r>
              <a:rPr lang="fi-FI" dirty="0"/>
              <a:t>)</a:t>
            </a:r>
            <a:r>
              <a:rPr lang="en-US" dirty="0"/>
              <a:t> 3</a:t>
            </a:r>
            <a:endParaRPr lang="fi-FI" dirty="0"/>
          </a:p>
        </p:txBody>
      </p:sp>
      <p:sp>
        <p:nvSpPr>
          <p:cNvPr id="6" name="Sisällön paikkamerkki 5">
            <a:extLst>
              <a:ext uri="{FF2B5EF4-FFF2-40B4-BE49-F238E27FC236}">
                <a16:creationId xmlns:a16="http://schemas.microsoft.com/office/drawing/2014/main" id="{427F6DEA-7248-40BC-A7C2-7D32CC6CB26E}"/>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https://developer.mozilla.org/en-US/docs/Web/JavaScript/Reference/Template_literals</a:t>
            </a:r>
          </a:p>
        </p:txBody>
      </p:sp>
      <p:sp>
        <p:nvSpPr>
          <p:cNvPr id="4" name="Dian numeron paikkamerkki 3">
            <a:extLst>
              <a:ext uri="{FF2B5EF4-FFF2-40B4-BE49-F238E27FC236}">
                <a16:creationId xmlns:a16="http://schemas.microsoft.com/office/drawing/2014/main" id="{D675E0C0-2498-46B1-A11B-1B435EA72989}"/>
              </a:ext>
            </a:extLst>
          </p:cNvPr>
          <p:cNvSpPr>
            <a:spLocks noGrp="1"/>
          </p:cNvSpPr>
          <p:nvPr>
            <p:ph type="sldNum" sz="quarter" idx="12"/>
          </p:nvPr>
        </p:nvSpPr>
        <p:spPr/>
        <p:txBody>
          <a:bodyPr/>
          <a:lstStyle/>
          <a:p>
            <a:fld id="{3A98EE3D-8CD1-4C3F-BD1C-C98C9596463C}" type="slidenum">
              <a:rPr lang="en-US" smtClean="0"/>
              <a:pPr/>
              <a:t>103</a:t>
            </a:fld>
            <a:endParaRPr lang="en-US" dirty="0"/>
          </a:p>
        </p:txBody>
      </p:sp>
      <p:pic>
        <p:nvPicPr>
          <p:cNvPr id="7" name="Kuva 6">
            <a:extLst>
              <a:ext uri="{FF2B5EF4-FFF2-40B4-BE49-F238E27FC236}">
                <a16:creationId xmlns:a16="http://schemas.microsoft.com/office/drawing/2014/main" id="{27A89E32-ACF8-4635-BAEC-FC5B48E3811C}"/>
              </a:ext>
            </a:extLst>
          </p:cNvPr>
          <p:cNvPicPr>
            <a:picLocks noChangeAspect="1"/>
          </p:cNvPicPr>
          <p:nvPr/>
        </p:nvPicPr>
        <p:blipFill>
          <a:blip r:embed="rId2"/>
          <a:stretch>
            <a:fillRect/>
          </a:stretch>
        </p:blipFill>
        <p:spPr>
          <a:xfrm>
            <a:off x="861133" y="1109751"/>
            <a:ext cx="10432633" cy="5104618"/>
          </a:xfrm>
          <a:prstGeom prst="rect">
            <a:avLst/>
          </a:prstGeom>
        </p:spPr>
      </p:pic>
    </p:spTree>
    <p:extLst>
      <p:ext uri="{BB962C8B-B14F-4D97-AF65-F5344CB8AC3E}">
        <p14:creationId xmlns:p14="http://schemas.microsoft.com/office/powerpoint/2010/main" val="38125249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tsikko 4">
            <a:extLst>
              <a:ext uri="{FF2B5EF4-FFF2-40B4-BE49-F238E27FC236}">
                <a16:creationId xmlns:a16="http://schemas.microsoft.com/office/drawing/2014/main" id="{8F9A19A3-9E83-4B90-95D1-30F914336DCE}"/>
              </a:ext>
            </a:extLst>
          </p:cNvPr>
          <p:cNvSpPr>
            <a:spLocks noGrp="1"/>
          </p:cNvSpPr>
          <p:nvPr>
            <p:ph type="title"/>
          </p:nvPr>
        </p:nvSpPr>
        <p:spPr/>
        <p:txBody>
          <a:bodyPr>
            <a:normAutofit/>
          </a:bodyPr>
          <a:lstStyle/>
          <a:p>
            <a:pPr algn="ctr"/>
            <a:r>
              <a:rPr lang="fi-FI" dirty="0" err="1"/>
              <a:t>Template</a:t>
            </a:r>
            <a:r>
              <a:rPr lang="fi-FI" dirty="0"/>
              <a:t> </a:t>
            </a:r>
            <a:r>
              <a:rPr lang="fi-FI" dirty="0" err="1"/>
              <a:t>Literals</a:t>
            </a:r>
            <a:r>
              <a:rPr lang="fi-FI" dirty="0"/>
              <a:t> (</a:t>
            </a:r>
            <a:r>
              <a:rPr lang="fi-FI" dirty="0" err="1"/>
              <a:t>Template</a:t>
            </a:r>
            <a:r>
              <a:rPr lang="fi-FI" dirty="0"/>
              <a:t> </a:t>
            </a:r>
            <a:r>
              <a:rPr lang="fi-FI" dirty="0" err="1"/>
              <a:t>Strings</a:t>
            </a:r>
            <a:r>
              <a:rPr lang="fi-FI" dirty="0"/>
              <a:t>)</a:t>
            </a:r>
            <a:r>
              <a:rPr lang="en-US" dirty="0"/>
              <a:t> 4</a:t>
            </a:r>
            <a:endParaRPr lang="fi-FI" dirty="0"/>
          </a:p>
        </p:txBody>
      </p:sp>
      <p:sp>
        <p:nvSpPr>
          <p:cNvPr id="6" name="Sisällön paikkamerkki 5">
            <a:extLst>
              <a:ext uri="{FF2B5EF4-FFF2-40B4-BE49-F238E27FC236}">
                <a16:creationId xmlns:a16="http://schemas.microsoft.com/office/drawing/2014/main" id="{427F6DEA-7248-40BC-A7C2-7D32CC6CB26E}"/>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https://developer.mozilla.org/en-US/docs/Web/JavaScript/Reference/Template_literals</a:t>
            </a:r>
          </a:p>
        </p:txBody>
      </p:sp>
      <p:sp>
        <p:nvSpPr>
          <p:cNvPr id="4" name="Dian numeron paikkamerkki 3">
            <a:extLst>
              <a:ext uri="{FF2B5EF4-FFF2-40B4-BE49-F238E27FC236}">
                <a16:creationId xmlns:a16="http://schemas.microsoft.com/office/drawing/2014/main" id="{D675E0C0-2498-46B1-A11B-1B435EA72989}"/>
              </a:ext>
            </a:extLst>
          </p:cNvPr>
          <p:cNvSpPr>
            <a:spLocks noGrp="1"/>
          </p:cNvSpPr>
          <p:nvPr>
            <p:ph type="sldNum" sz="quarter" idx="12"/>
          </p:nvPr>
        </p:nvSpPr>
        <p:spPr/>
        <p:txBody>
          <a:bodyPr/>
          <a:lstStyle/>
          <a:p>
            <a:fld id="{3A98EE3D-8CD1-4C3F-BD1C-C98C9596463C}" type="slidenum">
              <a:rPr lang="en-US" smtClean="0"/>
              <a:pPr/>
              <a:t>104</a:t>
            </a:fld>
            <a:endParaRPr lang="en-US" dirty="0"/>
          </a:p>
        </p:txBody>
      </p:sp>
      <p:pic>
        <p:nvPicPr>
          <p:cNvPr id="3" name="Kuva 2">
            <a:extLst>
              <a:ext uri="{FF2B5EF4-FFF2-40B4-BE49-F238E27FC236}">
                <a16:creationId xmlns:a16="http://schemas.microsoft.com/office/drawing/2014/main" id="{03DDFDBF-9BE1-4F4E-8060-8A6AB1D9ED7F}"/>
              </a:ext>
            </a:extLst>
          </p:cNvPr>
          <p:cNvPicPr>
            <a:picLocks noChangeAspect="1"/>
          </p:cNvPicPr>
          <p:nvPr/>
        </p:nvPicPr>
        <p:blipFill>
          <a:blip r:embed="rId2"/>
          <a:stretch>
            <a:fillRect/>
          </a:stretch>
        </p:blipFill>
        <p:spPr>
          <a:xfrm>
            <a:off x="861134" y="1109752"/>
            <a:ext cx="10294546" cy="5125844"/>
          </a:xfrm>
          <a:prstGeom prst="rect">
            <a:avLst/>
          </a:prstGeom>
        </p:spPr>
      </p:pic>
    </p:spTree>
    <p:extLst>
      <p:ext uri="{BB962C8B-B14F-4D97-AF65-F5344CB8AC3E}">
        <p14:creationId xmlns:p14="http://schemas.microsoft.com/office/powerpoint/2010/main" val="194872017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tsikko 4">
            <a:extLst>
              <a:ext uri="{FF2B5EF4-FFF2-40B4-BE49-F238E27FC236}">
                <a16:creationId xmlns:a16="http://schemas.microsoft.com/office/drawing/2014/main" id="{8F9A19A3-9E83-4B90-95D1-30F914336DCE}"/>
              </a:ext>
            </a:extLst>
          </p:cNvPr>
          <p:cNvSpPr>
            <a:spLocks noGrp="1"/>
          </p:cNvSpPr>
          <p:nvPr>
            <p:ph type="title"/>
          </p:nvPr>
        </p:nvSpPr>
        <p:spPr/>
        <p:txBody>
          <a:bodyPr>
            <a:normAutofit/>
          </a:bodyPr>
          <a:lstStyle/>
          <a:p>
            <a:pPr algn="ctr"/>
            <a:r>
              <a:rPr lang="fi-FI" dirty="0" err="1"/>
              <a:t>Template</a:t>
            </a:r>
            <a:r>
              <a:rPr lang="fi-FI" dirty="0"/>
              <a:t> </a:t>
            </a:r>
            <a:r>
              <a:rPr lang="fi-FI" dirty="0" err="1"/>
              <a:t>Literals</a:t>
            </a:r>
            <a:r>
              <a:rPr lang="fi-FI" dirty="0"/>
              <a:t> (</a:t>
            </a:r>
            <a:r>
              <a:rPr lang="fi-FI" dirty="0" err="1"/>
              <a:t>Template</a:t>
            </a:r>
            <a:r>
              <a:rPr lang="fi-FI" dirty="0"/>
              <a:t> </a:t>
            </a:r>
            <a:r>
              <a:rPr lang="fi-FI" dirty="0" err="1"/>
              <a:t>Strings</a:t>
            </a:r>
            <a:r>
              <a:rPr lang="fi-FI" dirty="0"/>
              <a:t>)</a:t>
            </a:r>
            <a:r>
              <a:rPr lang="en-US" dirty="0"/>
              <a:t> 5</a:t>
            </a:r>
            <a:endParaRPr lang="fi-FI" dirty="0"/>
          </a:p>
        </p:txBody>
      </p:sp>
      <p:sp>
        <p:nvSpPr>
          <p:cNvPr id="6" name="Sisällön paikkamerkki 5">
            <a:extLst>
              <a:ext uri="{FF2B5EF4-FFF2-40B4-BE49-F238E27FC236}">
                <a16:creationId xmlns:a16="http://schemas.microsoft.com/office/drawing/2014/main" id="{427F6DEA-7248-40BC-A7C2-7D32CC6CB26E}"/>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https://developer.mozilla.org/en-US/docs/Web/JavaScript/Reference/Template_literals</a:t>
            </a:r>
          </a:p>
        </p:txBody>
      </p:sp>
      <p:sp>
        <p:nvSpPr>
          <p:cNvPr id="4" name="Dian numeron paikkamerkki 3">
            <a:extLst>
              <a:ext uri="{FF2B5EF4-FFF2-40B4-BE49-F238E27FC236}">
                <a16:creationId xmlns:a16="http://schemas.microsoft.com/office/drawing/2014/main" id="{D675E0C0-2498-46B1-A11B-1B435EA72989}"/>
              </a:ext>
            </a:extLst>
          </p:cNvPr>
          <p:cNvSpPr>
            <a:spLocks noGrp="1"/>
          </p:cNvSpPr>
          <p:nvPr>
            <p:ph type="sldNum" sz="quarter" idx="12"/>
          </p:nvPr>
        </p:nvSpPr>
        <p:spPr/>
        <p:txBody>
          <a:bodyPr/>
          <a:lstStyle/>
          <a:p>
            <a:fld id="{3A98EE3D-8CD1-4C3F-BD1C-C98C9596463C}" type="slidenum">
              <a:rPr lang="en-US" smtClean="0"/>
              <a:pPr/>
              <a:t>105</a:t>
            </a:fld>
            <a:endParaRPr lang="en-US" dirty="0"/>
          </a:p>
        </p:txBody>
      </p:sp>
      <p:pic>
        <p:nvPicPr>
          <p:cNvPr id="8" name="Kuva 7">
            <a:extLst>
              <a:ext uri="{FF2B5EF4-FFF2-40B4-BE49-F238E27FC236}">
                <a16:creationId xmlns:a16="http://schemas.microsoft.com/office/drawing/2014/main" id="{AA0534D6-CF60-47CC-AB70-C3A92750AA67}"/>
              </a:ext>
            </a:extLst>
          </p:cNvPr>
          <p:cNvPicPr>
            <a:picLocks noChangeAspect="1"/>
          </p:cNvPicPr>
          <p:nvPr/>
        </p:nvPicPr>
        <p:blipFill>
          <a:blip r:embed="rId2"/>
          <a:stretch>
            <a:fillRect/>
          </a:stretch>
        </p:blipFill>
        <p:spPr>
          <a:xfrm>
            <a:off x="861134" y="1109751"/>
            <a:ext cx="8757372" cy="5060230"/>
          </a:xfrm>
          <a:prstGeom prst="rect">
            <a:avLst/>
          </a:prstGeom>
        </p:spPr>
      </p:pic>
    </p:spTree>
    <p:extLst>
      <p:ext uri="{BB962C8B-B14F-4D97-AF65-F5344CB8AC3E}">
        <p14:creationId xmlns:p14="http://schemas.microsoft.com/office/powerpoint/2010/main" val="37793116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97227CFB-F050-4BD5-AA63-52050BC7460D}"/>
              </a:ext>
            </a:extLst>
          </p:cNvPr>
          <p:cNvSpPr>
            <a:spLocks noGrp="1"/>
          </p:cNvSpPr>
          <p:nvPr>
            <p:ph type="title"/>
          </p:nvPr>
        </p:nvSpPr>
        <p:spPr/>
        <p:txBody>
          <a:bodyPr>
            <a:normAutofit/>
          </a:bodyPr>
          <a:lstStyle/>
          <a:p>
            <a:pPr algn="ctr"/>
            <a:r>
              <a:rPr lang="fi-FI" dirty="0" err="1"/>
              <a:t>Numbers</a:t>
            </a:r>
            <a:endParaRPr lang="fi-FI" dirty="0"/>
          </a:p>
        </p:txBody>
      </p:sp>
      <p:sp>
        <p:nvSpPr>
          <p:cNvPr id="3" name="Sisällön paikkamerkki 2">
            <a:extLst>
              <a:ext uri="{FF2B5EF4-FFF2-40B4-BE49-F238E27FC236}">
                <a16:creationId xmlns:a16="http://schemas.microsoft.com/office/drawing/2014/main" id="{B8634D72-77D9-47D6-9FF6-5982115B55A6}"/>
              </a:ext>
            </a:extLst>
          </p:cNvPr>
          <p:cNvSpPr>
            <a:spLocks noGrp="1"/>
          </p:cNvSpPr>
          <p:nvPr>
            <p:ph idx="1"/>
          </p:nvPr>
        </p:nvSpPr>
        <p:spPr>
          <a:xfrm>
            <a:off x="861134" y="1109751"/>
            <a:ext cx="10294546" cy="5461644"/>
          </a:xfrm>
        </p:spPr>
        <p:txBody>
          <a:bodyPr>
            <a:normAutofit fontScale="92500"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JavaScript </a:t>
            </a:r>
            <a:r>
              <a:rPr lang="en-US" dirty="0">
                <a:solidFill>
                  <a:srgbClr val="00B050"/>
                </a:solidFill>
              </a:rPr>
              <a:t>numbers</a:t>
            </a:r>
            <a:r>
              <a:rPr lang="en-US" dirty="0"/>
              <a:t> are always </a:t>
            </a:r>
            <a:r>
              <a:rPr lang="en-US" dirty="0">
                <a:highlight>
                  <a:srgbClr val="008000"/>
                </a:highlight>
              </a:rPr>
              <a:t>64-bit</a:t>
            </a:r>
            <a:r>
              <a:rPr lang="en-US" dirty="0"/>
              <a:t> floating point. JavaScript </a:t>
            </a:r>
            <a:r>
              <a:rPr lang="en-US" dirty="0">
                <a:solidFill>
                  <a:srgbClr val="00B050"/>
                </a:solidFill>
              </a:rPr>
              <a:t>numbers</a:t>
            </a:r>
            <a:r>
              <a:rPr lang="en-US" dirty="0"/>
              <a:t> are always stored as </a:t>
            </a:r>
            <a:r>
              <a:rPr lang="en-US" dirty="0">
                <a:solidFill>
                  <a:srgbClr val="00B050"/>
                </a:solidFill>
              </a:rPr>
              <a:t>double precision floating point numbers</a:t>
            </a:r>
            <a:r>
              <a:rPr lang="en-US" dirty="0"/>
              <a:t>, following the international IEEE 754 standard. </a:t>
            </a:r>
            <a:endParaRPr lang="fi-FI" dirty="0"/>
          </a:p>
          <a:p>
            <a:r>
              <a:rPr lang="fi-FI" dirty="0" err="1"/>
              <a:t>Source</a:t>
            </a:r>
            <a:r>
              <a:rPr lang="fi-FI" dirty="0"/>
              <a:t>: https://www.w3schools.com/js/js_numbers.asp</a:t>
            </a:r>
          </a:p>
        </p:txBody>
      </p:sp>
      <p:sp>
        <p:nvSpPr>
          <p:cNvPr id="4" name="Dian numeron paikkamerkki 3">
            <a:extLst>
              <a:ext uri="{FF2B5EF4-FFF2-40B4-BE49-F238E27FC236}">
                <a16:creationId xmlns:a16="http://schemas.microsoft.com/office/drawing/2014/main" id="{D7044C15-0D6C-42E2-9735-EACFAE0A18C8}"/>
              </a:ext>
            </a:extLst>
          </p:cNvPr>
          <p:cNvSpPr>
            <a:spLocks noGrp="1"/>
          </p:cNvSpPr>
          <p:nvPr>
            <p:ph type="sldNum" sz="quarter" idx="12"/>
          </p:nvPr>
        </p:nvSpPr>
        <p:spPr/>
        <p:txBody>
          <a:bodyPr/>
          <a:lstStyle/>
          <a:p>
            <a:fld id="{3A98EE3D-8CD1-4C3F-BD1C-C98C9596463C}" type="slidenum">
              <a:rPr lang="en-US" smtClean="0"/>
              <a:pPr/>
              <a:t>106</a:t>
            </a:fld>
            <a:endParaRPr lang="en-US" dirty="0"/>
          </a:p>
        </p:txBody>
      </p:sp>
      <p:pic>
        <p:nvPicPr>
          <p:cNvPr id="7" name="Kuva 6">
            <a:extLst>
              <a:ext uri="{FF2B5EF4-FFF2-40B4-BE49-F238E27FC236}">
                <a16:creationId xmlns:a16="http://schemas.microsoft.com/office/drawing/2014/main" id="{73606526-D5D9-47C5-90D1-F1073D329BFC}"/>
              </a:ext>
            </a:extLst>
          </p:cNvPr>
          <p:cNvPicPr>
            <a:picLocks noChangeAspect="1"/>
          </p:cNvPicPr>
          <p:nvPr/>
        </p:nvPicPr>
        <p:blipFill>
          <a:blip r:embed="rId2"/>
          <a:stretch>
            <a:fillRect/>
          </a:stretch>
        </p:blipFill>
        <p:spPr>
          <a:xfrm>
            <a:off x="861134" y="1109751"/>
            <a:ext cx="7477125" cy="4105275"/>
          </a:xfrm>
          <a:prstGeom prst="rect">
            <a:avLst/>
          </a:prstGeom>
        </p:spPr>
      </p:pic>
    </p:spTree>
    <p:extLst>
      <p:ext uri="{BB962C8B-B14F-4D97-AF65-F5344CB8AC3E}">
        <p14:creationId xmlns:p14="http://schemas.microsoft.com/office/powerpoint/2010/main" val="2210208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tsikko 5">
            <a:extLst>
              <a:ext uri="{FF2B5EF4-FFF2-40B4-BE49-F238E27FC236}">
                <a16:creationId xmlns:a16="http://schemas.microsoft.com/office/drawing/2014/main" id="{DEBD4073-4AB9-4F80-A3B8-6B79BFD4C33A}"/>
              </a:ext>
            </a:extLst>
          </p:cNvPr>
          <p:cNvSpPr>
            <a:spLocks noGrp="1"/>
          </p:cNvSpPr>
          <p:nvPr>
            <p:ph type="title"/>
          </p:nvPr>
        </p:nvSpPr>
        <p:spPr/>
        <p:txBody>
          <a:bodyPr/>
          <a:lstStyle/>
          <a:p>
            <a:pPr algn="ctr"/>
            <a:r>
              <a:rPr lang="fi-FI" dirty="0" err="1"/>
              <a:t>Base</a:t>
            </a:r>
            <a:r>
              <a:rPr lang="fi-FI" dirty="0"/>
              <a:t> Systems of </a:t>
            </a:r>
            <a:r>
              <a:rPr lang="fi-FI" dirty="0" err="1"/>
              <a:t>Numbers</a:t>
            </a:r>
            <a:endParaRPr lang="fi-FI" dirty="0"/>
          </a:p>
        </p:txBody>
      </p:sp>
      <p:sp>
        <p:nvSpPr>
          <p:cNvPr id="7" name="Sisällön paikkamerkki 6">
            <a:extLst>
              <a:ext uri="{FF2B5EF4-FFF2-40B4-BE49-F238E27FC236}">
                <a16:creationId xmlns:a16="http://schemas.microsoft.com/office/drawing/2014/main" id="{9E7B16DA-811F-407A-B38C-4D019CDF741B}"/>
              </a:ext>
            </a:extLst>
          </p:cNvPr>
          <p:cNvSpPr>
            <a:spLocks noGrp="1"/>
          </p:cNvSpPr>
          <p:nvPr>
            <p:ph idx="1"/>
          </p:nvPr>
        </p:nvSpPr>
        <p:spPr>
          <a:xfrm>
            <a:off x="861134" y="1109751"/>
            <a:ext cx="10294546" cy="5461644"/>
          </a:xfrm>
        </p:spPr>
        <p:txBody>
          <a:bodyPr>
            <a:normAutofit fontScale="92500" lnSpcReduction="20000"/>
          </a:bodyPr>
          <a:lstStyle/>
          <a:p>
            <a:endParaRPr lang="fi-FI" dirty="0"/>
          </a:p>
          <a:p>
            <a:endParaRPr lang="fi-FI" dirty="0"/>
          </a:p>
          <a:p>
            <a:endParaRPr lang="fi-FI" dirty="0"/>
          </a:p>
          <a:p>
            <a:endParaRPr lang="fi-FI" dirty="0"/>
          </a:p>
          <a:p>
            <a:endParaRPr lang="fi-FI" dirty="0"/>
          </a:p>
          <a:p>
            <a:endParaRPr lang="fi-FI" dirty="0"/>
          </a:p>
          <a:p>
            <a:endParaRPr lang="en-US" dirty="0"/>
          </a:p>
          <a:p>
            <a:endParaRPr lang="en-US" dirty="0">
              <a:solidFill>
                <a:srgbClr val="FF0000"/>
              </a:solidFill>
            </a:endParaRPr>
          </a:p>
          <a:p>
            <a:endParaRPr lang="en-US" dirty="0">
              <a:solidFill>
                <a:srgbClr val="FF0000"/>
              </a:solidFill>
            </a:endParaRPr>
          </a:p>
          <a:p>
            <a:endParaRPr lang="en-US" dirty="0">
              <a:solidFill>
                <a:srgbClr val="FF0000"/>
              </a:solidFill>
            </a:endParaRPr>
          </a:p>
          <a:p>
            <a:r>
              <a:rPr lang="en-US" dirty="0">
                <a:solidFill>
                  <a:srgbClr val="FF0000"/>
                </a:solidFill>
              </a:rPr>
              <a:t>WARNING ! </a:t>
            </a:r>
            <a:r>
              <a:rPr lang="en-US" dirty="0"/>
              <a:t>Never write a </a:t>
            </a:r>
            <a:r>
              <a:rPr lang="en-US" dirty="0">
                <a:solidFill>
                  <a:srgbClr val="00B050"/>
                </a:solidFill>
              </a:rPr>
              <a:t>number </a:t>
            </a:r>
            <a:r>
              <a:rPr lang="en-US" dirty="0"/>
              <a:t>with a leading zero (</a:t>
            </a:r>
            <a:r>
              <a:rPr lang="en-US" dirty="0">
                <a:highlight>
                  <a:srgbClr val="008000"/>
                </a:highlight>
              </a:rPr>
              <a:t>like 07</a:t>
            </a:r>
            <a:r>
              <a:rPr lang="en-US" dirty="0"/>
              <a:t>). Some JavaScript versions interpret </a:t>
            </a:r>
            <a:r>
              <a:rPr lang="en-US" dirty="0">
                <a:solidFill>
                  <a:srgbClr val="00B050"/>
                </a:solidFill>
              </a:rPr>
              <a:t>numbers</a:t>
            </a:r>
            <a:r>
              <a:rPr lang="en-US" dirty="0"/>
              <a:t> as </a:t>
            </a:r>
            <a:r>
              <a:rPr lang="en-US" dirty="0">
                <a:solidFill>
                  <a:srgbClr val="00B050"/>
                </a:solidFill>
              </a:rPr>
              <a:t>octal</a:t>
            </a:r>
            <a:r>
              <a:rPr lang="en-US" dirty="0"/>
              <a:t> if they are written with a leading zero. </a:t>
            </a:r>
            <a:r>
              <a:rPr lang="en-US" dirty="0">
                <a:solidFill>
                  <a:srgbClr val="00B050"/>
                </a:solidFill>
              </a:rPr>
              <a:t>Octal number </a:t>
            </a:r>
            <a:r>
              <a:rPr lang="en-US" dirty="0"/>
              <a:t>syntax uses a leading zero. </a:t>
            </a:r>
          </a:p>
          <a:p>
            <a:r>
              <a:rPr lang="fi-FI" dirty="0" err="1"/>
              <a:t>Source</a:t>
            </a:r>
            <a:r>
              <a:rPr lang="fi-FI" dirty="0"/>
              <a:t>: https://www.w3schools.com/js/js_numbers.asp</a:t>
            </a:r>
          </a:p>
        </p:txBody>
      </p:sp>
      <p:sp>
        <p:nvSpPr>
          <p:cNvPr id="5" name="Dian numeron paikkamerkki 4">
            <a:extLst>
              <a:ext uri="{FF2B5EF4-FFF2-40B4-BE49-F238E27FC236}">
                <a16:creationId xmlns:a16="http://schemas.microsoft.com/office/drawing/2014/main" id="{6F4A0FF9-64CD-48E7-B41A-C39E00434E1C}"/>
              </a:ext>
            </a:extLst>
          </p:cNvPr>
          <p:cNvSpPr>
            <a:spLocks noGrp="1"/>
          </p:cNvSpPr>
          <p:nvPr>
            <p:ph type="sldNum" sz="quarter" idx="12"/>
          </p:nvPr>
        </p:nvSpPr>
        <p:spPr/>
        <p:txBody>
          <a:bodyPr/>
          <a:lstStyle/>
          <a:p>
            <a:fld id="{3A98EE3D-8CD1-4C3F-BD1C-C98C9596463C}" type="slidenum">
              <a:rPr lang="en-US" smtClean="0"/>
              <a:t>107</a:t>
            </a:fld>
            <a:endParaRPr lang="en-US" dirty="0"/>
          </a:p>
        </p:txBody>
      </p:sp>
      <p:pic>
        <p:nvPicPr>
          <p:cNvPr id="2" name="Kuva 1">
            <a:extLst>
              <a:ext uri="{FF2B5EF4-FFF2-40B4-BE49-F238E27FC236}">
                <a16:creationId xmlns:a16="http://schemas.microsoft.com/office/drawing/2014/main" id="{00BA8BB4-097A-4A57-9C93-1245116B13A6}"/>
              </a:ext>
            </a:extLst>
          </p:cNvPr>
          <p:cNvPicPr>
            <a:picLocks noChangeAspect="1"/>
          </p:cNvPicPr>
          <p:nvPr/>
        </p:nvPicPr>
        <p:blipFill>
          <a:blip r:embed="rId2"/>
          <a:stretch>
            <a:fillRect/>
          </a:stretch>
        </p:blipFill>
        <p:spPr>
          <a:xfrm>
            <a:off x="861133" y="1173655"/>
            <a:ext cx="11186187" cy="4117425"/>
          </a:xfrm>
          <a:prstGeom prst="rect">
            <a:avLst/>
          </a:prstGeom>
        </p:spPr>
      </p:pic>
    </p:spTree>
    <p:extLst>
      <p:ext uri="{BB962C8B-B14F-4D97-AF65-F5344CB8AC3E}">
        <p14:creationId xmlns:p14="http://schemas.microsoft.com/office/powerpoint/2010/main" val="22052790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tsikko 4">
            <a:extLst>
              <a:ext uri="{FF2B5EF4-FFF2-40B4-BE49-F238E27FC236}">
                <a16:creationId xmlns:a16="http://schemas.microsoft.com/office/drawing/2014/main" id="{77549613-1332-48EA-B6C1-B25B44130683}"/>
              </a:ext>
            </a:extLst>
          </p:cNvPr>
          <p:cNvSpPr>
            <a:spLocks noGrp="1"/>
          </p:cNvSpPr>
          <p:nvPr>
            <p:ph type="title"/>
          </p:nvPr>
        </p:nvSpPr>
        <p:spPr/>
        <p:txBody>
          <a:bodyPr>
            <a:normAutofit fontScale="90000"/>
          </a:bodyPr>
          <a:lstStyle/>
          <a:p>
            <a:pPr algn="ctr"/>
            <a:r>
              <a:rPr lang="fi-FI" dirty="0" err="1"/>
              <a:t>Numbers</a:t>
            </a:r>
            <a:r>
              <a:rPr lang="fi-FI" dirty="0"/>
              <a:t>: </a:t>
            </a:r>
            <a:r>
              <a:rPr lang="fi-FI" dirty="0" err="1"/>
              <a:t>NaN</a:t>
            </a:r>
            <a:endParaRPr lang="fi-FI" dirty="0"/>
          </a:p>
        </p:txBody>
      </p:sp>
      <p:sp>
        <p:nvSpPr>
          <p:cNvPr id="6" name="Sisällön paikkamerkki 5">
            <a:extLst>
              <a:ext uri="{FF2B5EF4-FFF2-40B4-BE49-F238E27FC236}">
                <a16:creationId xmlns:a16="http://schemas.microsoft.com/office/drawing/2014/main" id="{82AECE51-E3BA-443F-8DF7-ECC8BA03B74A}"/>
              </a:ext>
            </a:extLst>
          </p:cNvPr>
          <p:cNvSpPr>
            <a:spLocks noGrp="1"/>
          </p:cNvSpPr>
          <p:nvPr>
            <p:ph sz="half" idx="1"/>
          </p:nvPr>
        </p:nvSpPr>
        <p:spPr>
          <a:xfrm>
            <a:off x="798990" y="1180730"/>
            <a:ext cx="4938026" cy="5390665"/>
          </a:xfrm>
        </p:spPr>
        <p:txBody>
          <a:bodyPr>
            <a:normAutofit fontScale="92500"/>
          </a:bodyPr>
          <a:lstStyle/>
          <a:p>
            <a:r>
              <a:rPr lang="en-US" dirty="0"/>
              <a:t>The global</a:t>
            </a:r>
            <a:r>
              <a:rPr lang="en-US" dirty="0">
                <a:solidFill>
                  <a:srgbClr val="00B050"/>
                </a:solidFill>
              </a:rPr>
              <a:t> </a:t>
            </a:r>
            <a:r>
              <a:rPr lang="en-US" dirty="0" err="1">
                <a:solidFill>
                  <a:srgbClr val="00B050"/>
                </a:solidFill>
              </a:rPr>
              <a:t>NaN</a:t>
            </a:r>
            <a:r>
              <a:rPr lang="en-US" dirty="0">
                <a:solidFill>
                  <a:srgbClr val="00B050"/>
                </a:solidFill>
              </a:rPr>
              <a:t> </a:t>
            </a:r>
            <a:r>
              <a:rPr lang="en-US" dirty="0"/>
              <a:t>property is a value representing </a:t>
            </a:r>
            <a:r>
              <a:rPr lang="en-US" dirty="0">
                <a:solidFill>
                  <a:srgbClr val="00B050"/>
                </a:solidFill>
              </a:rPr>
              <a:t>Not-A-Number</a:t>
            </a:r>
            <a:r>
              <a:rPr lang="en-US" dirty="0"/>
              <a:t>. </a:t>
            </a:r>
            <a:r>
              <a:rPr lang="en-US" dirty="0" err="1">
                <a:solidFill>
                  <a:srgbClr val="00B050"/>
                </a:solidFill>
              </a:rPr>
              <a:t>NaN</a:t>
            </a:r>
            <a:r>
              <a:rPr lang="en-US" dirty="0">
                <a:solidFill>
                  <a:srgbClr val="00B050"/>
                </a:solidFill>
              </a:rPr>
              <a:t> </a:t>
            </a:r>
            <a:r>
              <a:rPr lang="en-US" dirty="0"/>
              <a:t>is a property of the global object.</a:t>
            </a:r>
          </a:p>
          <a:p>
            <a:r>
              <a:rPr lang="en-US" dirty="0"/>
              <a:t>The initial value of </a:t>
            </a:r>
            <a:r>
              <a:rPr lang="en-US" dirty="0" err="1">
                <a:solidFill>
                  <a:srgbClr val="00B050"/>
                </a:solidFill>
              </a:rPr>
              <a:t>NaN</a:t>
            </a:r>
            <a:r>
              <a:rPr lang="en-US" dirty="0"/>
              <a:t> is </a:t>
            </a:r>
            <a:r>
              <a:rPr lang="en-US" dirty="0">
                <a:solidFill>
                  <a:srgbClr val="00B050"/>
                </a:solidFill>
              </a:rPr>
              <a:t>Not-A-Number</a:t>
            </a:r>
            <a:r>
              <a:rPr lang="en-US" dirty="0"/>
              <a:t> — the same as the value of </a:t>
            </a:r>
            <a:r>
              <a:rPr lang="en-US" dirty="0" err="1">
                <a:solidFill>
                  <a:srgbClr val="00B050"/>
                </a:solidFill>
              </a:rPr>
              <a:t>Number.NaN</a:t>
            </a:r>
            <a:r>
              <a:rPr lang="en-US" dirty="0"/>
              <a:t>. In modern browsers, </a:t>
            </a:r>
            <a:r>
              <a:rPr lang="en-US" dirty="0" err="1">
                <a:solidFill>
                  <a:srgbClr val="00B050"/>
                </a:solidFill>
              </a:rPr>
              <a:t>NaN</a:t>
            </a:r>
            <a:r>
              <a:rPr lang="en-US" dirty="0">
                <a:solidFill>
                  <a:srgbClr val="00B050"/>
                </a:solidFill>
              </a:rPr>
              <a:t> </a:t>
            </a:r>
            <a:r>
              <a:rPr lang="en-US" dirty="0"/>
              <a:t>is a non-configurable, non-writable property. Even when this is not the case, avoid overriding it.</a:t>
            </a:r>
          </a:p>
          <a:p>
            <a:r>
              <a:rPr lang="en-US" dirty="0"/>
              <a:t>It is rather rare to use </a:t>
            </a:r>
            <a:r>
              <a:rPr lang="en-US" dirty="0" err="1">
                <a:solidFill>
                  <a:srgbClr val="00B050"/>
                </a:solidFill>
              </a:rPr>
              <a:t>NaN</a:t>
            </a:r>
            <a:r>
              <a:rPr lang="en-US" dirty="0"/>
              <a:t> in a program. It is the returned value when Math functions fail (</a:t>
            </a:r>
            <a:r>
              <a:rPr lang="en-US" dirty="0" err="1">
                <a:solidFill>
                  <a:srgbClr val="00B050"/>
                </a:solidFill>
              </a:rPr>
              <a:t>Math.sqrt</a:t>
            </a:r>
            <a:r>
              <a:rPr lang="en-US" dirty="0"/>
              <a:t>(-1)) or when a function trying to parse a number fails (</a:t>
            </a:r>
            <a:r>
              <a:rPr lang="en-US" dirty="0" err="1">
                <a:solidFill>
                  <a:srgbClr val="00B050"/>
                </a:solidFill>
              </a:rPr>
              <a:t>parseInt</a:t>
            </a:r>
            <a:r>
              <a:rPr lang="en-US" dirty="0"/>
              <a:t>("</a:t>
            </a:r>
            <a:r>
              <a:rPr lang="en-US" dirty="0" err="1"/>
              <a:t>blabla</a:t>
            </a:r>
            <a:r>
              <a:rPr lang="en-US" dirty="0"/>
              <a:t>")).</a:t>
            </a:r>
            <a:endParaRPr lang="fi-FI" dirty="0"/>
          </a:p>
          <a:p>
            <a:endParaRPr lang="fi-FI" dirty="0"/>
          </a:p>
          <a:p>
            <a:r>
              <a:rPr lang="fi-FI" dirty="0" err="1"/>
              <a:t>Source</a:t>
            </a:r>
            <a:r>
              <a:rPr lang="fi-FI" dirty="0"/>
              <a:t>: https://developer.mozilla.org/en-US/docs/Web/JavaScript/Reference/Global_Objects/NaN</a:t>
            </a:r>
          </a:p>
        </p:txBody>
      </p:sp>
      <p:sp>
        <p:nvSpPr>
          <p:cNvPr id="7" name="Sisällön paikkamerkki 6">
            <a:extLst>
              <a:ext uri="{FF2B5EF4-FFF2-40B4-BE49-F238E27FC236}">
                <a16:creationId xmlns:a16="http://schemas.microsoft.com/office/drawing/2014/main" id="{02BEEAEA-A3B7-44BF-9448-CA65B7A8AE14}"/>
              </a:ext>
            </a:extLst>
          </p:cNvPr>
          <p:cNvSpPr>
            <a:spLocks noGrp="1"/>
          </p:cNvSpPr>
          <p:nvPr>
            <p:ph sz="half" idx="2"/>
          </p:nvPr>
        </p:nvSpPr>
        <p:spPr>
          <a:xfrm>
            <a:off x="6217654" y="1180730"/>
            <a:ext cx="4938026" cy="5390664"/>
          </a:xfrm>
        </p:spPr>
        <p:txBody>
          <a:bodyPr>
            <a:normAutofit fontScale="925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p:txBody>
      </p:sp>
      <p:sp>
        <p:nvSpPr>
          <p:cNvPr id="4" name="Dian numeron paikkamerkki 3">
            <a:extLst>
              <a:ext uri="{FF2B5EF4-FFF2-40B4-BE49-F238E27FC236}">
                <a16:creationId xmlns:a16="http://schemas.microsoft.com/office/drawing/2014/main" id="{2D77F571-D66C-4C8E-99F4-B344CCCFC75B}"/>
              </a:ext>
            </a:extLst>
          </p:cNvPr>
          <p:cNvSpPr>
            <a:spLocks noGrp="1"/>
          </p:cNvSpPr>
          <p:nvPr>
            <p:ph type="sldNum" sz="quarter" idx="12"/>
          </p:nvPr>
        </p:nvSpPr>
        <p:spPr/>
        <p:txBody>
          <a:bodyPr/>
          <a:lstStyle/>
          <a:p>
            <a:fld id="{3A98EE3D-8CD1-4C3F-BD1C-C98C9596463C}" type="slidenum">
              <a:rPr lang="en-US" smtClean="0"/>
              <a:pPr/>
              <a:t>108</a:t>
            </a:fld>
            <a:endParaRPr lang="en-US" dirty="0"/>
          </a:p>
        </p:txBody>
      </p:sp>
      <p:pic>
        <p:nvPicPr>
          <p:cNvPr id="2" name="Kuva 1">
            <a:extLst>
              <a:ext uri="{FF2B5EF4-FFF2-40B4-BE49-F238E27FC236}">
                <a16:creationId xmlns:a16="http://schemas.microsoft.com/office/drawing/2014/main" id="{8C0B14F8-BEA3-4548-B8E7-3BA4F44B69D4}"/>
              </a:ext>
            </a:extLst>
          </p:cNvPr>
          <p:cNvPicPr>
            <a:picLocks noChangeAspect="1"/>
          </p:cNvPicPr>
          <p:nvPr/>
        </p:nvPicPr>
        <p:blipFill>
          <a:blip r:embed="rId2"/>
          <a:stretch>
            <a:fillRect/>
          </a:stretch>
        </p:blipFill>
        <p:spPr>
          <a:xfrm>
            <a:off x="6096000" y="1180729"/>
            <a:ext cx="5979694" cy="4216894"/>
          </a:xfrm>
          <a:prstGeom prst="rect">
            <a:avLst/>
          </a:prstGeom>
        </p:spPr>
      </p:pic>
    </p:spTree>
    <p:extLst>
      <p:ext uri="{BB962C8B-B14F-4D97-AF65-F5344CB8AC3E}">
        <p14:creationId xmlns:p14="http://schemas.microsoft.com/office/powerpoint/2010/main" val="427036495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tsikko 5">
            <a:extLst>
              <a:ext uri="{FF2B5EF4-FFF2-40B4-BE49-F238E27FC236}">
                <a16:creationId xmlns:a16="http://schemas.microsoft.com/office/drawing/2014/main" id="{924E2E4D-582B-4909-9FA5-ABFF98BFF597}"/>
              </a:ext>
            </a:extLst>
          </p:cNvPr>
          <p:cNvSpPr>
            <a:spLocks noGrp="1"/>
          </p:cNvSpPr>
          <p:nvPr>
            <p:ph type="title"/>
          </p:nvPr>
        </p:nvSpPr>
        <p:spPr/>
        <p:txBody>
          <a:bodyPr/>
          <a:lstStyle/>
          <a:p>
            <a:pPr algn="ctr"/>
            <a:r>
              <a:rPr lang="fi-FI" dirty="0" err="1"/>
              <a:t>Numbers</a:t>
            </a:r>
            <a:r>
              <a:rPr lang="fi-FI" dirty="0"/>
              <a:t>: </a:t>
            </a:r>
            <a:r>
              <a:rPr lang="fi-FI" dirty="0" err="1"/>
              <a:t>NaN</a:t>
            </a:r>
            <a:endParaRPr lang="fi-FI" dirty="0"/>
          </a:p>
        </p:txBody>
      </p:sp>
      <p:sp>
        <p:nvSpPr>
          <p:cNvPr id="7" name="Sisällön paikkamerkki 6">
            <a:extLst>
              <a:ext uri="{FF2B5EF4-FFF2-40B4-BE49-F238E27FC236}">
                <a16:creationId xmlns:a16="http://schemas.microsoft.com/office/drawing/2014/main" id="{06DEE10D-C16E-4EEA-B819-B23D1B1284BC}"/>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https://developer.mozilla.org/en-US/docs/Web/JavaScript/Reference/Global_Objects/NaN</a:t>
            </a:r>
          </a:p>
        </p:txBody>
      </p:sp>
      <p:sp>
        <p:nvSpPr>
          <p:cNvPr id="5" name="Dian numeron paikkamerkki 4">
            <a:extLst>
              <a:ext uri="{FF2B5EF4-FFF2-40B4-BE49-F238E27FC236}">
                <a16:creationId xmlns:a16="http://schemas.microsoft.com/office/drawing/2014/main" id="{AE0EE797-99CE-4B9F-887D-592C107B3962}"/>
              </a:ext>
            </a:extLst>
          </p:cNvPr>
          <p:cNvSpPr>
            <a:spLocks noGrp="1"/>
          </p:cNvSpPr>
          <p:nvPr>
            <p:ph type="sldNum" sz="quarter" idx="12"/>
          </p:nvPr>
        </p:nvSpPr>
        <p:spPr/>
        <p:txBody>
          <a:bodyPr/>
          <a:lstStyle/>
          <a:p>
            <a:fld id="{3A98EE3D-8CD1-4C3F-BD1C-C98C9596463C}" type="slidenum">
              <a:rPr lang="en-US" smtClean="0"/>
              <a:t>109</a:t>
            </a:fld>
            <a:endParaRPr lang="en-US" dirty="0"/>
          </a:p>
        </p:txBody>
      </p:sp>
      <p:pic>
        <p:nvPicPr>
          <p:cNvPr id="2" name="Kuva 1">
            <a:extLst>
              <a:ext uri="{FF2B5EF4-FFF2-40B4-BE49-F238E27FC236}">
                <a16:creationId xmlns:a16="http://schemas.microsoft.com/office/drawing/2014/main" id="{1952094F-52C6-478F-9717-1FA064193EE5}"/>
              </a:ext>
            </a:extLst>
          </p:cNvPr>
          <p:cNvPicPr>
            <a:picLocks noChangeAspect="1"/>
          </p:cNvPicPr>
          <p:nvPr/>
        </p:nvPicPr>
        <p:blipFill>
          <a:blip r:embed="rId2"/>
          <a:stretch>
            <a:fillRect/>
          </a:stretch>
        </p:blipFill>
        <p:spPr>
          <a:xfrm>
            <a:off x="861133" y="1109750"/>
            <a:ext cx="8155591" cy="5138649"/>
          </a:xfrm>
          <a:prstGeom prst="rect">
            <a:avLst/>
          </a:prstGeom>
        </p:spPr>
      </p:pic>
    </p:spTree>
    <p:extLst>
      <p:ext uri="{BB962C8B-B14F-4D97-AF65-F5344CB8AC3E}">
        <p14:creationId xmlns:p14="http://schemas.microsoft.com/office/powerpoint/2010/main" val="2591616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tsikko 6">
            <a:extLst>
              <a:ext uri="{FF2B5EF4-FFF2-40B4-BE49-F238E27FC236}">
                <a16:creationId xmlns:a16="http://schemas.microsoft.com/office/drawing/2014/main" id="{879AF7EE-CF76-4D5C-B3FC-926FEA89E084}"/>
              </a:ext>
            </a:extLst>
          </p:cNvPr>
          <p:cNvSpPr>
            <a:spLocks noGrp="1"/>
          </p:cNvSpPr>
          <p:nvPr>
            <p:ph type="title"/>
          </p:nvPr>
        </p:nvSpPr>
        <p:spPr/>
        <p:txBody>
          <a:bodyPr>
            <a:normAutofit fontScale="90000"/>
          </a:bodyPr>
          <a:lstStyle/>
          <a:p>
            <a:pPr algn="ctr"/>
            <a:r>
              <a:rPr lang="fi-FI" dirty="0"/>
              <a:t>HTML DOM: </a:t>
            </a:r>
            <a:r>
              <a:rPr lang="fi-FI" dirty="0" err="1"/>
              <a:t>Element</a:t>
            </a:r>
            <a:r>
              <a:rPr lang="fi-FI" dirty="0"/>
              <a:t> </a:t>
            </a:r>
            <a:r>
              <a:rPr lang="fi-FI" dirty="0" err="1"/>
              <a:t>Interface</a:t>
            </a:r>
            <a:endParaRPr lang="fi-FI" dirty="0"/>
          </a:p>
        </p:txBody>
      </p:sp>
      <p:sp>
        <p:nvSpPr>
          <p:cNvPr id="6" name="Sisällön paikkamerkki 5">
            <a:extLst>
              <a:ext uri="{FF2B5EF4-FFF2-40B4-BE49-F238E27FC236}">
                <a16:creationId xmlns:a16="http://schemas.microsoft.com/office/drawing/2014/main" id="{EE1CEA63-E9FF-4406-8C6A-DEE50AC777CD}"/>
              </a:ext>
            </a:extLst>
          </p:cNvPr>
          <p:cNvSpPr>
            <a:spLocks noGrp="1"/>
          </p:cNvSpPr>
          <p:nvPr>
            <p:ph sz="half" idx="1"/>
          </p:nvPr>
        </p:nvSpPr>
        <p:spPr>
          <a:xfrm>
            <a:off x="798990" y="1180730"/>
            <a:ext cx="4938026" cy="5390664"/>
          </a:xfrm>
        </p:spPr>
        <p:txBody>
          <a:bodyPr>
            <a:normAutofit lnSpcReduction="10000"/>
          </a:bodyPr>
          <a:lstStyle/>
          <a:p>
            <a:r>
              <a:rPr lang="en-US" dirty="0"/>
              <a:t>Nodes do not have any concept of including the content that is actually displayed in the document. They are empty vessels. </a:t>
            </a:r>
          </a:p>
          <a:p>
            <a:r>
              <a:rPr lang="en-US" dirty="0"/>
              <a:t>The fundamental notion of a </a:t>
            </a:r>
            <a:r>
              <a:rPr lang="en-US" dirty="0">
                <a:solidFill>
                  <a:srgbClr val="00B050"/>
                </a:solidFill>
              </a:rPr>
              <a:t>node</a:t>
            </a:r>
            <a:r>
              <a:rPr lang="en-US" dirty="0"/>
              <a:t> that can represent visual content is introduced by the </a:t>
            </a:r>
            <a:r>
              <a:rPr lang="en-US" dirty="0">
                <a:solidFill>
                  <a:srgbClr val="00B050"/>
                </a:solidFill>
              </a:rPr>
              <a:t>Element</a:t>
            </a:r>
            <a:r>
              <a:rPr lang="en-US" dirty="0"/>
              <a:t> </a:t>
            </a:r>
            <a:r>
              <a:rPr lang="en-US" dirty="0">
                <a:solidFill>
                  <a:srgbClr val="00B050"/>
                </a:solidFill>
              </a:rPr>
              <a:t>interface</a:t>
            </a:r>
            <a:r>
              <a:rPr lang="en-US" dirty="0"/>
              <a:t>. </a:t>
            </a:r>
          </a:p>
          <a:p>
            <a:r>
              <a:rPr lang="en-US" dirty="0"/>
              <a:t>An </a:t>
            </a:r>
            <a:r>
              <a:rPr lang="en-US" dirty="0">
                <a:solidFill>
                  <a:srgbClr val="00B050"/>
                </a:solidFill>
              </a:rPr>
              <a:t>Element object instance </a:t>
            </a:r>
            <a:r>
              <a:rPr lang="en-US" dirty="0"/>
              <a:t>represents a single </a:t>
            </a:r>
            <a:r>
              <a:rPr lang="en-US" dirty="0">
                <a:solidFill>
                  <a:srgbClr val="00B050"/>
                </a:solidFill>
              </a:rPr>
              <a:t>element</a:t>
            </a:r>
            <a:r>
              <a:rPr lang="en-US" dirty="0"/>
              <a:t> in a document created using either </a:t>
            </a:r>
            <a:r>
              <a:rPr lang="en-US" dirty="0">
                <a:solidFill>
                  <a:srgbClr val="00B050"/>
                </a:solidFill>
              </a:rPr>
              <a:t>HTML</a:t>
            </a:r>
            <a:r>
              <a:rPr lang="en-US" dirty="0"/>
              <a:t> or an </a:t>
            </a:r>
            <a:r>
              <a:rPr lang="en-US" dirty="0">
                <a:solidFill>
                  <a:srgbClr val="00B050"/>
                </a:solidFill>
              </a:rPr>
              <a:t>XML</a:t>
            </a:r>
            <a:r>
              <a:rPr lang="en-US" dirty="0"/>
              <a:t> vocabulary such as </a:t>
            </a:r>
            <a:r>
              <a:rPr lang="en-US" dirty="0">
                <a:solidFill>
                  <a:srgbClr val="00B050"/>
                </a:solidFill>
              </a:rPr>
              <a:t>SVG</a:t>
            </a:r>
            <a:r>
              <a:rPr lang="en-US" dirty="0"/>
              <a:t>.</a:t>
            </a:r>
          </a:p>
          <a:p>
            <a:r>
              <a:rPr lang="en-US" dirty="0"/>
              <a:t>For example, consider a document with two </a:t>
            </a:r>
            <a:r>
              <a:rPr lang="en-US" dirty="0">
                <a:solidFill>
                  <a:srgbClr val="00B050"/>
                </a:solidFill>
              </a:rPr>
              <a:t>elements</a:t>
            </a:r>
            <a:r>
              <a:rPr lang="en-US" dirty="0"/>
              <a:t>, one of which has two more </a:t>
            </a:r>
            <a:r>
              <a:rPr lang="en-US" dirty="0">
                <a:solidFill>
                  <a:srgbClr val="00B050"/>
                </a:solidFill>
              </a:rPr>
              <a:t>elements</a:t>
            </a:r>
            <a:r>
              <a:rPr lang="en-US" dirty="0"/>
              <a:t> nested inside it:</a:t>
            </a:r>
            <a:endParaRPr lang="fi-FI" dirty="0"/>
          </a:p>
          <a:p>
            <a:r>
              <a:rPr lang="fi-FI" dirty="0" err="1"/>
              <a:t>Source</a:t>
            </a:r>
            <a:r>
              <a:rPr lang="fi-FI" dirty="0"/>
              <a:t>: https://developer.mozilla.org/en-US/docs/Web/API/HTML_DOM_API</a:t>
            </a:r>
          </a:p>
        </p:txBody>
      </p:sp>
      <p:sp>
        <p:nvSpPr>
          <p:cNvPr id="8" name="Sisällön paikkamerkki 7">
            <a:extLst>
              <a:ext uri="{FF2B5EF4-FFF2-40B4-BE49-F238E27FC236}">
                <a16:creationId xmlns:a16="http://schemas.microsoft.com/office/drawing/2014/main" id="{806859E2-BF78-4342-BE65-1032107F93C4}"/>
              </a:ext>
            </a:extLst>
          </p:cNvPr>
          <p:cNvSpPr>
            <a:spLocks noGrp="1"/>
          </p:cNvSpPr>
          <p:nvPr>
            <p:ph sz="half" idx="2"/>
          </p:nvPr>
        </p:nvSpPr>
        <p:spPr>
          <a:xfrm>
            <a:off x="6217654" y="1180729"/>
            <a:ext cx="4938026" cy="5390665"/>
          </a:xfrm>
        </p:spPr>
        <p:txBody>
          <a:bodyPr>
            <a:normAutofit lnSpcReduction="10000"/>
          </a:bodyPr>
          <a:lstStyle/>
          <a:p>
            <a:endParaRPr lang="fi-FI" dirty="0"/>
          </a:p>
          <a:p>
            <a:endParaRPr lang="fi-FI" dirty="0"/>
          </a:p>
          <a:p>
            <a:endParaRPr lang="fi-FI" dirty="0"/>
          </a:p>
          <a:p>
            <a:endParaRPr lang="fi-FI" dirty="0"/>
          </a:p>
          <a:p>
            <a:endParaRPr lang="fi-FI" dirty="0"/>
          </a:p>
          <a:p>
            <a:endParaRPr lang="fi-FI" dirty="0"/>
          </a:p>
          <a:p>
            <a:endParaRPr lang="fi-FI" dirty="0"/>
          </a:p>
          <a:p>
            <a:r>
              <a:rPr lang="en-US" dirty="0"/>
              <a:t>While the </a:t>
            </a:r>
            <a:r>
              <a:rPr lang="en-US" dirty="0">
                <a:solidFill>
                  <a:srgbClr val="00B050"/>
                </a:solidFill>
              </a:rPr>
              <a:t>Document</a:t>
            </a:r>
            <a:r>
              <a:rPr lang="en-US" dirty="0"/>
              <a:t> </a:t>
            </a:r>
            <a:r>
              <a:rPr lang="en-US" dirty="0">
                <a:solidFill>
                  <a:srgbClr val="00B050"/>
                </a:solidFill>
              </a:rPr>
              <a:t>interface</a:t>
            </a:r>
            <a:r>
              <a:rPr lang="en-US" dirty="0"/>
              <a:t> is defined as part of the </a:t>
            </a:r>
            <a:r>
              <a:rPr lang="en-US" dirty="0">
                <a:solidFill>
                  <a:srgbClr val="00B050"/>
                </a:solidFill>
              </a:rPr>
              <a:t>DOM</a:t>
            </a:r>
            <a:r>
              <a:rPr lang="en-US" dirty="0"/>
              <a:t> specification, the </a:t>
            </a:r>
            <a:r>
              <a:rPr lang="en-US" dirty="0">
                <a:solidFill>
                  <a:srgbClr val="00B050"/>
                </a:solidFill>
              </a:rPr>
              <a:t>HTML</a:t>
            </a:r>
            <a:r>
              <a:rPr lang="en-US" dirty="0"/>
              <a:t> specification significantly enhances it to add information specific to using the </a:t>
            </a:r>
            <a:r>
              <a:rPr lang="en-US" dirty="0">
                <a:solidFill>
                  <a:srgbClr val="00B050"/>
                </a:solidFill>
              </a:rPr>
              <a:t>DOM</a:t>
            </a:r>
            <a:r>
              <a:rPr lang="en-US" dirty="0"/>
              <a:t> in the context of a web browser, as well as to using it to represent </a:t>
            </a:r>
            <a:r>
              <a:rPr lang="en-US" dirty="0">
                <a:solidFill>
                  <a:srgbClr val="00B050"/>
                </a:solidFill>
              </a:rPr>
              <a:t>HTML</a:t>
            </a:r>
            <a:r>
              <a:rPr lang="en-US" dirty="0"/>
              <a:t> documents specifically.</a:t>
            </a:r>
            <a:endParaRPr lang="fi-FI" dirty="0"/>
          </a:p>
        </p:txBody>
      </p:sp>
      <p:sp>
        <p:nvSpPr>
          <p:cNvPr id="5" name="Dian numeron paikkamerkki 4">
            <a:extLst>
              <a:ext uri="{FF2B5EF4-FFF2-40B4-BE49-F238E27FC236}">
                <a16:creationId xmlns:a16="http://schemas.microsoft.com/office/drawing/2014/main" id="{77BF2794-219C-4B74-8BD1-418272EB1759}"/>
              </a:ext>
            </a:extLst>
          </p:cNvPr>
          <p:cNvSpPr>
            <a:spLocks noGrp="1"/>
          </p:cNvSpPr>
          <p:nvPr>
            <p:ph type="sldNum" sz="quarter" idx="12"/>
          </p:nvPr>
        </p:nvSpPr>
        <p:spPr/>
        <p:txBody>
          <a:bodyPr/>
          <a:lstStyle/>
          <a:p>
            <a:fld id="{3A98EE3D-8CD1-4C3F-BD1C-C98C9596463C}" type="slidenum">
              <a:rPr lang="en-US" smtClean="0"/>
              <a:t>11</a:t>
            </a:fld>
            <a:endParaRPr lang="en-US" dirty="0"/>
          </a:p>
        </p:txBody>
      </p:sp>
      <p:pic>
        <p:nvPicPr>
          <p:cNvPr id="9" name="Kuva 8" descr="Kuva, joka sisältää kohteen näyttökuva&#10;&#10;Kuvaus luotu automaattisesti">
            <a:extLst>
              <a:ext uri="{FF2B5EF4-FFF2-40B4-BE49-F238E27FC236}">
                <a16:creationId xmlns:a16="http://schemas.microsoft.com/office/drawing/2014/main" id="{32D4108F-049A-46F0-9CBF-7CA7DC8AA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9247" y="1180727"/>
            <a:ext cx="2573934" cy="3352307"/>
          </a:xfrm>
          <a:prstGeom prst="rect">
            <a:avLst/>
          </a:prstGeom>
        </p:spPr>
      </p:pic>
    </p:spTree>
    <p:extLst>
      <p:ext uri="{BB962C8B-B14F-4D97-AF65-F5344CB8AC3E}">
        <p14:creationId xmlns:p14="http://schemas.microsoft.com/office/powerpoint/2010/main" val="171062232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tsikko 4">
            <a:extLst>
              <a:ext uri="{FF2B5EF4-FFF2-40B4-BE49-F238E27FC236}">
                <a16:creationId xmlns:a16="http://schemas.microsoft.com/office/drawing/2014/main" id="{B396F4C4-82BE-4E1C-863C-694DF02D5DBC}"/>
              </a:ext>
            </a:extLst>
          </p:cNvPr>
          <p:cNvSpPr>
            <a:spLocks noGrp="1"/>
          </p:cNvSpPr>
          <p:nvPr>
            <p:ph type="title"/>
          </p:nvPr>
        </p:nvSpPr>
        <p:spPr/>
        <p:txBody>
          <a:bodyPr>
            <a:normAutofit/>
          </a:bodyPr>
          <a:lstStyle/>
          <a:p>
            <a:pPr algn="ctr"/>
            <a:r>
              <a:rPr lang="fi-FI" dirty="0" err="1"/>
              <a:t>Regular</a:t>
            </a:r>
            <a:r>
              <a:rPr lang="fi-FI" dirty="0"/>
              <a:t> </a:t>
            </a:r>
            <a:r>
              <a:rPr lang="fi-FI" dirty="0" err="1"/>
              <a:t>Expressions</a:t>
            </a:r>
            <a:endParaRPr lang="fi-FI" dirty="0"/>
          </a:p>
        </p:txBody>
      </p:sp>
      <p:sp>
        <p:nvSpPr>
          <p:cNvPr id="6" name="Sisällön paikkamerkki 5">
            <a:extLst>
              <a:ext uri="{FF2B5EF4-FFF2-40B4-BE49-F238E27FC236}">
                <a16:creationId xmlns:a16="http://schemas.microsoft.com/office/drawing/2014/main" id="{18BD9CC0-DA2B-47F8-BDFC-F6315A998989}"/>
              </a:ext>
            </a:extLst>
          </p:cNvPr>
          <p:cNvSpPr>
            <a:spLocks noGrp="1"/>
          </p:cNvSpPr>
          <p:nvPr>
            <p:ph idx="1"/>
          </p:nvPr>
        </p:nvSpPr>
        <p:spPr>
          <a:xfrm>
            <a:off x="861134" y="1109751"/>
            <a:ext cx="10294546" cy="5461644"/>
          </a:xfrm>
        </p:spPr>
        <p:txBody>
          <a:bodyPr>
            <a:normAutofit fontScale="92500" lnSpcReduction="10000"/>
          </a:bodyPr>
          <a:lstStyle/>
          <a:p>
            <a:r>
              <a:rPr lang="en-US" dirty="0"/>
              <a:t>A </a:t>
            </a:r>
            <a:r>
              <a:rPr lang="en-US" dirty="0">
                <a:solidFill>
                  <a:srgbClr val="00B050"/>
                </a:solidFill>
              </a:rPr>
              <a:t>regular expression </a:t>
            </a:r>
            <a:r>
              <a:rPr lang="en-US" dirty="0"/>
              <a:t>is a sequence of characters that forms a search pattern. The search pattern can be used for text search and text replace operations. </a:t>
            </a:r>
            <a:r>
              <a:rPr lang="fi-FI" dirty="0" err="1"/>
              <a:t>Syntax</a:t>
            </a:r>
            <a:r>
              <a:rPr lang="fi-FI" dirty="0"/>
              <a:t>: /</a:t>
            </a:r>
            <a:r>
              <a:rPr lang="fi-FI" dirty="0" err="1"/>
              <a:t>pattern</a:t>
            </a:r>
            <a:r>
              <a:rPr lang="fi-FI" dirty="0"/>
              <a:t>/</a:t>
            </a:r>
            <a:r>
              <a:rPr lang="fi-FI" dirty="0" err="1"/>
              <a:t>modifiers</a:t>
            </a:r>
            <a:r>
              <a:rPr lang="fi-FI" dirty="0"/>
              <a:t>; </a:t>
            </a:r>
            <a:endParaRPr lang="en-US" dirty="0"/>
          </a:p>
          <a:p>
            <a:endParaRPr lang="en-US" dirty="0"/>
          </a:p>
          <a:p>
            <a:endParaRPr lang="en-US" dirty="0"/>
          </a:p>
          <a:p>
            <a:endParaRPr lang="en-US" dirty="0"/>
          </a:p>
          <a:p>
            <a:endParaRPr lang="en-US" dirty="0"/>
          </a:p>
          <a:p>
            <a:r>
              <a:rPr lang="en-US" dirty="0"/>
              <a:t>In JavaScript, </a:t>
            </a:r>
            <a:r>
              <a:rPr lang="en-US" dirty="0">
                <a:solidFill>
                  <a:srgbClr val="00B050"/>
                </a:solidFill>
              </a:rPr>
              <a:t>regular expressions </a:t>
            </a:r>
            <a:r>
              <a:rPr lang="en-US" dirty="0"/>
              <a:t>are also objects. </a:t>
            </a:r>
          </a:p>
          <a:p>
            <a:r>
              <a:rPr lang="en-US" dirty="0"/>
              <a:t>These patterns are used with the exec() and test() methods of </a:t>
            </a:r>
            <a:r>
              <a:rPr lang="en-US" dirty="0" err="1">
                <a:solidFill>
                  <a:srgbClr val="00B050"/>
                </a:solidFill>
              </a:rPr>
              <a:t>RegExp</a:t>
            </a:r>
            <a:r>
              <a:rPr lang="en-US" dirty="0"/>
              <a:t>, and with the match(), </a:t>
            </a:r>
            <a:r>
              <a:rPr lang="en-US" dirty="0" err="1"/>
              <a:t>matchAll</a:t>
            </a:r>
            <a:r>
              <a:rPr lang="en-US" dirty="0"/>
              <a:t>(), replace(), search(), and split() methods of </a:t>
            </a:r>
            <a:r>
              <a:rPr lang="en-US" dirty="0">
                <a:solidFill>
                  <a:srgbClr val="00B050"/>
                </a:solidFill>
              </a:rPr>
              <a:t>String</a:t>
            </a:r>
            <a:r>
              <a:rPr lang="en-US" dirty="0"/>
              <a:t>. </a:t>
            </a:r>
          </a:p>
          <a:p>
            <a:r>
              <a:rPr lang="en-US" dirty="0"/>
              <a:t>Parentheses around any part of the </a:t>
            </a:r>
            <a:r>
              <a:rPr lang="en-US" dirty="0">
                <a:solidFill>
                  <a:srgbClr val="00B050"/>
                </a:solidFill>
              </a:rPr>
              <a:t>regular expression </a:t>
            </a:r>
            <a:r>
              <a:rPr lang="en-US" dirty="0"/>
              <a:t>pattern </a:t>
            </a:r>
            <a:r>
              <a:rPr lang="en-US" dirty="0">
                <a:highlight>
                  <a:srgbClr val="008000"/>
                </a:highlight>
              </a:rPr>
              <a:t>“</a:t>
            </a:r>
            <a:r>
              <a:rPr lang="fi-FI" dirty="0">
                <a:highlight>
                  <a:srgbClr val="008000"/>
                </a:highlight>
              </a:rPr>
              <a:t>/d(b+)d/g ”</a:t>
            </a:r>
            <a:r>
              <a:rPr lang="en-US" dirty="0"/>
              <a:t>causes that part of the matched </a:t>
            </a:r>
            <a:r>
              <a:rPr lang="en-US" dirty="0">
                <a:solidFill>
                  <a:srgbClr val="00B050"/>
                </a:solidFill>
              </a:rPr>
              <a:t>substring</a:t>
            </a:r>
            <a:r>
              <a:rPr lang="en-US" dirty="0"/>
              <a:t> to be remembered. Once remembered, the </a:t>
            </a:r>
            <a:r>
              <a:rPr lang="en-US" dirty="0">
                <a:solidFill>
                  <a:srgbClr val="00B050"/>
                </a:solidFill>
              </a:rPr>
              <a:t>substring</a:t>
            </a:r>
            <a:r>
              <a:rPr lang="en-US" dirty="0"/>
              <a:t> can be recalled for other use. </a:t>
            </a:r>
            <a:endParaRPr lang="fi-FI" dirty="0"/>
          </a:p>
          <a:p>
            <a:r>
              <a:rPr lang="fi-FI" dirty="0" err="1"/>
              <a:t>Sources</a:t>
            </a:r>
            <a:r>
              <a:rPr lang="fi-FI" dirty="0"/>
              <a:t>: https://www.w3schools.com/js/js_regexp.asp and https://developer.mozilla.org/enUS/docs/Web/JavaScript/Guide/Regular_Expressions</a:t>
            </a:r>
          </a:p>
        </p:txBody>
      </p:sp>
      <p:sp>
        <p:nvSpPr>
          <p:cNvPr id="4" name="Dian numeron paikkamerkki 3">
            <a:extLst>
              <a:ext uri="{FF2B5EF4-FFF2-40B4-BE49-F238E27FC236}">
                <a16:creationId xmlns:a16="http://schemas.microsoft.com/office/drawing/2014/main" id="{7F8094EC-E9D4-46C8-95D6-BBBBF443DE1A}"/>
              </a:ext>
            </a:extLst>
          </p:cNvPr>
          <p:cNvSpPr>
            <a:spLocks noGrp="1"/>
          </p:cNvSpPr>
          <p:nvPr>
            <p:ph type="sldNum" sz="quarter" idx="12"/>
          </p:nvPr>
        </p:nvSpPr>
        <p:spPr/>
        <p:txBody>
          <a:bodyPr/>
          <a:lstStyle/>
          <a:p>
            <a:fld id="{3A98EE3D-8CD1-4C3F-BD1C-C98C9596463C}" type="slidenum">
              <a:rPr lang="en-US" smtClean="0"/>
              <a:pPr/>
              <a:t>110</a:t>
            </a:fld>
            <a:endParaRPr lang="en-US" dirty="0"/>
          </a:p>
        </p:txBody>
      </p:sp>
      <p:pic>
        <p:nvPicPr>
          <p:cNvPr id="10" name="Kuva 9">
            <a:extLst>
              <a:ext uri="{FF2B5EF4-FFF2-40B4-BE49-F238E27FC236}">
                <a16:creationId xmlns:a16="http://schemas.microsoft.com/office/drawing/2014/main" id="{E197D5FA-4D55-417E-9F97-10BCF41ED514}"/>
              </a:ext>
            </a:extLst>
          </p:cNvPr>
          <p:cNvPicPr>
            <a:picLocks noChangeAspect="1"/>
          </p:cNvPicPr>
          <p:nvPr/>
        </p:nvPicPr>
        <p:blipFill>
          <a:blip r:embed="rId2"/>
          <a:stretch>
            <a:fillRect/>
          </a:stretch>
        </p:blipFill>
        <p:spPr>
          <a:xfrm>
            <a:off x="861134" y="2000250"/>
            <a:ext cx="10909634" cy="1543050"/>
          </a:xfrm>
          <a:prstGeom prst="rect">
            <a:avLst/>
          </a:prstGeom>
        </p:spPr>
      </p:pic>
    </p:spTree>
    <p:extLst>
      <p:ext uri="{BB962C8B-B14F-4D97-AF65-F5344CB8AC3E}">
        <p14:creationId xmlns:p14="http://schemas.microsoft.com/office/powerpoint/2010/main" val="168316340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tsikko 4">
            <a:extLst>
              <a:ext uri="{FF2B5EF4-FFF2-40B4-BE49-F238E27FC236}">
                <a16:creationId xmlns:a16="http://schemas.microsoft.com/office/drawing/2014/main" id="{B396F4C4-82BE-4E1C-863C-694DF02D5DBC}"/>
              </a:ext>
            </a:extLst>
          </p:cNvPr>
          <p:cNvSpPr>
            <a:spLocks noGrp="1"/>
          </p:cNvSpPr>
          <p:nvPr>
            <p:ph type="title"/>
          </p:nvPr>
        </p:nvSpPr>
        <p:spPr/>
        <p:txBody>
          <a:bodyPr>
            <a:normAutofit/>
          </a:bodyPr>
          <a:lstStyle/>
          <a:p>
            <a:pPr algn="ctr"/>
            <a:r>
              <a:rPr lang="fi-FI" dirty="0" err="1"/>
              <a:t>Regular</a:t>
            </a:r>
            <a:r>
              <a:rPr lang="fi-FI" dirty="0"/>
              <a:t> </a:t>
            </a:r>
            <a:r>
              <a:rPr lang="fi-FI" dirty="0" err="1"/>
              <a:t>Expressions</a:t>
            </a:r>
            <a:r>
              <a:rPr lang="fi-FI" dirty="0"/>
              <a:t> 2</a:t>
            </a:r>
          </a:p>
        </p:txBody>
      </p:sp>
      <p:sp>
        <p:nvSpPr>
          <p:cNvPr id="6" name="Sisällön paikkamerkki 5">
            <a:extLst>
              <a:ext uri="{FF2B5EF4-FFF2-40B4-BE49-F238E27FC236}">
                <a16:creationId xmlns:a16="http://schemas.microsoft.com/office/drawing/2014/main" id="{18BD9CC0-DA2B-47F8-BDFC-F6315A998989}"/>
              </a:ext>
            </a:extLst>
          </p:cNvPr>
          <p:cNvSpPr>
            <a:spLocks noGrp="1"/>
          </p:cNvSpPr>
          <p:nvPr>
            <p:ph idx="1"/>
          </p:nvPr>
        </p:nvSpPr>
        <p:spPr>
          <a:xfrm>
            <a:off x="861134" y="1109751"/>
            <a:ext cx="10294546" cy="5461644"/>
          </a:xfrm>
        </p:spPr>
        <p:txBody>
          <a:bodyPr>
            <a:normAutofit fontScale="77500" lnSpcReduction="20000"/>
          </a:bodyPr>
          <a:lstStyle/>
          <a:p>
            <a:r>
              <a:rPr lang="en-US" dirty="0">
                <a:solidFill>
                  <a:srgbClr val="00B050"/>
                </a:solidFill>
              </a:rPr>
              <a:t>Methods</a:t>
            </a:r>
            <a:r>
              <a:rPr lang="en-US" dirty="0"/>
              <a:t> that use </a:t>
            </a:r>
            <a:r>
              <a:rPr lang="en-US" dirty="0">
                <a:solidFill>
                  <a:srgbClr val="00B050"/>
                </a:solidFill>
              </a:rPr>
              <a:t>regular</a:t>
            </a:r>
            <a:r>
              <a:rPr lang="en-US" dirty="0"/>
              <a:t> </a:t>
            </a:r>
            <a:r>
              <a:rPr lang="en-US" dirty="0">
                <a:solidFill>
                  <a:srgbClr val="00B050"/>
                </a:solidFill>
              </a:rPr>
              <a:t>expressions</a:t>
            </a:r>
            <a:r>
              <a:rPr lang="en-US" dirty="0"/>
              <a:t>:</a:t>
            </a:r>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https://www.w3schools.com/js/js_regexp.asp</a:t>
            </a:r>
          </a:p>
        </p:txBody>
      </p:sp>
      <p:sp>
        <p:nvSpPr>
          <p:cNvPr id="4" name="Dian numeron paikkamerkki 3">
            <a:extLst>
              <a:ext uri="{FF2B5EF4-FFF2-40B4-BE49-F238E27FC236}">
                <a16:creationId xmlns:a16="http://schemas.microsoft.com/office/drawing/2014/main" id="{7F8094EC-E9D4-46C8-95D6-BBBBF443DE1A}"/>
              </a:ext>
            </a:extLst>
          </p:cNvPr>
          <p:cNvSpPr>
            <a:spLocks noGrp="1"/>
          </p:cNvSpPr>
          <p:nvPr>
            <p:ph type="sldNum" sz="quarter" idx="12"/>
          </p:nvPr>
        </p:nvSpPr>
        <p:spPr/>
        <p:txBody>
          <a:bodyPr/>
          <a:lstStyle/>
          <a:p>
            <a:fld id="{3A98EE3D-8CD1-4C3F-BD1C-C98C9596463C}" type="slidenum">
              <a:rPr lang="en-US" smtClean="0"/>
              <a:pPr/>
              <a:t>111</a:t>
            </a:fld>
            <a:endParaRPr lang="en-US" dirty="0"/>
          </a:p>
        </p:txBody>
      </p:sp>
      <p:graphicFrame>
        <p:nvGraphicFramePr>
          <p:cNvPr id="8" name="Taulukko 8">
            <a:extLst>
              <a:ext uri="{FF2B5EF4-FFF2-40B4-BE49-F238E27FC236}">
                <a16:creationId xmlns:a16="http://schemas.microsoft.com/office/drawing/2014/main" id="{F09E48D7-1928-482E-84EC-829816C4D041}"/>
              </a:ext>
            </a:extLst>
          </p:cNvPr>
          <p:cNvGraphicFramePr>
            <a:graphicFrameLocks noGrp="1"/>
          </p:cNvGraphicFramePr>
          <p:nvPr>
            <p:extLst>
              <p:ext uri="{D42A27DB-BD31-4B8C-83A1-F6EECF244321}">
                <p14:modId xmlns:p14="http://schemas.microsoft.com/office/powerpoint/2010/main" val="676329883"/>
              </p:ext>
            </p:extLst>
          </p:nvPr>
        </p:nvGraphicFramePr>
        <p:xfrm>
          <a:off x="932154" y="1454963"/>
          <a:ext cx="9534619" cy="4768284"/>
        </p:xfrm>
        <a:graphic>
          <a:graphicData uri="http://schemas.openxmlformats.org/drawingml/2006/table">
            <a:tbl>
              <a:tblPr firstRow="1" bandRow="1">
                <a:tableStyleId>{93296810-A885-4BE3-A3E7-6D5BEEA58F35}</a:tableStyleId>
              </a:tblPr>
              <a:tblGrid>
                <a:gridCol w="1160187">
                  <a:extLst>
                    <a:ext uri="{9D8B030D-6E8A-4147-A177-3AD203B41FA5}">
                      <a16:colId xmlns:a16="http://schemas.microsoft.com/office/drawing/2014/main" val="3007008407"/>
                    </a:ext>
                  </a:extLst>
                </a:gridCol>
                <a:gridCol w="8374432">
                  <a:extLst>
                    <a:ext uri="{9D8B030D-6E8A-4147-A177-3AD203B41FA5}">
                      <a16:colId xmlns:a16="http://schemas.microsoft.com/office/drawing/2014/main" val="1163363046"/>
                    </a:ext>
                  </a:extLst>
                </a:gridCol>
              </a:tblGrid>
              <a:tr h="273826">
                <a:tc>
                  <a:txBody>
                    <a:bodyPr/>
                    <a:lstStyle/>
                    <a:p>
                      <a:pPr algn="l"/>
                      <a:r>
                        <a:rPr lang="fi-FI" sz="1400" b="1" dirty="0">
                          <a:effectLst/>
                          <a:latin typeface="x-locale-heading-primary"/>
                        </a:rPr>
                        <a:t>Method</a:t>
                      </a:r>
                    </a:p>
                  </a:txBody>
                  <a:tcPr marL="60960" marR="60960" marT="15240" marB="30480" anchor="ctr"/>
                </a:tc>
                <a:tc>
                  <a:txBody>
                    <a:bodyPr/>
                    <a:lstStyle/>
                    <a:p>
                      <a:pPr algn="l"/>
                      <a:r>
                        <a:rPr lang="fi-FI" sz="1400" b="1">
                          <a:effectLst/>
                          <a:latin typeface="x-locale-heading-primary"/>
                        </a:rPr>
                        <a:t>Description</a:t>
                      </a:r>
                    </a:p>
                  </a:txBody>
                  <a:tcPr marL="60960" marR="60960" marT="15240" marB="30480" anchor="ctr"/>
                </a:tc>
                <a:extLst>
                  <a:ext uri="{0D108BD9-81ED-4DB2-BD59-A6C34878D82A}">
                    <a16:rowId xmlns:a16="http://schemas.microsoft.com/office/drawing/2014/main" val="4014241426"/>
                  </a:ext>
                </a:extLst>
              </a:tr>
              <a:tr h="631056">
                <a:tc>
                  <a:txBody>
                    <a:bodyPr/>
                    <a:lstStyle/>
                    <a:p>
                      <a:pPr algn="l"/>
                      <a:r>
                        <a:rPr lang="fi-FI" sz="1400" kern="1200" dirty="0" err="1">
                          <a:solidFill>
                            <a:schemeClr val="dk1"/>
                          </a:solidFill>
                          <a:effectLst/>
                          <a:latin typeface="+mn-lt"/>
                          <a:ea typeface="+mn-ea"/>
                          <a:cs typeface="+mn-cs"/>
                        </a:rPr>
                        <a:t>exec</a:t>
                      </a:r>
                      <a:r>
                        <a:rPr lang="fi-FI" sz="1400" kern="1200" dirty="0">
                          <a:solidFill>
                            <a:schemeClr val="dk1"/>
                          </a:solidFill>
                          <a:effectLst/>
                          <a:latin typeface="+mn-lt"/>
                          <a:ea typeface="+mn-ea"/>
                          <a:cs typeface="+mn-cs"/>
                        </a:rPr>
                        <a:t>()</a:t>
                      </a:r>
                    </a:p>
                  </a:txBody>
                  <a:tcPr marL="60960" marR="60960" anchor="ctr"/>
                </a:tc>
                <a:tc>
                  <a:txBody>
                    <a:bodyPr/>
                    <a:lstStyle/>
                    <a:p>
                      <a:pPr algn="l"/>
                      <a:r>
                        <a:rPr lang="en-US" sz="1400" dirty="0">
                          <a:effectLst/>
                        </a:rPr>
                        <a:t>Executes a search for a match in a string. It returns an array of information or null on a mismatch.</a:t>
                      </a:r>
                    </a:p>
                  </a:txBody>
                  <a:tcPr marL="60960" marR="60960" anchor="ctr"/>
                </a:tc>
                <a:extLst>
                  <a:ext uri="{0D108BD9-81ED-4DB2-BD59-A6C34878D82A}">
                    <a16:rowId xmlns:a16="http://schemas.microsoft.com/office/drawing/2014/main" val="2010179375"/>
                  </a:ext>
                </a:extLst>
              </a:tr>
              <a:tr h="512799">
                <a:tc>
                  <a:txBody>
                    <a:bodyPr/>
                    <a:lstStyle/>
                    <a:p>
                      <a:pPr algn="l"/>
                      <a:r>
                        <a:rPr lang="fi-FI" sz="1400" kern="1200" dirty="0" err="1">
                          <a:solidFill>
                            <a:schemeClr val="dk1"/>
                          </a:solidFill>
                          <a:effectLst/>
                          <a:latin typeface="+mn-lt"/>
                          <a:ea typeface="+mn-ea"/>
                          <a:cs typeface="+mn-cs"/>
                        </a:rPr>
                        <a:t>test</a:t>
                      </a:r>
                      <a:r>
                        <a:rPr lang="fi-FI" sz="1400" kern="1200" dirty="0">
                          <a:solidFill>
                            <a:schemeClr val="dk1"/>
                          </a:solidFill>
                          <a:effectLst/>
                          <a:latin typeface="+mn-lt"/>
                          <a:ea typeface="+mn-ea"/>
                          <a:cs typeface="+mn-cs"/>
                        </a:rPr>
                        <a:t>()</a:t>
                      </a:r>
                    </a:p>
                  </a:txBody>
                  <a:tcPr marL="60960" marR="60960" anchor="ctr"/>
                </a:tc>
                <a:tc>
                  <a:txBody>
                    <a:bodyPr/>
                    <a:lstStyle/>
                    <a:p>
                      <a:pPr algn="l"/>
                      <a:r>
                        <a:rPr lang="en-US" sz="1400" dirty="0">
                          <a:effectLst/>
                        </a:rPr>
                        <a:t>Tests for a match in a string. It returns true or false.</a:t>
                      </a:r>
                    </a:p>
                  </a:txBody>
                  <a:tcPr marL="60960" marR="60960" anchor="ctr"/>
                </a:tc>
                <a:extLst>
                  <a:ext uri="{0D108BD9-81ED-4DB2-BD59-A6C34878D82A}">
                    <a16:rowId xmlns:a16="http://schemas.microsoft.com/office/drawing/2014/main" val="2816707819"/>
                  </a:ext>
                </a:extLst>
              </a:tr>
              <a:tr h="771135">
                <a:tc>
                  <a:txBody>
                    <a:bodyPr/>
                    <a:lstStyle/>
                    <a:p>
                      <a:pPr algn="l"/>
                      <a:r>
                        <a:rPr lang="fi-FI" sz="1400" kern="1200" dirty="0" err="1">
                          <a:solidFill>
                            <a:schemeClr val="dk1"/>
                          </a:solidFill>
                          <a:effectLst/>
                          <a:latin typeface="+mn-lt"/>
                          <a:ea typeface="+mn-ea"/>
                          <a:cs typeface="+mn-cs"/>
                        </a:rPr>
                        <a:t>match</a:t>
                      </a:r>
                      <a:r>
                        <a:rPr lang="fi-FI" sz="1400" kern="1200" dirty="0">
                          <a:solidFill>
                            <a:schemeClr val="dk1"/>
                          </a:solidFill>
                          <a:effectLst/>
                          <a:latin typeface="+mn-lt"/>
                          <a:ea typeface="+mn-ea"/>
                          <a:cs typeface="+mn-cs"/>
                        </a:rPr>
                        <a:t>()</a:t>
                      </a:r>
                    </a:p>
                  </a:txBody>
                  <a:tcPr marL="60960" marR="60960" anchor="ctr"/>
                </a:tc>
                <a:tc>
                  <a:txBody>
                    <a:bodyPr/>
                    <a:lstStyle/>
                    <a:p>
                      <a:pPr algn="l"/>
                      <a:r>
                        <a:rPr lang="en-US" sz="1400" dirty="0">
                          <a:effectLst/>
                        </a:rPr>
                        <a:t>Returns an array containing all of the matches, including capturing groups, or null if no match is found.</a:t>
                      </a:r>
                    </a:p>
                  </a:txBody>
                  <a:tcPr marL="60960" marR="60960" anchor="ctr"/>
                </a:tc>
                <a:extLst>
                  <a:ext uri="{0D108BD9-81ED-4DB2-BD59-A6C34878D82A}">
                    <a16:rowId xmlns:a16="http://schemas.microsoft.com/office/drawing/2014/main" val="2645026074"/>
                  </a:ext>
                </a:extLst>
              </a:tr>
              <a:tr h="546221">
                <a:tc>
                  <a:txBody>
                    <a:bodyPr/>
                    <a:lstStyle/>
                    <a:p>
                      <a:pPr algn="l"/>
                      <a:r>
                        <a:rPr lang="fi-FI" sz="1400" kern="1200" dirty="0" err="1">
                          <a:solidFill>
                            <a:schemeClr val="dk1"/>
                          </a:solidFill>
                          <a:effectLst/>
                          <a:latin typeface="+mn-lt"/>
                          <a:ea typeface="+mn-ea"/>
                          <a:cs typeface="+mn-cs"/>
                        </a:rPr>
                        <a:t>matchAll</a:t>
                      </a:r>
                      <a:r>
                        <a:rPr lang="fi-FI" sz="1400" kern="1200" dirty="0">
                          <a:solidFill>
                            <a:schemeClr val="dk1"/>
                          </a:solidFill>
                          <a:effectLst/>
                          <a:latin typeface="+mn-lt"/>
                          <a:ea typeface="+mn-ea"/>
                          <a:cs typeface="+mn-cs"/>
                        </a:rPr>
                        <a:t>()</a:t>
                      </a:r>
                    </a:p>
                  </a:txBody>
                  <a:tcPr marL="60960" marR="60960" anchor="ctr"/>
                </a:tc>
                <a:tc>
                  <a:txBody>
                    <a:bodyPr/>
                    <a:lstStyle/>
                    <a:p>
                      <a:pPr algn="l"/>
                      <a:r>
                        <a:rPr lang="en-US" sz="1400">
                          <a:effectLst/>
                        </a:rPr>
                        <a:t>Returns an iterator containing all of the matches, including capturing groups.</a:t>
                      </a:r>
                    </a:p>
                  </a:txBody>
                  <a:tcPr marL="60960" marR="60960" anchor="ctr"/>
                </a:tc>
                <a:extLst>
                  <a:ext uri="{0D108BD9-81ED-4DB2-BD59-A6C34878D82A}">
                    <a16:rowId xmlns:a16="http://schemas.microsoft.com/office/drawing/2014/main" val="1108169028"/>
                  </a:ext>
                </a:extLst>
              </a:tr>
              <a:tr h="631056">
                <a:tc>
                  <a:txBody>
                    <a:bodyPr/>
                    <a:lstStyle/>
                    <a:p>
                      <a:pPr algn="l"/>
                      <a:r>
                        <a:rPr lang="fi-FI" sz="1400" kern="1200" dirty="0" err="1">
                          <a:solidFill>
                            <a:schemeClr val="dk1"/>
                          </a:solidFill>
                          <a:effectLst/>
                          <a:latin typeface="+mn-lt"/>
                          <a:ea typeface="+mn-ea"/>
                          <a:cs typeface="+mn-cs"/>
                        </a:rPr>
                        <a:t>search</a:t>
                      </a:r>
                      <a:r>
                        <a:rPr lang="fi-FI" sz="1400" kern="1200" dirty="0">
                          <a:solidFill>
                            <a:schemeClr val="dk1"/>
                          </a:solidFill>
                          <a:effectLst/>
                          <a:latin typeface="+mn-lt"/>
                          <a:ea typeface="+mn-ea"/>
                          <a:cs typeface="+mn-cs"/>
                        </a:rPr>
                        <a:t>()</a:t>
                      </a:r>
                    </a:p>
                  </a:txBody>
                  <a:tcPr marL="60960" marR="60960" anchor="ctr"/>
                </a:tc>
                <a:tc>
                  <a:txBody>
                    <a:bodyPr/>
                    <a:lstStyle/>
                    <a:p>
                      <a:pPr algn="l"/>
                      <a:r>
                        <a:rPr lang="en-US" sz="1400">
                          <a:effectLst/>
                        </a:rPr>
                        <a:t>Tests for a match in a string. It returns the index of the match, or -1 if the search fails.</a:t>
                      </a:r>
                    </a:p>
                  </a:txBody>
                  <a:tcPr marL="60960" marR="60960" anchor="ctr"/>
                </a:tc>
                <a:extLst>
                  <a:ext uri="{0D108BD9-81ED-4DB2-BD59-A6C34878D82A}">
                    <a16:rowId xmlns:a16="http://schemas.microsoft.com/office/drawing/2014/main" val="2643481964"/>
                  </a:ext>
                </a:extLst>
              </a:tr>
              <a:tr h="771135">
                <a:tc>
                  <a:txBody>
                    <a:bodyPr/>
                    <a:lstStyle/>
                    <a:p>
                      <a:pPr algn="l"/>
                      <a:r>
                        <a:rPr lang="fi-FI" sz="1400" kern="1200" dirty="0" err="1">
                          <a:solidFill>
                            <a:schemeClr val="dk1"/>
                          </a:solidFill>
                          <a:effectLst/>
                          <a:latin typeface="+mn-lt"/>
                          <a:ea typeface="+mn-ea"/>
                          <a:cs typeface="+mn-cs"/>
                        </a:rPr>
                        <a:t>replace</a:t>
                      </a:r>
                      <a:r>
                        <a:rPr lang="fi-FI" sz="1400" kern="1200" dirty="0">
                          <a:solidFill>
                            <a:schemeClr val="dk1"/>
                          </a:solidFill>
                          <a:effectLst/>
                          <a:latin typeface="+mn-lt"/>
                          <a:ea typeface="+mn-ea"/>
                          <a:cs typeface="+mn-cs"/>
                        </a:rPr>
                        <a:t>()</a:t>
                      </a:r>
                    </a:p>
                  </a:txBody>
                  <a:tcPr marL="60960" marR="60960" anchor="ctr"/>
                </a:tc>
                <a:tc>
                  <a:txBody>
                    <a:bodyPr/>
                    <a:lstStyle/>
                    <a:p>
                      <a:pPr algn="l"/>
                      <a:r>
                        <a:rPr lang="en-US" sz="1400" dirty="0">
                          <a:effectLst/>
                        </a:rPr>
                        <a:t>Executes a search for a match in a string and replaces the matched substring with a replacement substring.</a:t>
                      </a:r>
                    </a:p>
                  </a:txBody>
                  <a:tcPr marL="60960" marR="60960" anchor="ctr"/>
                </a:tc>
                <a:extLst>
                  <a:ext uri="{0D108BD9-81ED-4DB2-BD59-A6C34878D82A}">
                    <a16:rowId xmlns:a16="http://schemas.microsoft.com/office/drawing/2014/main" val="346774344"/>
                  </a:ext>
                </a:extLst>
              </a:tr>
              <a:tr h="631056">
                <a:tc>
                  <a:txBody>
                    <a:bodyPr/>
                    <a:lstStyle/>
                    <a:p>
                      <a:pPr algn="l"/>
                      <a:r>
                        <a:rPr lang="fi-FI" sz="1400" kern="1200" dirty="0" err="1">
                          <a:solidFill>
                            <a:schemeClr val="dk1"/>
                          </a:solidFill>
                          <a:effectLst/>
                          <a:latin typeface="+mn-lt"/>
                          <a:ea typeface="+mn-ea"/>
                          <a:cs typeface="+mn-cs"/>
                        </a:rPr>
                        <a:t>split</a:t>
                      </a:r>
                      <a:r>
                        <a:rPr lang="fi-FI" sz="1400" kern="1200" dirty="0">
                          <a:solidFill>
                            <a:schemeClr val="dk1"/>
                          </a:solidFill>
                          <a:effectLst/>
                          <a:latin typeface="+mn-lt"/>
                          <a:ea typeface="+mn-ea"/>
                          <a:cs typeface="+mn-cs"/>
                        </a:rPr>
                        <a:t>()</a:t>
                      </a:r>
                    </a:p>
                  </a:txBody>
                  <a:tcPr marL="60960" marR="60960" anchor="ctr"/>
                </a:tc>
                <a:tc>
                  <a:txBody>
                    <a:bodyPr/>
                    <a:lstStyle/>
                    <a:p>
                      <a:pPr algn="l"/>
                      <a:r>
                        <a:rPr lang="en-US" sz="1400" dirty="0">
                          <a:effectLst/>
                        </a:rPr>
                        <a:t>Uses a regular expression or a fixed string to break a string into an array of substrings.</a:t>
                      </a:r>
                    </a:p>
                  </a:txBody>
                  <a:tcPr marL="60960" marR="60960" anchor="ctr"/>
                </a:tc>
                <a:extLst>
                  <a:ext uri="{0D108BD9-81ED-4DB2-BD59-A6C34878D82A}">
                    <a16:rowId xmlns:a16="http://schemas.microsoft.com/office/drawing/2014/main" val="3285102621"/>
                  </a:ext>
                </a:extLst>
              </a:tr>
            </a:tbl>
          </a:graphicData>
        </a:graphic>
      </p:graphicFrame>
    </p:spTree>
    <p:extLst>
      <p:ext uri="{BB962C8B-B14F-4D97-AF65-F5344CB8AC3E}">
        <p14:creationId xmlns:p14="http://schemas.microsoft.com/office/powerpoint/2010/main" val="24523344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31FED92-4172-4EDB-83B1-D7CCFE4970BF}"/>
              </a:ext>
            </a:extLst>
          </p:cNvPr>
          <p:cNvSpPr>
            <a:spLocks noGrp="1"/>
          </p:cNvSpPr>
          <p:nvPr>
            <p:ph type="title"/>
          </p:nvPr>
        </p:nvSpPr>
        <p:spPr/>
        <p:txBody>
          <a:bodyPr/>
          <a:lstStyle/>
          <a:p>
            <a:pPr algn="ctr"/>
            <a:r>
              <a:rPr lang="fi-FI" dirty="0" err="1"/>
              <a:t>Regular</a:t>
            </a:r>
            <a:r>
              <a:rPr lang="fi-FI" dirty="0"/>
              <a:t> </a:t>
            </a:r>
            <a:r>
              <a:rPr lang="fi-FI" dirty="0" err="1"/>
              <a:t>Expressions</a:t>
            </a:r>
            <a:r>
              <a:rPr lang="fi-FI" dirty="0"/>
              <a:t> 3</a:t>
            </a:r>
          </a:p>
        </p:txBody>
      </p:sp>
      <p:sp>
        <p:nvSpPr>
          <p:cNvPr id="3" name="Sisällön paikkamerkki 2">
            <a:extLst>
              <a:ext uri="{FF2B5EF4-FFF2-40B4-BE49-F238E27FC236}">
                <a16:creationId xmlns:a16="http://schemas.microsoft.com/office/drawing/2014/main" id="{0C4DDF75-C2BC-4870-AC74-3B5211F1762A}"/>
              </a:ext>
            </a:extLst>
          </p:cNvPr>
          <p:cNvSpPr>
            <a:spLocks noGrp="1"/>
          </p:cNvSpPr>
          <p:nvPr>
            <p:ph idx="1"/>
          </p:nvPr>
        </p:nvSpPr>
        <p:spPr>
          <a:xfrm>
            <a:off x="861134" y="1109751"/>
            <a:ext cx="10294546" cy="5461644"/>
          </a:xfrm>
        </p:spPr>
        <p:txBody>
          <a:bodyPr>
            <a:normAutofit lnSpcReduction="10000"/>
          </a:bodyPr>
          <a:lstStyle/>
          <a:p>
            <a:r>
              <a:rPr lang="en-US" dirty="0"/>
              <a:t>Special characters in </a:t>
            </a:r>
            <a:r>
              <a:rPr lang="en-US" dirty="0">
                <a:solidFill>
                  <a:srgbClr val="00B050"/>
                </a:solidFill>
              </a:rPr>
              <a:t>regular</a:t>
            </a:r>
            <a:r>
              <a:rPr lang="en-US" dirty="0"/>
              <a:t> </a:t>
            </a:r>
            <a:r>
              <a:rPr lang="en-US" dirty="0">
                <a:solidFill>
                  <a:srgbClr val="00B050"/>
                </a:solidFill>
              </a:rPr>
              <a:t>expressions</a:t>
            </a:r>
            <a:r>
              <a:rPr lang="en-US" dirty="0"/>
              <a:t> and </a:t>
            </a:r>
            <a:r>
              <a:rPr lang="fi-FI" dirty="0" err="1">
                <a:solidFill>
                  <a:srgbClr val="00B050"/>
                </a:solidFill>
              </a:rPr>
              <a:t>regular</a:t>
            </a:r>
            <a:r>
              <a:rPr lang="fi-FI" dirty="0"/>
              <a:t> </a:t>
            </a:r>
            <a:r>
              <a:rPr lang="fi-FI" dirty="0" err="1">
                <a:solidFill>
                  <a:srgbClr val="00B050"/>
                </a:solidFill>
              </a:rPr>
              <a:t>expression</a:t>
            </a:r>
            <a:r>
              <a:rPr lang="fi-FI" dirty="0"/>
              <a:t> </a:t>
            </a:r>
            <a:r>
              <a:rPr lang="fi-FI" dirty="0" err="1">
                <a:solidFill>
                  <a:srgbClr val="00B050"/>
                </a:solidFill>
              </a:rPr>
              <a:t>flags</a:t>
            </a:r>
            <a:r>
              <a:rPr lang="fi-FI" dirty="0"/>
              <a:t>:</a:t>
            </a:r>
          </a:p>
          <a:p>
            <a:endParaRPr lang="fi-FI" dirty="0"/>
          </a:p>
          <a:p>
            <a:endParaRPr lang="fi-FI" dirty="0"/>
          </a:p>
          <a:p>
            <a:endParaRPr lang="fi-FI" dirty="0"/>
          </a:p>
          <a:p>
            <a:endParaRPr lang="fi-FI" dirty="0"/>
          </a:p>
          <a:p>
            <a:endParaRPr lang="fi-FI" dirty="0"/>
          </a:p>
          <a:p>
            <a:r>
              <a:rPr lang="en-US" dirty="0"/>
              <a:t>When the search for a match requires something more than a direct match, such as finding one or more b's, or finding white space, you can include </a:t>
            </a:r>
            <a:r>
              <a:rPr lang="en-US" dirty="0">
                <a:solidFill>
                  <a:srgbClr val="00B050"/>
                </a:solidFill>
              </a:rPr>
              <a:t>special</a:t>
            </a:r>
            <a:r>
              <a:rPr lang="en-US" dirty="0"/>
              <a:t> </a:t>
            </a:r>
            <a:r>
              <a:rPr lang="en-US" dirty="0">
                <a:solidFill>
                  <a:srgbClr val="00B050"/>
                </a:solidFill>
              </a:rPr>
              <a:t>characters</a:t>
            </a:r>
            <a:r>
              <a:rPr lang="en-US" dirty="0"/>
              <a:t> in the pattern. For example, to match a single </a:t>
            </a:r>
            <a:r>
              <a:rPr lang="en-US" dirty="0">
                <a:highlight>
                  <a:srgbClr val="008000"/>
                </a:highlight>
              </a:rPr>
              <a:t>"a" </a:t>
            </a:r>
            <a:r>
              <a:rPr lang="en-US" dirty="0"/>
              <a:t>followed by zero or more </a:t>
            </a:r>
            <a:r>
              <a:rPr lang="en-US" dirty="0">
                <a:highlight>
                  <a:srgbClr val="008000"/>
                </a:highlight>
              </a:rPr>
              <a:t>"</a:t>
            </a:r>
            <a:r>
              <a:rPr lang="en-US" dirty="0" err="1">
                <a:highlight>
                  <a:srgbClr val="008000"/>
                </a:highlight>
              </a:rPr>
              <a:t>b"s</a:t>
            </a:r>
            <a:r>
              <a:rPr lang="en-US" dirty="0">
                <a:highlight>
                  <a:srgbClr val="008000"/>
                </a:highlight>
              </a:rPr>
              <a:t> </a:t>
            </a:r>
            <a:r>
              <a:rPr lang="en-US" dirty="0"/>
              <a:t>followed by </a:t>
            </a:r>
            <a:r>
              <a:rPr lang="en-US" dirty="0">
                <a:highlight>
                  <a:srgbClr val="008000"/>
                </a:highlight>
              </a:rPr>
              <a:t>"c", </a:t>
            </a:r>
            <a:r>
              <a:rPr lang="en-US" dirty="0"/>
              <a:t>you'd use the pattern </a:t>
            </a:r>
            <a:r>
              <a:rPr lang="en-US" dirty="0">
                <a:highlight>
                  <a:srgbClr val="008000"/>
                </a:highlight>
              </a:rPr>
              <a:t>/ab*c/</a:t>
            </a:r>
            <a:r>
              <a:rPr lang="en-US" dirty="0"/>
              <a:t>: the </a:t>
            </a:r>
            <a:r>
              <a:rPr lang="en-US" dirty="0">
                <a:highlight>
                  <a:srgbClr val="008000"/>
                </a:highlight>
              </a:rPr>
              <a:t>*</a:t>
            </a:r>
            <a:r>
              <a:rPr lang="en-US" dirty="0"/>
              <a:t> after </a:t>
            </a:r>
            <a:r>
              <a:rPr lang="en-US" dirty="0">
                <a:highlight>
                  <a:srgbClr val="008000"/>
                </a:highlight>
              </a:rPr>
              <a:t>"b" </a:t>
            </a:r>
            <a:r>
              <a:rPr lang="en-US" dirty="0"/>
              <a:t>means "0 or more occurrences of the preceding item." In the </a:t>
            </a:r>
            <a:r>
              <a:rPr lang="en-US" dirty="0">
                <a:solidFill>
                  <a:srgbClr val="00B050"/>
                </a:solidFill>
              </a:rPr>
              <a:t>string</a:t>
            </a:r>
            <a:r>
              <a:rPr lang="en-US" dirty="0"/>
              <a:t> </a:t>
            </a:r>
            <a:r>
              <a:rPr lang="en-US" dirty="0">
                <a:highlight>
                  <a:srgbClr val="008000"/>
                </a:highlight>
              </a:rPr>
              <a:t>"</a:t>
            </a:r>
            <a:r>
              <a:rPr lang="en-US" dirty="0" err="1">
                <a:highlight>
                  <a:srgbClr val="008000"/>
                </a:highlight>
              </a:rPr>
              <a:t>cbbabbbbcdebc</a:t>
            </a:r>
            <a:r>
              <a:rPr lang="en-US" dirty="0">
                <a:highlight>
                  <a:srgbClr val="008000"/>
                </a:highlight>
              </a:rPr>
              <a:t>"</a:t>
            </a:r>
            <a:r>
              <a:rPr lang="en-US" dirty="0"/>
              <a:t>, this pattern will match the </a:t>
            </a:r>
            <a:r>
              <a:rPr lang="en-US" dirty="0">
                <a:solidFill>
                  <a:srgbClr val="00B050"/>
                </a:solidFill>
              </a:rPr>
              <a:t>substring</a:t>
            </a:r>
            <a:r>
              <a:rPr lang="en-US" dirty="0"/>
              <a:t> </a:t>
            </a:r>
            <a:r>
              <a:rPr lang="en-US" dirty="0">
                <a:highlight>
                  <a:srgbClr val="008000"/>
                </a:highlight>
              </a:rPr>
              <a:t>"</a:t>
            </a:r>
            <a:r>
              <a:rPr lang="en-US" dirty="0" err="1">
                <a:highlight>
                  <a:srgbClr val="008000"/>
                </a:highlight>
              </a:rPr>
              <a:t>abbbbc</a:t>
            </a:r>
            <a:r>
              <a:rPr lang="en-US" dirty="0">
                <a:highlight>
                  <a:srgbClr val="008000"/>
                </a:highlight>
              </a:rPr>
              <a:t>"</a:t>
            </a:r>
            <a:r>
              <a:rPr lang="en-US" dirty="0"/>
              <a:t>. If you need to use any of the </a:t>
            </a:r>
            <a:r>
              <a:rPr lang="en-US" dirty="0">
                <a:solidFill>
                  <a:srgbClr val="00B050"/>
                </a:solidFill>
              </a:rPr>
              <a:t>special</a:t>
            </a:r>
            <a:r>
              <a:rPr lang="en-US" dirty="0"/>
              <a:t> </a:t>
            </a:r>
            <a:r>
              <a:rPr lang="en-US" dirty="0">
                <a:solidFill>
                  <a:srgbClr val="00B050"/>
                </a:solidFill>
              </a:rPr>
              <a:t>characters</a:t>
            </a:r>
            <a:r>
              <a:rPr lang="en-US" dirty="0"/>
              <a:t> literally (actually searching for a </a:t>
            </a:r>
            <a:r>
              <a:rPr lang="en-US" dirty="0">
                <a:highlight>
                  <a:srgbClr val="008000"/>
                </a:highlight>
              </a:rPr>
              <a:t>"*"</a:t>
            </a:r>
            <a:r>
              <a:rPr lang="en-US" dirty="0"/>
              <a:t>, for instance), you must </a:t>
            </a:r>
            <a:r>
              <a:rPr lang="en-US" dirty="0">
                <a:solidFill>
                  <a:srgbClr val="00B050"/>
                </a:solidFill>
              </a:rPr>
              <a:t>escape</a:t>
            </a:r>
            <a:r>
              <a:rPr lang="en-US" dirty="0"/>
              <a:t> it by putting a backslash in front of it.</a:t>
            </a:r>
            <a:endParaRPr lang="fi-FI" dirty="0"/>
          </a:p>
          <a:p>
            <a:r>
              <a:rPr lang="fi-FI" dirty="0" err="1"/>
              <a:t>Source</a:t>
            </a:r>
            <a:r>
              <a:rPr lang="fi-FI" dirty="0"/>
              <a:t>: https://developer.mozilla.org/en-US/docs/Web/JavaScript/Guide/Regular_Expressions</a:t>
            </a:r>
          </a:p>
        </p:txBody>
      </p:sp>
      <p:sp>
        <p:nvSpPr>
          <p:cNvPr id="4" name="Dian numeron paikkamerkki 3">
            <a:extLst>
              <a:ext uri="{FF2B5EF4-FFF2-40B4-BE49-F238E27FC236}">
                <a16:creationId xmlns:a16="http://schemas.microsoft.com/office/drawing/2014/main" id="{12DDB9C7-9067-4294-A27B-B8D868BDAD49}"/>
              </a:ext>
            </a:extLst>
          </p:cNvPr>
          <p:cNvSpPr>
            <a:spLocks noGrp="1"/>
          </p:cNvSpPr>
          <p:nvPr>
            <p:ph type="sldNum" sz="quarter" idx="12"/>
          </p:nvPr>
        </p:nvSpPr>
        <p:spPr/>
        <p:txBody>
          <a:bodyPr/>
          <a:lstStyle/>
          <a:p>
            <a:fld id="{3A98EE3D-8CD1-4C3F-BD1C-C98C9596463C}" type="slidenum">
              <a:rPr lang="en-US" smtClean="0"/>
              <a:pPr/>
              <a:t>112</a:t>
            </a:fld>
            <a:endParaRPr lang="en-US" dirty="0"/>
          </a:p>
        </p:txBody>
      </p:sp>
      <p:graphicFrame>
        <p:nvGraphicFramePr>
          <p:cNvPr id="5" name="Taulukko 5">
            <a:extLst>
              <a:ext uri="{FF2B5EF4-FFF2-40B4-BE49-F238E27FC236}">
                <a16:creationId xmlns:a16="http://schemas.microsoft.com/office/drawing/2014/main" id="{54171716-39A9-4BCF-B285-BCE514845C7B}"/>
              </a:ext>
            </a:extLst>
          </p:cNvPr>
          <p:cNvGraphicFramePr>
            <a:graphicFrameLocks noGrp="1"/>
          </p:cNvGraphicFramePr>
          <p:nvPr>
            <p:extLst>
              <p:ext uri="{D42A27DB-BD31-4B8C-83A1-F6EECF244321}">
                <p14:modId xmlns:p14="http://schemas.microsoft.com/office/powerpoint/2010/main" val="1344190623"/>
              </p:ext>
            </p:extLst>
          </p:nvPr>
        </p:nvGraphicFramePr>
        <p:xfrm>
          <a:off x="922093" y="1533856"/>
          <a:ext cx="10233587" cy="2396815"/>
        </p:xfrm>
        <a:graphic>
          <a:graphicData uri="http://schemas.openxmlformats.org/drawingml/2006/table">
            <a:tbl>
              <a:tblPr firstRow="1" bandRow="1">
                <a:tableStyleId>{93296810-A885-4BE3-A3E7-6D5BEEA58F35}</a:tableStyleId>
              </a:tblPr>
              <a:tblGrid>
                <a:gridCol w="7118582">
                  <a:extLst>
                    <a:ext uri="{9D8B030D-6E8A-4147-A177-3AD203B41FA5}">
                      <a16:colId xmlns:a16="http://schemas.microsoft.com/office/drawing/2014/main" val="249873766"/>
                    </a:ext>
                  </a:extLst>
                </a:gridCol>
                <a:gridCol w="3115005">
                  <a:extLst>
                    <a:ext uri="{9D8B030D-6E8A-4147-A177-3AD203B41FA5}">
                      <a16:colId xmlns:a16="http://schemas.microsoft.com/office/drawing/2014/main" val="144206791"/>
                    </a:ext>
                  </a:extLst>
                </a:gridCol>
              </a:tblGrid>
              <a:tr h="311369">
                <a:tc>
                  <a:txBody>
                    <a:bodyPr/>
                    <a:lstStyle/>
                    <a:p>
                      <a:pPr algn="l"/>
                      <a:r>
                        <a:rPr lang="fi-FI" sz="1800" b="1" dirty="0" err="1">
                          <a:effectLst/>
                          <a:latin typeface="x-locale-heading-primary"/>
                        </a:rPr>
                        <a:t>Characters</a:t>
                      </a:r>
                      <a:r>
                        <a:rPr lang="fi-FI" sz="1800" b="1" dirty="0">
                          <a:effectLst/>
                          <a:latin typeface="x-locale-heading-primary"/>
                        </a:rPr>
                        <a:t> / </a:t>
                      </a:r>
                      <a:r>
                        <a:rPr lang="fi-FI" sz="1800" b="1" dirty="0" err="1">
                          <a:effectLst/>
                          <a:latin typeface="x-locale-heading-primary"/>
                        </a:rPr>
                        <a:t>constructs</a:t>
                      </a:r>
                      <a:endParaRPr lang="fi-FI" sz="1800" b="1" dirty="0">
                        <a:effectLst/>
                        <a:latin typeface="x-locale-heading-primary"/>
                      </a:endParaRPr>
                    </a:p>
                  </a:txBody>
                  <a:tcPr marL="60960" marR="60960" marT="15240" marB="30480" anchor="ctr"/>
                </a:tc>
                <a:tc>
                  <a:txBody>
                    <a:bodyPr/>
                    <a:lstStyle/>
                    <a:p>
                      <a:pPr algn="l"/>
                      <a:r>
                        <a:rPr lang="fi-FI" sz="1800" b="1">
                          <a:effectLst/>
                          <a:latin typeface="x-locale-heading-primary"/>
                        </a:rPr>
                        <a:t>Corresponding article</a:t>
                      </a:r>
                    </a:p>
                  </a:txBody>
                  <a:tcPr marL="60960" marR="60960" marT="15240" marB="30480" anchor="ctr"/>
                </a:tc>
                <a:extLst>
                  <a:ext uri="{0D108BD9-81ED-4DB2-BD59-A6C34878D82A}">
                    <a16:rowId xmlns:a16="http://schemas.microsoft.com/office/drawing/2014/main" val="498948081"/>
                  </a:ext>
                </a:extLst>
              </a:tr>
              <a:tr h="613735">
                <a:tc>
                  <a:txBody>
                    <a:bodyPr/>
                    <a:lstStyle/>
                    <a:p>
                      <a:pPr algn="l"/>
                      <a:r>
                        <a:rPr lang="fi-FI" sz="1800">
                          <a:effectLst/>
                        </a:rPr>
                        <a:t>\, ., \cX, \d, \D, \f, \n, \r, \s, \S, \t, \v, \w, \W, \0, \xhh, \uhhhh, \uhhhhh, [\b]</a:t>
                      </a:r>
                    </a:p>
                  </a:txBody>
                  <a:tcPr marL="60960" marR="60960" anchor="ctr"/>
                </a:tc>
                <a:tc>
                  <a:txBody>
                    <a:bodyPr/>
                    <a:lstStyle/>
                    <a:p>
                      <a:pPr algn="l"/>
                      <a:r>
                        <a:rPr lang="fi-FI" sz="1800" i="1" kern="1200" dirty="0" err="1">
                          <a:solidFill>
                            <a:schemeClr val="dk1"/>
                          </a:solidFill>
                          <a:effectLst/>
                          <a:latin typeface="+mn-lt"/>
                          <a:ea typeface="+mn-ea"/>
                          <a:cs typeface="+mn-cs"/>
                        </a:rPr>
                        <a:t>Character</a:t>
                      </a:r>
                      <a:r>
                        <a:rPr lang="fi-FI" sz="1800" i="1" kern="1200" dirty="0">
                          <a:solidFill>
                            <a:schemeClr val="dk1"/>
                          </a:solidFill>
                          <a:effectLst/>
                          <a:latin typeface="+mn-lt"/>
                          <a:ea typeface="+mn-ea"/>
                          <a:cs typeface="+mn-cs"/>
                        </a:rPr>
                        <a:t> </a:t>
                      </a:r>
                      <a:r>
                        <a:rPr lang="fi-FI" sz="1800" i="1" kern="1200" dirty="0" err="1">
                          <a:solidFill>
                            <a:schemeClr val="dk1"/>
                          </a:solidFill>
                          <a:effectLst/>
                          <a:latin typeface="+mn-lt"/>
                          <a:ea typeface="+mn-ea"/>
                          <a:cs typeface="+mn-cs"/>
                        </a:rPr>
                        <a:t>classes</a:t>
                      </a:r>
                      <a:endParaRPr lang="fi-FI" sz="1800" i="1" kern="1200" dirty="0">
                        <a:solidFill>
                          <a:schemeClr val="dk1"/>
                        </a:solidFill>
                        <a:effectLst/>
                        <a:latin typeface="+mn-lt"/>
                        <a:ea typeface="+mn-ea"/>
                        <a:cs typeface="+mn-cs"/>
                      </a:endParaRPr>
                    </a:p>
                  </a:txBody>
                  <a:tcPr marL="60960" marR="60960" anchor="ctr"/>
                </a:tc>
                <a:extLst>
                  <a:ext uri="{0D108BD9-81ED-4DB2-BD59-A6C34878D82A}">
                    <a16:rowId xmlns:a16="http://schemas.microsoft.com/office/drawing/2014/main" val="1846432590"/>
                  </a:ext>
                </a:extLst>
              </a:tr>
              <a:tr h="350706">
                <a:tc>
                  <a:txBody>
                    <a:bodyPr/>
                    <a:lstStyle/>
                    <a:p>
                      <a:pPr algn="l"/>
                      <a:r>
                        <a:rPr lang="es-ES" sz="1800">
                          <a:effectLst/>
                        </a:rPr>
                        <a:t>^, $, x(?=y), x(?!y), (?&lt;=y)x, (?&lt;!y)x, \b, \B</a:t>
                      </a:r>
                    </a:p>
                  </a:txBody>
                  <a:tcPr marL="60960" marR="60960" anchor="ctr"/>
                </a:tc>
                <a:tc>
                  <a:txBody>
                    <a:bodyPr/>
                    <a:lstStyle/>
                    <a:p>
                      <a:pPr algn="l"/>
                      <a:r>
                        <a:rPr lang="fi-FI" sz="1800" i="1" kern="1200" dirty="0" err="1">
                          <a:solidFill>
                            <a:schemeClr val="dk1"/>
                          </a:solidFill>
                          <a:effectLst/>
                          <a:latin typeface="+mn-lt"/>
                          <a:ea typeface="+mn-ea"/>
                          <a:cs typeface="+mn-cs"/>
                        </a:rPr>
                        <a:t>Assertions</a:t>
                      </a:r>
                      <a:endParaRPr lang="fi-FI" sz="1800" i="1" kern="1200" dirty="0">
                        <a:solidFill>
                          <a:schemeClr val="dk1"/>
                        </a:solidFill>
                        <a:effectLst/>
                        <a:latin typeface="+mn-lt"/>
                        <a:ea typeface="+mn-ea"/>
                        <a:cs typeface="+mn-cs"/>
                      </a:endParaRPr>
                    </a:p>
                  </a:txBody>
                  <a:tcPr marL="60960" marR="60960" anchor="ctr"/>
                </a:tc>
                <a:extLst>
                  <a:ext uri="{0D108BD9-81ED-4DB2-BD59-A6C34878D82A}">
                    <a16:rowId xmlns:a16="http://schemas.microsoft.com/office/drawing/2014/main" val="2900685147"/>
                  </a:ext>
                </a:extLst>
              </a:tr>
              <a:tr h="350706">
                <a:tc>
                  <a:txBody>
                    <a:bodyPr/>
                    <a:lstStyle/>
                    <a:p>
                      <a:pPr algn="l"/>
                      <a:r>
                        <a:rPr lang="fi-FI" sz="1800" dirty="0">
                          <a:effectLst/>
                        </a:rPr>
                        <a:t>(x), (?:x), </a:t>
                      </a:r>
                      <a:r>
                        <a:rPr lang="fi-FI" sz="1800" dirty="0" err="1">
                          <a:effectLst/>
                        </a:rPr>
                        <a:t>x|y</a:t>
                      </a:r>
                      <a:r>
                        <a:rPr lang="fi-FI" sz="1800" dirty="0">
                          <a:effectLst/>
                        </a:rPr>
                        <a:t>, [</a:t>
                      </a:r>
                      <a:r>
                        <a:rPr lang="fi-FI" sz="1800" dirty="0" err="1">
                          <a:effectLst/>
                        </a:rPr>
                        <a:t>xyz</a:t>
                      </a:r>
                      <a:r>
                        <a:rPr lang="fi-FI" sz="1800" dirty="0">
                          <a:effectLst/>
                        </a:rPr>
                        <a:t>], [^</a:t>
                      </a:r>
                      <a:r>
                        <a:rPr lang="fi-FI" sz="1800" dirty="0" err="1">
                          <a:effectLst/>
                        </a:rPr>
                        <a:t>xyz</a:t>
                      </a:r>
                      <a:r>
                        <a:rPr lang="fi-FI" sz="1800" dirty="0">
                          <a:effectLst/>
                        </a:rPr>
                        <a:t>], \</a:t>
                      </a:r>
                      <a:r>
                        <a:rPr lang="fi-FI" sz="1800" i="1" dirty="0" err="1">
                          <a:effectLst/>
                        </a:rPr>
                        <a:t>Number</a:t>
                      </a:r>
                      <a:endParaRPr lang="fi-FI" sz="1800" dirty="0">
                        <a:effectLst/>
                      </a:endParaRPr>
                    </a:p>
                  </a:txBody>
                  <a:tcPr marL="60960" marR="60960" anchor="ctr"/>
                </a:tc>
                <a:tc>
                  <a:txBody>
                    <a:bodyPr/>
                    <a:lstStyle/>
                    <a:p>
                      <a:pPr algn="l"/>
                      <a:r>
                        <a:rPr lang="fi-FI" sz="1800" i="1" kern="1200" dirty="0" err="1">
                          <a:solidFill>
                            <a:schemeClr val="dk1"/>
                          </a:solidFill>
                          <a:effectLst/>
                          <a:latin typeface="+mn-lt"/>
                          <a:ea typeface="+mn-ea"/>
                          <a:cs typeface="+mn-cs"/>
                        </a:rPr>
                        <a:t>Groups</a:t>
                      </a:r>
                      <a:r>
                        <a:rPr lang="fi-FI" sz="1800" i="1" kern="1200" dirty="0">
                          <a:solidFill>
                            <a:schemeClr val="dk1"/>
                          </a:solidFill>
                          <a:effectLst/>
                          <a:latin typeface="+mn-lt"/>
                          <a:ea typeface="+mn-ea"/>
                          <a:cs typeface="+mn-cs"/>
                        </a:rPr>
                        <a:t> and </a:t>
                      </a:r>
                      <a:r>
                        <a:rPr lang="fi-FI" sz="1800" i="1" kern="1200" dirty="0" err="1">
                          <a:solidFill>
                            <a:schemeClr val="dk1"/>
                          </a:solidFill>
                          <a:effectLst/>
                          <a:latin typeface="+mn-lt"/>
                          <a:ea typeface="+mn-ea"/>
                          <a:cs typeface="+mn-cs"/>
                        </a:rPr>
                        <a:t>ranges</a:t>
                      </a:r>
                      <a:endParaRPr lang="fi-FI" sz="1800" i="1" kern="1200" dirty="0">
                        <a:solidFill>
                          <a:schemeClr val="dk1"/>
                        </a:solidFill>
                        <a:effectLst/>
                        <a:latin typeface="+mn-lt"/>
                        <a:ea typeface="+mn-ea"/>
                        <a:cs typeface="+mn-cs"/>
                      </a:endParaRPr>
                    </a:p>
                  </a:txBody>
                  <a:tcPr marL="60960" marR="60960" anchor="ctr"/>
                </a:tc>
                <a:extLst>
                  <a:ext uri="{0D108BD9-81ED-4DB2-BD59-A6C34878D82A}">
                    <a16:rowId xmlns:a16="http://schemas.microsoft.com/office/drawing/2014/main" val="2610875200"/>
                  </a:ext>
                </a:extLst>
              </a:tr>
              <a:tr h="0">
                <a:tc>
                  <a:txBody>
                    <a:bodyPr/>
                    <a:lstStyle/>
                    <a:p>
                      <a:pPr algn="l"/>
                      <a:r>
                        <a:rPr lang="fi-FI" sz="1800">
                          <a:effectLst/>
                        </a:rPr>
                        <a:t>*, +, ?, x{</a:t>
                      </a:r>
                      <a:r>
                        <a:rPr lang="fi-FI" sz="1800" i="1">
                          <a:effectLst/>
                        </a:rPr>
                        <a:t>n</a:t>
                      </a:r>
                      <a:r>
                        <a:rPr lang="fi-FI" sz="1800">
                          <a:effectLst/>
                        </a:rPr>
                        <a:t>}, x{</a:t>
                      </a:r>
                      <a:r>
                        <a:rPr lang="fi-FI" sz="1800" i="1">
                          <a:effectLst/>
                        </a:rPr>
                        <a:t>n</a:t>
                      </a:r>
                      <a:r>
                        <a:rPr lang="fi-FI" sz="1800">
                          <a:effectLst/>
                        </a:rPr>
                        <a:t>,}, x{</a:t>
                      </a:r>
                      <a:r>
                        <a:rPr lang="fi-FI" sz="1800" i="1">
                          <a:effectLst/>
                        </a:rPr>
                        <a:t>n</a:t>
                      </a:r>
                      <a:r>
                        <a:rPr lang="fi-FI" sz="1800">
                          <a:effectLst/>
                        </a:rPr>
                        <a:t>,</a:t>
                      </a:r>
                      <a:r>
                        <a:rPr lang="fi-FI" sz="1800" i="1">
                          <a:effectLst/>
                        </a:rPr>
                        <a:t>m</a:t>
                      </a:r>
                      <a:r>
                        <a:rPr lang="fi-FI" sz="1800">
                          <a:effectLst/>
                        </a:rPr>
                        <a:t>}</a:t>
                      </a:r>
                    </a:p>
                  </a:txBody>
                  <a:tcPr marL="60960" marR="60960" anchor="ctr"/>
                </a:tc>
                <a:tc>
                  <a:txBody>
                    <a:bodyPr/>
                    <a:lstStyle/>
                    <a:p>
                      <a:pPr algn="l"/>
                      <a:r>
                        <a:rPr lang="fi-FI" sz="1800" i="1" kern="1200" dirty="0" err="1">
                          <a:solidFill>
                            <a:schemeClr val="dk1"/>
                          </a:solidFill>
                          <a:effectLst/>
                          <a:latin typeface="+mn-lt"/>
                          <a:ea typeface="+mn-ea"/>
                          <a:cs typeface="+mn-cs"/>
                        </a:rPr>
                        <a:t>Quantifiers</a:t>
                      </a:r>
                      <a:endParaRPr lang="fi-FI" sz="1800" i="1" kern="1200" dirty="0">
                        <a:solidFill>
                          <a:schemeClr val="dk1"/>
                        </a:solidFill>
                        <a:effectLst/>
                        <a:latin typeface="+mn-lt"/>
                        <a:ea typeface="+mn-ea"/>
                        <a:cs typeface="+mn-cs"/>
                      </a:endParaRPr>
                    </a:p>
                  </a:txBody>
                  <a:tcPr marL="60960" marR="60960" anchor="ctr"/>
                </a:tc>
                <a:extLst>
                  <a:ext uri="{0D108BD9-81ED-4DB2-BD59-A6C34878D82A}">
                    <a16:rowId xmlns:a16="http://schemas.microsoft.com/office/drawing/2014/main" val="1887500313"/>
                  </a:ext>
                </a:extLst>
              </a:tr>
              <a:tr h="350706">
                <a:tc>
                  <a:txBody>
                    <a:bodyPr/>
                    <a:lstStyle/>
                    <a:p>
                      <a:pPr algn="l"/>
                      <a:r>
                        <a:rPr lang="fi-FI" sz="1800" dirty="0">
                          <a:effectLst/>
                        </a:rPr>
                        <a:t>\p{</a:t>
                      </a:r>
                      <a:r>
                        <a:rPr lang="fi-FI" sz="1800" i="1" dirty="0" err="1">
                          <a:effectLst/>
                        </a:rPr>
                        <a:t>UnicodeProperty</a:t>
                      </a:r>
                      <a:r>
                        <a:rPr lang="fi-FI" sz="1800" dirty="0">
                          <a:effectLst/>
                        </a:rPr>
                        <a:t>}, \P{</a:t>
                      </a:r>
                      <a:r>
                        <a:rPr lang="fi-FI" sz="1800" i="1" dirty="0" err="1">
                          <a:effectLst/>
                        </a:rPr>
                        <a:t>UnicodeProperty</a:t>
                      </a:r>
                      <a:r>
                        <a:rPr lang="fi-FI" sz="1800" dirty="0">
                          <a:effectLst/>
                        </a:rPr>
                        <a:t>}</a:t>
                      </a:r>
                    </a:p>
                  </a:txBody>
                  <a:tcPr marL="60960" marR="60960" anchor="ctr"/>
                </a:tc>
                <a:tc>
                  <a:txBody>
                    <a:bodyPr/>
                    <a:lstStyle/>
                    <a:p>
                      <a:pPr algn="l"/>
                      <a:r>
                        <a:rPr lang="fi-FI" sz="1800" i="1" kern="1200" dirty="0" err="1">
                          <a:solidFill>
                            <a:schemeClr val="dk1"/>
                          </a:solidFill>
                          <a:effectLst/>
                          <a:latin typeface="+mn-lt"/>
                          <a:ea typeface="+mn-ea"/>
                          <a:cs typeface="+mn-cs"/>
                        </a:rPr>
                        <a:t>Unicode</a:t>
                      </a:r>
                      <a:r>
                        <a:rPr lang="fi-FI" sz="1800" i="1" kern="1200" dirty="0">
                          <a:solidFill>
                            <a:schemeClr val="dk1"/>
                          </a:solidFill>
                          <a:effectLst/>
                          <a:latin typeface="+mn-lt"/>
                          <a:ea typeface="+mn-ea"/>
                          <a:cs typeface="+mn-cs"/>
                        </a:rPr>
                        <a:t> </a:t>
                      </a:r>
                      <a:r>
                        <a:rPr lang="fi-FI" sz="1800" i="1" kern="1200" dirty="0" err="1">
                          <a:solidFill>
                            <a:schemeClr val="dk1"/>
                          </a:solidFill>
                          <a:effectLst/>
                          <a:latin typeface="+mn-lt"/>
                          <a:ea typeface="+mn-ea"/>
                          <a:cs typeface="+mn-cs"/>
                        </a:rPr>
                        <a:t>property</a:t>
                      </a:r>
                      <a:r>
                        <a:rPr lang="fi-FI" sz="1800" i="1" kern="1200" dirty="0">
                          <a:solidFill>
                            <a:schemeClr val="dk1"/>
                          </a:solidFill>
                          <a:effectLst/>
                          <a:latin typeface="+mn-lt"/>
                          <a:ea typeface="+mn-ea"/>
                          <a:cs typeface="+mn-cs"/>
                        </a:rPr>
                        <a:t> </a:t>
                      </a:r>
                      <a:r>
                        <a:rPr lang="fi-FI" sz="1800" i="1" kern="1200" dirty="0" err="1">
                          <a:solidFill>
                            <a:schemeClr val="dk1"/>
                          </a:solidFill>
                          <a:effectLst/>
                          <a:latin typeface="+mn-lt"/>
                          <a:ea typeface="+mn-ea"/>
                          <a:cs typeface="+mn-cs"/>
                        </a:rPr>
                        <a:t>escapes</a:t>
                      </a:r>
                      <a:endParaRPr lang="fi-FI" sz="1800" i="1" kern="1200" dirty="0">
                        <a:solidFill>
                          <a:schemeClr val="dk1"/>
                        </a:solidFill>
                        <a:effectLst/>
                        <a:latin typeface="+mn-lt"/>
                        <a:ea typeface="+mn-ea"/>
                        <a:cs typeface="+mn-cs"/>
                      </a:endParaRPr>
                    </a:p>
                  </a:txBody>
                  <a:tcPr marL="60960" marR="60960" anchor="ctr"/>
                </a:tc>
                <a:extLst>
                  <a:ext uri="{0D108BD9-81ED-4DB2-BD59-A6C34878D82A}">
                    <a16:rowId xmlns:a16="http://schemas.microsoft.com/office/drawing/2014/main" val="54105635"/>
                  </a:ext>
                </a:extLst>
              </a:tr>
            </a:tbl>
          </a:graphicData>
        </a:graphic>
      </p:graphicFrame>
    </p:spTree>
    <p:extLst>
      <p:ext uri="{BB962C8B-B14F-4D97-AF65-F5344CB8AC3E}">
        <p14:creationId xmlns:p14="http://schemas.microsoft.com/office/powerpoint/2010/main" val="24068113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31FED92-4172-4EDB-83B1-D7CCFE4970BF}"/>
              </a:ext>
            </a:extLst>
          </p:cNvPr>
          <p:cNvSpPr>
            <a:spLocks noGrp="1"/>
          </p:cNvSpPr>
          <p:nvPr>
            <p:ph type="title"/>
          </p:nvPr>
        </p:nvSpPr>
        <p:spPr/>
        <p:txBody>
          <a:bodyPr/>
          <a:lstStyle/>
          <a:p>
            <a:pPr algn="ctr"/>
            <a:r>
              <a:rPr lang="fi-FI" dirty="0" err="1"/>
              <a:t>Regular</a:t>
            </a:r>
            <a:r>
              <a:rPr lang="fi-FI" dirty="0"/>
              <a:t> </a:t>
            </a:r>
            <a:r>
              <a:rPr lang="fi-FI" dirty="0" err="1"/>
              <a:t>Expressions</a:t>
            </a:r>
            <a:r>
              <a:rPr lang="fi-FI" dirty="0"/>
              <a:t> 4</a:t>
            </a:r>
          </a:p>
        </p:txBody>
      </p:sp>
      <p:sp>
        <p:nvSpPr>
          <p:cNvPr id="3" name="Sisällön paikkamerkki 2">
            <a:extLst>
              <a:ext uri="{FF2B5EF4-FFF2-40B4-BE49-F238E27FC236}">
                <a16:creationId xmlns:a16="http://schemas.microsoft.com/office/drawing/2014/main" id="{0C4DDF75-C2BC-4870-AC74-3B5211F1762A}"/>
              </a:ext>
            </a:extLst>
          </p:cNvPr>
          <p:cNvSpPr>
            <a:spLocks noGrp="1"/>
          </p:cNvSpPr>
          <p:nvPr>
            <p:ph idx="1"/>
          </p:nvPr>
        </p:nvSpPr>
        <p:spPr>
          <a:xfrm>
            <a:off x="861134" y="1109751"/>
            <a:ext cx="10294546" cy="5461644"/>
          </a:xfrm>
        </p:spPr>
        <p:txBody>
          <a:bodyPr>
            <a:normAutofit fontScale="92500" lnSpcReduction="20000"/>
          </a:bodyPr>
          <a:lstStyle/>
          <a:p>
            <a:pPr>
              <a:lnSpc>
                <a:spcPct val="110000"/>
              </a:lnSpc>
            </a:pPr>
            <a:endParaRPr lang="fi-FI" dirty="0"/>
          </a:p>
          <a:p>
            <a:pPr>
              <a:lnSpc>
                <a:spcPct val="110000"/>
              </a:lnSpc>
            </a:pPr>
            <a:endParaRPr lang="fi-FI" dirty="0"/>
          </a:p>
          <a:p>
            <a:pPr>
              <a:lnSpc>
                <a:spcPct val="110000"/>
              </a:lnSpc>
            </a:pPr>
            <a:endParaRPr lang="fi-FI" dirty="0"/>
          </a:p>
          <a:p>
            <a:pPr>
              <a:lnSpc>
                <a:spcPct val="110000"/>
              </a:lnSpc>
            </a:pPr>
            <a:endParaRPr lang="fi-FI" dirty="0"/>
          </a:p>
          <a:p>
            <a:pPr>
              <a:lnSpc>
                <a:spcPct val="110000"/>
              </a:lnSpc>
            </a:pPr>
            <a:endParaRPr lang="fi-FI" dirty="0"/>
          </a:p>
          <a:p>
            <a:pPr>
              <a:lnSpc>
                <a:spcPct val="110000"/>
              </a:lnSpc>
            </a:pPr>
            <a:endParaRPr lang="fi-FI" dirty="0"/>
          </a:p>
          <a:p>
            <a:pPr>
              <a:lnSpc>
                <a:spcPct val="110000"/>
              </a:lnSpc>
            </a:pPr>
            <a:endParaRPr lang="fi-FI" dirty="0"/>
          </a:p>
          <a:p>
            <a:pPr>
              <a:lnSpc>
                <a:spcPct val="110000"/>
              </a:lnSpc>
            </a:pPr>
            <a:endParaRPr lang="fi-FI" dirty="0"/>
          </a:p>
          <a:p>
            <a:pPr>
              <a:lnSpc>
                <a:spcPct val="110000"/>
              </a:lnSpc>
            </a:pPr>
            <a:endParaRPr lang="en-US" dirty="0"/>
          </a:p>
          <a:p>
            <a:pPr>
              <a:lnSpc>
                <a:spcPct val="110000"/>
              </a:lnSpc>
            </a:pPr>
            <a:r>
              <a:rPr lang="en-US" dirty="0">
                <a:solidFill>
                  <a:srgbClr val="00B050"/>
                </a:solidFill>
              </a:rPr>
              <a:t>Regular</a:t>
            </a:r>
            <a:r>
              <a:rPr lang="en-US" dirty="0"/>
              <a:t> </a:t>
            </a:r>
            <a:r>
              <a:rPr lang="en-US" dirty="0">
                <a:solidFill>
                  <a:srgbClr val="00B050"/>
                </a:solidFill>
              </a:rPr>
              <a:t>expressions</a:t>
            </a:r>
            <a:r>
              <a:rPr lang="en-US" dirty="0"/>
              <a:t> have six optional </a:t>
            </a:r>
            <a:r>
              <a:rPr lang="en-US" dirty="0">
                <a:solidFill>
                  <a:srgbClr val="00B050"/>
                </a:solidFill>
              </a:rPr>
              <a:t>flags</a:t>
            </a:r>
            <a:r>
              <a:rPr lang="en-US" dirty="0"/>
              <a:t> that allow for functionality like global and case insensitive searching. These </a:t>
            </a:r>
            <a:r>
              <a:rPr lang="en-US" dirty="0">
                <a:solidFill>
                  <a:srgbClr val="00B050"/>
                </a:solidFill>
              </a:rPr>
              <a:t>flags</a:t>
            </a:r>
            <a:r>
              <a:rPr lang="en-US" dirty="0"/>
              <a:t> can be used separately or together in any order and are included as part of the </a:t>
            </a:r>
            <a:r>
              <a:rPr lang="en-US" dirty="0">
                <a:solidFill>
                  <a:srgbClr val="00B050"/>
                </a:solidFill>
              </a:rPr>
              <a:t>regular</a:t>
            </a:r>
            <a:r>
              <a:rPr lang="en-US" dirty="0"/>
              <a:t> </a:t>
            </a:r>
            <a:r>
              <a:rPr lang="en-US" dirty="0">
                <a:solidFill>
                  <a:srgbClr val="00B050"/>
                </a:solidFill>
              </a:rPr>
              <a:t>expression</a:t>
            </a:r>
            <a:r>
              <a:rPr lang="en-US" dirty="0"/>
              <a:t>. To include a </a:t>
            </a:r>
            <a:r>
              <a:rPr lang="en-US" dirty="0">
                <a:solidFill>
                  <a:srgbClr val="00B050"/>
                </a:solidFill>
              </a:rPr>
              <a:t>flag</a:t>
            </a:r>
            <a:r>
              <a:rPr lang="en-US" dirty="0"/>
              <a:t> with the </a:t>
            </a:r>
            <a:r>
              <a:rPr lang="en-US" dirty="0">
                <a:solidFill>
                  <a:srgbClr val="00B050"/>
                </a:solidFill>
              </a:rPr>
              <a:t>regular</a:t>
            </a:r>
            <a:r>
              <a:rPr lang="en-US" dirty="0"/>
              <a:t> </a:t>
            </a:r>
            <a:r>
              <a:rPr lang="en-US" dirty="0">
                <a:solidFill>
                  <a:srgbClr val="00B050"/>
                </a:solidFill>
              </a:rPr>
              <a:t>expression</a:t>
            </a:r>
            <a:r>
              <a:rPr lang="en-US" dirty="0"/>
              <a:t>, use this </a:t>
            </a:r>
            <a:r>
              <a:rPr lang="en-US" dirty="0">
                <a:solidFill>
                  <a:srgbClr val="00B050"/>
                </a:solidFill>
              </a:rPr>
              <a:t>syntax</a:t>
            </a:r>
            <a:r>
              <a:rPr lang="en-US" dirty="0"/>
              <a:t>: </a:t>
            </a:r>
            <a:r>
              <a:rPr lang="en-US" dirty="0">
                <a:highlight>
                  <a:srgbClr val="008000"/>
                </a:highlight>
              </a:rPr>
              <a:t>var re = /pattern/flags; </a:t>
            </a:r>
            <a:r>
              <a:rPr lang="en-US" dirty="0"/>
              <a:t>or </a:t>
            </a:r>
            <a:r>
              <a:rPr lang="en-US" dirty="0">
                <a:highlight>
                  <a:srgbClr val="008000"/>
                </a:highlight>
              </a:rPr>
              <a:t>var re = new </a:t>
            </a:r>
            <a:r>
              <a:rPr lang="en-US" dirty="0" err="1">
                <a:highlight>
                  <a:srgbClr val="008000"/>
                </a:highlight>
              </a:rPr>
              <a:t>RegExp</a:t>
            </a:r>
            <a:r>
              <a:rPr lang="en-US" dirty="0">
                <a:highlight>
                  <a:srgbClr val="008000"/>
                </a:highlight>
              </a:rPr>
              <a:t>('pattern', 'flags’);</a:t>
            </a:r>
            <a:r>
              <a:rPr lang="en-US" dirty="0"/>
              <a:t> </a:t>
            </a:r>
            <a:r>
              <a:rPr lang="en-US" dirty="0">
                <a:solidFill>
                  <a:srgbClr val="00B050"/>
                </a:solidFill>
              </a:rPr>
              <a:t>Note</a:t>
            </a:r>
            <a:r>
              <a:rPr lang="en-US" dirty="0"/>
              <a:t> that the </a:t>
            </a:r>
            <a:r>
              <a:rPr lang="en-US" dirty="0">
                <a:solidFill>
                  <a:srgbClr val="00B050"/>
                </a:solidFill>
              </a:rPr>
              <a:t>flags</a:t>
            </a:r>
            <a:r>
              <a:rPr lang="en-US" dirty="0"/>
              <a:t> are an integral part of a </a:t>
            </a:r>
            <a:r>
              <a:rPr lang="en-US" dirty="0">
                <a:solidFill>
                  <a:srgbClr val="00B050"/>
                </a:solidFill>
              </a:rPr>
              <a:t>regular</a:t>
            </a:r>
            <a:r>
              <a:rPr lang="en-US" dirty="0"/>
              <a:t> </a:t>
            </a:r>
            <a:r>
              <a:rPr lang="en-US" dirty="0">
                <a:solidFill>
                  <a:srgbClr val="00B050"/>
                </a:solidFill>
              </a:rPr>
              <a:t>expression</a:t>
            </a:r>
            <a:r>
              <a:rPr lang="en-US" dirty="0"/>
              <a:t>. They cannot be added or removed later.</a:t>
            </a:r>
            <a:endParaRPr lang="fi-FI" dirty="0"/>
          </a:p>
          <a:p>
            <a:pPr>
              <a:lnSpc>
                <a:spcPct val="110000"/>
              </a:lnSpc>
            </a:pPr>
            <a:r>
              <a:rPr lang="fi-FI" dirty="0" err="1"/>
              <a:t>Source</a:t>
            </a:r>
            <a:r>
              <a:rPr lang="fi-FI" dirty="0"/>
              <a:t>: https://developer.mozilla.org/en-US/docs/Web/JavaScript/Guide/Regular_Expressions</a:t>
            </a:r>
          </a:p>
        </p:txBody>
      </p:sp>
      <p:sp>
        <p:nvSpPr>
          <p:cNvPr id="4" name="Dian numeron paikkamerkki 3">
            <a:extLst>
              <a:ext uri="{FF2B5EF4-FFF2-40B4-BE49-F238E27FC236}">
                <a16:creationId xmlns:a16="http://schemas.microsoft.com/office/drawing/2014/main" id="{12DDB9C7-9067-4294-A27B-B8D868BDAD49}"/>
              </a:ext>
            </a:extLst>
          </p:cNvPr>
          <p:cNvSpPr>
            <a:spLocks noGrp="1"/>
          </p:cNvSpPr>
          <p:nvPr>
            <p:ph type="sldNum" sz="quarter" idx="12"/>
          </p:nvPr>
        </p:nvSpPr>
        <p:spPr/>
        <p:txBody>
          <a:bodyPr/>
          <a:lstStyle/>
          <a:p>
            <a:fld id="{3A98EE3D-8CD1-4C3F-BD1C-C98C9596463C}" type="slidenum">
              <a:rPr lang="en-US" smtClean="0"/>
              <a:pPr/>
              <a:t>113</a:t>
            </a:fld>
            <a:endParaRPr lang="en-US" dirty="0"/>
          </a:p>
        </p:txBody>
      </p:sp>
      <p:graphicFrame>
        <p:nvGraphicFramePr>
          <p:cNvPr id="5" name="Taulukko 5">
            <a:extLst>
              <a:ext uri="{FF2B5EF4-FFF2-40B4-BE49-F238E27FC236}">
                <a16:creationId xmlns:a16="http://schemas.microsoft.com/office/drawing/2014/main" id="{607722C1-DBD9-4B8B-8AED-D9E45050E664}"/>
              </a:ext>
            </a:extLst>
          </p:cNvPr>
          <p:cNvGraphicFramePr>
            <a:graphicFrameLocks noGrp="1"/>
          </p:cNvGraphicFramePr>
          <p:nvPr>
            <p:extLst>
              <p:ext uri="{D42A27DB-BD31-4B8C-83A1-F6EECF244321}">
                <p14:modId xmlns:p14="http://schemas.microsoft.com/office/powerpoint/2010/main" val="71331113"/>
              </p:ext>
            </p:extLst>
          </p:nvPr>
        </p:nvGraphicFramePr>
        <p:xfrm>
          <a:off x="861133" y="1109750"/>
          <a:ext cx="10294545" cy="3666435"/>
        </p:xfrm>
        <a:graphic>
          <a:graphicData uri="http://schemas.openxmlformats.org/drawingml/2006/table">
            <a:tbl>
              <a:tblPr firstRow="1" bandRow="1">
                <a:tableStyleId>{93296810-A885-4BE3-A3E7-6D5BEEA58F35}</a:tableStyleId>
              </a:tblPr>
              <a:tblGrid>
                <a:gridCol w="654199">
                  <a:extLst>
                    <a:ext uri="{9D8B030D-6E8A-4147-A177-3AD203B41FA5}">
                      <a16:colId xmlns:a16="http://schemas.microsoft.com/office/drawing/2014/main" val="2467044023"/>
                    </a:ext>
                  </a:extLst>
                </a:gridCol>
                <a:gridCol w="6208831">
                  <a:extLst>
                    <a:ext uri="{9D8B030D-6E8A-4147-A177-3AD203B41FA5}">
                      <a16:colId xmlns:a16="http://schemas.microsoft.com/office/drawing/2014/main" val="840901649"/>
                    </a:ext>
                  </a:extLst>
                </a:gridCol>
                <a:gridCol w="3431515">
                  <a:extLst>
                    <a:ext uri="{9D8B030D-6E8A-4147-A177-3AD203B41FA5}">
                      <a16:colId xmlns:a16="http://schemas.microsoft.com/office/drawing/2014/main" val="3244501614"/>
                    </a:ext>
                  </a:extLst>
                </a:gridCol>
              </a:tblGrid>
              <a:tr h="399477">
                <a:tc>
                  <a:txBody>
                    <a:bodyPr/>
                    <a:lstStyle/>
                    <a:p>
                      <a:pPr algn="l"/>
                      <a:r>
                        <a:rPr lang="fi-FI" b="1" dirty="0" err="1">
                          <a:effectLst/>
                          <a:latin typeface="x-locale-heading-primary"/>
                        </a:rPr>
                        <a:t>Flag</a:t>
                      </a:r>
                      <a:endParaRPr lang="fi-FI" b="1" dirty="0">
                        <a:effectLst/>
                        <a:latin typeface="x-locale-heading-primary"/>
                      </a:endParaRPr>
                    </a:p>
                  </a:txBody>
                  <a:tcPr marL="60960" marR="60960" marT="15240" marB="30480" anchor="ctr"/>
                </a:tc>
                <a:tc>
                  <a:txBody>
                    <a:bodyPr/>
                    <a:lstStyle/>
                    <a:p>
                      <a:pPr algn="l"/>
                      <a:r>
                        <a:rPr lang="fi-FI" b="1" dirty="0" err="1">
                          <a:effectLst/>
                          <a:latin typeface="x-locale-heading-primary"/>
                        </a:rPr>
                        <a:t>Description</a:t>
                      </a:r>
                      <a:endParaRPr lang="fi-FI" b="1" dirty="0">
                        <a:effectLst/>
                        <a:latin typeface="x-locale-heading-primary"/>
                      </a:endParaRPr>
                    </a:p>
                  </a:txBody>
                  <a:tcPr marL="60960" marR="60960" marT="15240" marB="30480" anchor="ctr"/>
                </a:tc>
                <a:tc>
                  <a:txBody>
                    <a:bodyPr/>
                    <a:lstStyle/>
                    <a:p>
                      <a:pPr algn="l"/>
                      <a:r>
                        <a:rPr lang="fi-FI" b="1">
                          <a:effectLst/>
                          <a:latin typeface="x-locale-heading-primary"/>
                        </a:rPr>
                        <a:t>Corresponding property</a:t>
                      </a:r>
                    </a:p>
                  </a:txBody>
                  <a:tcPr marL="60960" marR="60960" marT="15240" marB="30480" anchor="ctr"/>
                </a:tc>
                <a:extLst>
                  <a:ext uri="{0D108BD9-81ED-4DB2-BD59-A6C34878D82A}">
                    <a16:rowId xmlns:a16="http://schemas.microsoft.com/office/drawing/2014/main" val="3189213356"/>
                  </a:ext>
                </a:extLst>
              </a:tr>
              <a:tr h="399477">
                <a:tc>
                  <a:txBody>
                    <a:bodyPr/>
                    <a:lstStyle/>
                    <a:p>
                      <a:pPr algn="l"/>
                      <a:r>
                        <a:rPr lang="fi-FI">
                          <a:effectLst/>
                        </a:rPr>
                        <a:t>g</a:t>
                      </a:r>
                    </a:p>
                  </a:txBody>
                  <a:tcPr marL="60960" marR="60960" anchor="ctr"/>
                </a:tc>
                <a:tc>
                  <a:txBody>
                    <a:bodyPr/>
                    <a:lstStyle/>
                    <a:p>
                      <a:pPr algn="l"/>
                      <a:r>
                        <a:rPr lang="fi-FI" dirty="0">
                          <a:effectLst/>
                        </a:rPr>
                        <a:t>Global </a:t>
                      </a:r>
                      <a:r>
                        <a:rPr lang="fi-FI" dirty="0" err="1">
                          <a:effectLst/>
                        </a:rPr>
                        <a:t>search</a:t>
                      </a:r>
                      <a:r>
                        <a:rPr lang="fi-FI" dirty="0">
                          <a:effectLst/>
                        </a:rPr>
                        <a:t>.</a:t>
                      </a:r>
                    </a:p>
                  </a:txBody>
                  <a:tcPr marL="60960" marR="60960" anchor="ctr"/>
                </a:tc>
                <a:tc>
                  <a:txBody>
                    <a:bodyPr/>
                    <a:lstStyle/>
                    <a:p>
                      <a:pPr algn="l"/>
                      <a:r>
                        <a:rPr lang="fi-FI" sz="1800" kern="1200" dirty="0" err="1">
                          <a:solidFill>
                            <a:schemeClr val="dk1"/>
                          </a:solidFill>
                          <a:effectLst/>
                          <a:latin typeface="+mn-lt"/>
                          <a:ea typeface="+mn-ea"/>
                          <a:cs typeface="+mn-cs"/>
                        </a:rPr>
                        <a:t>RegExp.prototype.global</a:t>
                      </a:r>
                      <a:endParaRPr lang="fi-FI" sz="1800" kern="1200" dirty="0">
                        <a:solidFill>
                          <a:schemeClr val="dk1"/>
                        </a:solidFill>
                        <a:effectLst/>
                        <a:latin typeface="+mn-lt"/>
                        <a:ea typeface="+mn-ea"/>
                        <a:cs typeface="+mn-cs"/>
                      </a:endParaRPr>
                    </a:p>
                  </a:txBody>
                  <a:tcPr marL="60960" marR="60960" anchor="ctr"/>
                </a:tc>
                <a:extLst>
                  <a:ext uri="{0D108BD9-81ED-4DB2-BD59-A6C34878D82A}">
                    <a16:rowId xmlns:a16="http://schemas.microsoft.com/office/drawing/2014/main" val="3504441157"/>
                  </a:ext>
                </a:extLst>
              </a:tr>
              <a:tr h="399477">
                <a:tc>
                  <a:txBody>
                    <a:bodyPr/>
                    <a:lstStyle/>
                    <a:p>
                      <a:pPr algn="l"/>
                      <a:r>
                        <a:rPr lang="fi-FI">
                          <a:effectLst/>
                        </a:rPr>
                        <a:t>i</a:t>
                      </a:r>
                    </a:p>
                  </a:txBody>
                  <a:tcPr marL="60960" marR="60960" anchor="ctr"/>
                </a:tc>
                <a:tc>
                  <a:txBody>
                    <a:bodyPr/>
                    <a:lstStyle/>
                    <a:p>
                      <a:pPr algn="l"/>
                      <a:r>
                        <a:rPr lang="fi-FI">
                          <a:effectLst/>
                        </a:rPr>
                        <a:t>Case-insensitive search.</a:t>
                      </a:r>
                    </a:p>
                  </a:txBody>
                  <a:tcPr marL="60960" marR="60960" anchor="ctr"/>
                </a:tc>
                <a:tc>
                  <a:txBody>
                    <a:bodyPr/>
                    <a:lstStyle/>
                    <a:p>
                      <a:pPr algn="l"/>
                      <a:r>
                        <a:rPr lang="fi-FI" sz="1800" kern="1200" dirty="0" err="1">
                          <a:solidFill>
                            <a:schemeClr val="dk1"/>
                          </a:solidFill>
                          <a:effectLst/>
                          <a:latin typeface="+mn-lt"/>
                          <a:ea typeface="+mn-ea"/>
                          <a:cs typeface="+mn-cs"/>
                        </a:rPr>
                        <a:t>RegExp.prototype.ignoreCase</a:t>
                      </a:r>
                      <a:endParaRPr lang="fi-FI" sz="1800" kern="1200" dirty="0">
                        <a:solidFill>
                          <a:schemeClr val="dk1"/>
                        </a:solidFill>
                        <a:effectLst/>
                        <a:latin typeface="+mn-lt"/>
                        <a:ea typeface="+mn-ea"/>
                        <a:cs typeface="+mn-cs"/>
                      </a:endParaRPr>
                    </a:p>
                  </a:txBody>
                  <a:tcPr marL="60960" marR="60960" anchor="ctr"/>
                </a:tc>
                <a:extLst>
                  <a:ext uri="{0D108BD9-81ED-4DB2-BD59-A6C34878D82A}">
                    <a16:rowId xmlns:a16="http://schemas.microsoft.com/office/drawing/2014/main" val="394777530"/>
                  </a:ext>
                </a:extLst>
              </a:tr>
              <a:tr h="399477">
                <a:tc>
                  <a:txBody>
                    <a:bodyPr/>
                    <a:lstStyle/>
                    <a:p>
                      <a:pPr algn="l"/>
                      <a:r>
                        <a:rPr lang="fi-FI">
                          <a:effectLst/>
                        </a:rPr>
                        <a:t>m</a:t>
                      </a:r>
                    </a:p>
                  </a:txBody>
                  <a:tcPr marL="60960" marR="60960" anchor="ctr"/>
                </a:tc>
                <a:tc>
                  <a:txBody>
                    <a:bodyPr/>
                    <a:lstStyle/>
                    <a:p>
                      <a:pPr algn="l"/>
                      <a:r>
                        <a:rPr lang="fi-FI">
                          <a:effectLst/>
                        </a:rPr>
                        <a:t>Multi-line search.</a:t>
                      </a:r>
                    </a:p>
                  </a:txBody>
                  <a:tcPr marL="60960" marR="60960" anchor="ctr"/>
                </a:tc>
                <a:tc>
                  <a:txBody>
                    <a:bodyPr/>
                    <a:lstStyle/>
                    <a:p>
                      <a:pPr algn="l"/>
                      <a:r>
                        <a:rPr lang="fi-FI" sz="1800" kern="1200" dirty="0" err="1">
                          <a:solidFill>
                            <a:schemeClr val="dk1"/>
                          </a:solidFill>
                          <a:effectLst/>
                          <a:latin typeface="+mn-lt"/>
                          <a:ea typeface="+mn-ea"/>
                          <a:cs typeface="+mn-cs"/>
                        </a:rPr>
                        <a:t>RegExp.prototype.multiline</a:t>
                      </a:r>
                      <a:endParaRPr lang="fi-FI" sz="1800" kern="1200" dirty="0">
                        <a:solidFill>
                          <a:schemeClr val="dk1"/>
                        </a:solidFill>
                        <a:effectLst/>
                        <a:latin typeface="+mn-lt"/>
                        <a:ea typeface="+mn-ea"/>
                        <a:cs typeface="+mn-cs"/>
                      </a:endParaRPr>
                    </a:p>
                  </a:txBody>
                  <a:tcPr marL="60960" marR="60960" anchor="ctr"/>
                </a:tc>
                <a:extLst>
                  <a:ext uri="{0D108BD9-81ED-4DB2-BD59-A6C34878D82A}">
                    <a16:rowId xmlns:a16="http://schemas.microsoft.com/office/drawing/2014/main" val="3749761749"/>
                  </a:ext>
                </a:extLst>
              </a:tr>
              <a:tr h="689509">
                <a:tc>
                  <a:txBody>
                    <a:bodyPr/>
                    <a:lstStyle/>
                    <a:p>
                      <a:pPr algn="l"/>
                      <a:r>
                        <a:rPr lang="fi-FI">
                          <a:effectLst/>
                        </a:rPr>
                        <a:t>s</a:t>
                      </a:r>
                    </a:p>
                  </a:txBody>
                  <a:tcPr marL="60960" marR="60960" anchor="ctr"/>
                </a:tc>
                <a:tc>
                  <a:txBody>
                    <a:bodyPr/>
                    <a:lstStyle/>
                    <a:p>
                      <a:pPr algn="l"/>
                      <a:r>
                        <a:rPr lang="en-US">
                          <a:effectLst/>
                        </a:rPr>
                        <a:t>Allows . to match newline characters. (Added in ES2018, not yet supported in Firefox).</a:t>
                      </a:r>
                    </a:p>
                  </a:txBody>
                  <a:tcPr marL="60960" marR="60960" anchor="ctr"/>
                </a:tc>
                <a:tc>
                  <a:txBody>
                    <a:bodyPr/>
                    <a:lstStyle/>
                    <a:p>
                      <a:pPr algn="l"/>
                      <a:r>
                        <a:rPr lang="fi-FI" sz="1800" kern="1200" dirty="0" err="1">
                          <a:solidFill>
                            <a:schemeClr val="dk1"/>
                          </a:solidFill>
                          <a:effectLst/>
                          <a:latin typeface="+mn-lt"/>
                          <a:ea typeface="+mn-ea"/>
                          <a:cs typeface="+mn-cs"/>
                        </a:rPr>
                        <a:t>RegExp.prototype.dotAll</a:t>
                      </a:r>
                      <a:endParaRPr lang="fi-FI" sz="1800" kern="1200" dirty="0">
                        <a:solidFill>
                          <a:schemeClr val="dk1"/>
                        </a:solidFill>
                        <a:effectLst/>
                        <a:latin typeface="+mn-lt"/>
                        <a:ea typeface="+mn-ea"/>
                        <a:cs typeface="+mn-cs"/>
                      </a:endParaRPr>
                    </a:p>
                  </a:txBody>
                  <a:tcPr marL="60960" marR="60960" anchor="ctr"/>
                </a:tc>
                <a:extLst>
                  <a:ext uri="{0D108BD9-81ED-4DB2-BD59-A6C34878D82A}">
                    <a16:rowId xmlns:a16="http://schemas.microsoft.com/office/drawing/2014/main" val="3004868843"/>
                  </a:ext>
                </a:extLst>
              </a:tr>
              <a:tr h="689509">
                <a:tc>
                  <a:txBody>
                    <a:bodyPr/>
                    <a:lstStyle/>
                    <a:p>
                      <a:pPr algn="l"/>
                      <a:r>
                        <a:rPr lang="fi-FI">
                          <a:effectLst/>
                        </a:rPr>
                        <a:t>u</a:t>
                      </a:r>
                    </a:p>
                  </a:txBody>
                  <a:tcPr marL="60960" marR="60960" anchor="ctr"/>
                </a:tc>
                <a:tc>
                  <a:txBody>
                    <a:bodyPr/>
                    <a:lstStyle/>
                    <a:p>
                      <a:pPr algn="l"/>
                      <a:r>
                        <a:rPr lang="en-US">
                          <a:effectLst/>
                        </a:rPr>
                        <a:t>"unicode"; treat a pattern as a sequence of unicode code points.</a:t>
                      </a:r>
                    </a:p>
                  </a:txBody>
                  <a:tcPr marL="60960" marR="60960" anchor="ctr"/>
                </a:tc>
                <a:tc>
                  <a:txBody>
                    <a:bodyPr/>
                    <a:lstStyle/>
                    <a:p>
                      <a:pPr algn="l"/>
                      <a:r>
                        <a:rPr lang="fi-FI" sz="1800" kern="1200" dirty="0" err="1">
                          <a:solidFill>
                            <a:schemeClr val="dk1"/>
                          </a:solidFill>
                          <a:effectLst/>
                          <a:latin typeface="+mn-lt"/>
                          <a:ea typeface="+mn-ea"/>
                          <a:cs typeface="+mn-cs"/>
                        </a:rPr>
                        <a:t>RegExp.prototype.unicode</a:t>
                      </a:r>
                      <a:endParaRPr lang="fi-FI" sz="1800" kern="1200" dirty="0">
                        <a:solidFill>
                          <a:schemeClr val="dk1"/>
                        </a:solidFill>
                        <a:effectLst/>
                        <a:latin typeface="+mn-lt"/>
                        <a:ea typeface="+mn-ea"/>
                        <a:cs typeface="+mn-cs"/>
                      </a:endParaRPr>
                    </a:p>
                  </a:txBody>
                  <a:tcPr marL="60960" marR="60960" anchor="ctr"/>
                </a:tc>
                <a:extLst>
                  <a:ext uri="{0D108BD9-81ED-4DB2-BD59-A6C34878D82A}">
                    <a16:rowId xmlns:a16="http://schemas.microsoft.com/office/drawing/2014/main" val="2077806983"/>
                  </a:ext>
                </a:extLst>
              </a:tr>
              <a:tr h="689509">
                <a:tc>
                  <a:txBody>
                    <a:bodyPr/>
                    <a:lstStyle/>
                    <a:p>
                      <a:pPr algn="l"/>
                      <a:r>
                        <a:rPr lang="fi-FI">
                          <a:effectLst/>
                        </a:rPr>
                        <a:t>y</a:t>
                      </a:r>
                    </a:p>
                  </a:txBody>
                  <a:tcPr marL="60960" marR="60960" anchor="ctr"/>
                </a:tc>
                <a:tc>
                  <a:txBody>
                    <a:bodyPr/>
                    <a:lstStyle/>
                    <a:p>
                      <a:pPr algn="l"/>
                      <a:r>
                        <a:rPr lang="en-US" dirty="0">
                          <a:effectLst/>
                        </a:rPr>
                        <a:t>Perform a "sticky" search that matches starting at the current position in the target string. </a:t>
                      </a:r>
                      <a:r>
                        <a:rPr lang="en-US" sz="1800" kern="1200" dirty="0">
                          <a:solidFill>
                            <a:schemeClr val="dk1"/>
                          </a:solidFill>
                          <a:effectLst/>
                          <a:latin typeface="+mn-lt"/>
                          <a:ea typeface="+mn-ea"/>
                          <a:cs typeface="+mn-cs"/>
                        </a:rPr>
                        <a:t>See sticky.</a:t>
                      </a:r>
                    </a:p>
                  </a:txBody>
                  <a:tcPr marL="60960" marR="60960" anchor="ctr"/>
                </a:tc>
                <a:tc>
                  <a:txBody>
                    <a:bodyPr/>
                    <a:lstStyle/>
                    <a:p>
                      <a:pPr algn="l"/>
                      <a:r>
                        <a:rPr lang="fi-FI" sz="1800" kern="1200" dirty="0" err="1">
                          <a:solidFill>
                            <a:schemeClr val="dk1"/>
                          </a:solidFill>
                          <a:effectLst/>
                          <a:latin typeface="+mn-lt"/>
                          <a:ea typeface="+mn-ea"/>
                          <a:cs typeface="+mn-cs"/>
                        </a:rPr>
                        <a:t>RegExp.prototype.sticky</a:t>
                      </a:r>
                      <a:endParaRPr lang="fi-FI" sz="1800" kern="1200" dirty="0">
                        <a:solidFill>
                          <a:schemeClr val="dk1"/>
                        </a:solidFill>
                        <a:effectLst/>
                        <a:latin typeface="+mn-lt"/>
                        <a:ea typeface="+mn-ea"/>
                        <a:cs typeface="+mn-cs"/>
                      </a:endParaRPr>
                    </a:p>
                  </a:txBody>
                  <a:tcPr marL="60960" marR="60960" anchor="ctr"/>
                </a:tc>
                <a:extLst>
                  <a:ext uri="{0D108BD9-81ED-4DB2-BD59-A6C34878D82A}">
                    <a16:rowId xmlns:a16="http://schemas.microsoft.com/office/drawing/2014/main" val="4105879470"/>
                  </a:ext>
                </a:extLst>
              </a:tr>
            </a:tbl>
          </a:graphicData>
        </a:graphic>
      </p:graphicFrame>
    </p:spTree>
    <p:extLst>
      <p:ext uri="{BB962C8B-B14F-4D97-AF65-F5344CB8AC3E}">
        <p14:creationId xmlns:p14="http://schemas.microsoft.com/office/powerpoint/2010/main" val="37202372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269B161A-709B-4F60-8956-3C5372B9AB23}"/>
              </a:ext>
            </a:extLst>
          </p:cNvPr>
          <p:cNvSpPr>
            <a:spLocks noGrp="1"/>
          </p:cNvSpPr>
          <p:nvPr>
            <p:ph type="title"/>
          </p:nvPr>
        </p:nvSpPr>
        <p:spPr/>
        <p:txBody>
          <a:bodyPr>
            <a:normAutofit fontScale="90000"/>
          </a:bodyPr>
          <a:lstStyle/>
          <a:p>
            <a:pPr algn="ctr"/>
            <a:r>
              <a:rPr lang="fi-FI" dirty="0" err="1"/>
              <a:t>Booleans</a:t>
            </a:r>
            <a:endParaRPr lang="fi-FI" dirty="0"/>
          </a:p>
        </p:txBody>
      </p:sp>
      <p:sp>
        <p:nvSpPr>
          <p:cNvPr id="3" name="Sisällön paikkamerkki 2">
            <a:extLst>
              <a:ext uri="{FF2B5EF4-FFF2-40B4-BE49-F238E27FC236}">
                <a16:creationId xmlns:a16="http://schemas.microsoft.com/office/drawing/2014/main" id="{C2F782D5-D930-4999-B0A3-8EE32BEDCEF2}"/>
              </a:ext>
            </a:extLst>
          </p:cNvPr>
          <p:cNvSpPr>
            <a:spLocks noGrp="1"/>
          </p:cNvSpPr>
          <p:nvPr>
            <p:ph sz="half" idx="1"/>
          </p:nvPr>
        </p:nvSpPr>
        <p:spPr>
          <a:xfrm>
            <a:off x="798990" y="1180730"/>
            <a:ext cx="4938026" cy="5390665"/>
          </a:xfrm>
        </p:spPr>
        <p:txBody>
          <a:bodyPr>
            <a:normAutofit fontScale="92500"/>
          </a:bodyPr>
          <a:lstStyle/>
          <a:p>
            <a:r>
              <a:rPr lang="en-US" dirty="0"/>
              <a:t>A JavaScript </a:t>
            </a:r>
            <a:r>
              <a:rPr lang="en-US" dirty="0">
                <a:solidFill>
                  <a:srgbClr val="00B050"/>
                </a:solidFill>
              </a:rPr>
              <a:t>Boolean</a:t>
            </a:r>
            <a:r>
              <a:rPr lang="en-US" dirty="0"/>
              <a:t> represents one of two values: true or false.</a:t>
            </a:r>
          </a:p>
          <a:p>
            <a:r>
              <a:rPr lang="en-US" dirty="0"/>
              <a:t>Very often, in programming, you will need a data type that can only have one of two values, like</a:t>
            </a:r>
          </a:p>
          <a:p>
            <a:pPr>
              <a:buClr>
                <a:srgbClr val="00B050"/>
              </a:buClr>
              <a:buFont typeface="Wingdings" panose="05000000000000000000" pitchFamily="2" charset="2"/>
              <a:buChar char="q"/>
            </a:pPr>
            <a:r>
              <a:rPr lang="en-US" dirty="0">
                <a:highlight>
                  <a:srgbClr val="008000"/>
                </a:highlight>
              </a:rPr>
              <a:t>YES / NO</a:t>
            </a:r>
          </a:p>
          <a:p>
            <a:pPr>
              <a:lnSpc>
                <a:spcPct val="130000"/>
              </a:lnSpc>
              <a:buClr>
                <a:srgbClr val="00B050"/>
              </a:buClr>
              <a:buFont typeface="Wingdings" panose="05000000000000000000" pitchFamily="2" charset="2"/>
              <a:buChar char="q"/>
            </a:pPr>
            <a:r>
              <a:rPr lang="en-US" dirty="0">
                <a:highlight>
                  <a:srgbClr val="008000"/>
                </a:highlight>
              </a:rPr>
              <a:t>ON / OFF</a:t>
            </a:r>
          </a:p>
          <a:p>
            <a:pPr>
              <a:buClr>
                <a:srgbClr val="00B050"/>
              </a:buClr>
              <a:buFont typeface="Wingdings" panose="05000000000000000000" pitchFamily="2" charset="2"/>
              <a:buChar char="q"/>
            </a:pPr>
            <a:r>
              <a:rPr lang="en-US" dirty="0">
                <a:highlight>
                  <a:srgbClr val="008000"/>
                </a:highlight>
              </a:rPr>
              <a:t>TRUE / FALSE</a:t>
            </a:r>
          </a:p>
          <a:p>
            <a:r>
              <a:rPr lang="en-US" dirty="0">
                <a:solidFill>
                  <a:srgbClr val="00B050"/>
                </a:solidFill>
              </a:rPr>
              <a:t>Boolean</a:t>
            </a:r>
            <a:r>
              <a:rPr lang="en-US" dirty="0"/>
              <a:t> conditionals true and false are often used to decide which sections of code to execute (such as in </a:t>
            </a:r>
            <a:r>
              <a:rPr lang="en-US" dirty="0">
                <a:solidFill>
                  <a:srgbClr val="00B050"/>
                </a:solidFill>
              </a:rPr>
              <a:t>if statements</a:t>
            </a:r>
            <a:r>
              <a:rPr lang="en-US" dirty="0"/>
              <a:t>) or repeat (such as in </a:t>
            </a:r>
            <a:r>
              <a:rPr lang="en-US" dirty="0">
                <a:solidFill>
                  <a:srgbClr val="00B050"/>
                </a:solidFill>
              </a:rPr>
              <a:t>for loops</a:t>
            </a:r>
            <a:r>
              <a:rPr lang="en-US" dirty="0"/>
              <a:t>).</a:t>
            </a:r>
          </a:p>
          <a:p>
            <a:r>
              <a:rPr lang="en-US" dirty="0"/>
              <a:t>The </a:t>
            </a:r>
            <a:r>
              <a:rPr lang="en-US" dirty="0">
                <a:solidFill>
                  <a:srgbClr val="00B050"/>
                </a:solidFill>
              </a:rPr>
              <a:t>Boolean value </a:t>
            </a:r>
            <a:r>
              <a:rPr lang="en-US" dirty="0"/>
              <a:t>is named after English mathematician George Boole, who pioneered the field of mathematical logic.</a:t>
            </a:r>
          </a:p>
        </p:txBody>
      </p:sp>
      <p:sp>
        <p:nvSpPr>
          <p:cNvPr id="4" name="Sisällön paikkamerkki 3">
            <a:extLst>
              <a:ext uri="{FF2B5EF4-FFF2-40B4-BE49-F238E27FC236}">
                <a16:creationId xmlns:a16="http://schemas.microsoft.com/office/drawing/2014/main" id="{43DC11AF-C013-4FCE-821B-FE8C16AA4D09}"/>
              </a:ext>
            </a:extLst>
          </p:cNvPr>
          <p:cNvSpPr>
            <a:spLocks noGrp="1"/>
          </p:cNvSpPr>
          <p:nvPr>
            <p:ph sz="half" idx="2"/>
          </p:nvPr>
        </p:nvSpPr>
        <p:spPr>
          <a:xfrm>
            <a:off x="6217654" y="1180729"/>
            <a:ext cx="4938026" cy="5390665"/>
          </a:xfrm>
        </p:spPr>
        <p:txBody>
          <a:bodyPr>
            <a:normAutofit fontScale="92500"/>
          </a:bodyPr>
          <a:lstStyle/>
          <a:p>
            <a:endParaRPr lang="fi-FI" dirty="0"/>
          </a:p>
          <a:p>
            <a:endParaRPr lang="fi-FI" dirty="0"/>
          </a:p>
          <a:p>
            <a:endParaRPr lang="fi-FI" dirty="0"/>
          </a:p>
          <a:p>
            <a:endParaRPr lang="fi-FI" dirty="0"/>
          </a:p>
          <a:p>
            <a:endParaRPr lang="fi-FI" dirty="0"/>
          </a:p>
          <a:p>
            <a:endParaRPr lang="fi-FI" dirty="0"/>
          </a:p>
          <a:p>
            <a:r>
              <a:rPr lang="en-US" dirty="0"/>
              <a:t>The </a:t>
            </a:r>
            <a:r>
              <a:rPr lang="en-US" dirty="0">
                <a:solidFill>
                  <a:srgbClr val="00B050"/>
                </a:solidFill>
              </a:rPr>
              <a:t>Boolean value </a:t>
            </a:r>
            <a:r>
              <a:rPr lang="en-US" dirty="0"/>
              <a:t>of an </a:t>
            </a:r>
            <a:r>
              <a:rPr lang="en-US" dirty="0">
                <a:solidFill>
                  <a:srgbClr val="00B050"/>
                </a:solidFill>
              </a:rPr>
              <a:t>expression</a:t>
            </a:r>
            <a:r>
              <a:rPr lang="en-US" dirty="0"/>
              <a:t> is the basis for all JavaScript </a:t>
            </a:r>
            <a:r>
              <a:rPr lang="en-US" dirty="0">
                <a:solidFill>
                  <a:srgbClr val="00B050"/>
                </a:solidFill>
              </a:rPr>
              <a:t>comparisons</a:t>
            </a:r>
            <a:r>
              <a:rPr lang="en-US" dirty="0"/>
              <a:t> and </a:t>
            </a:r>
            <a:r>
              <a:rPr lang="en-US" dirty="0">
                <a:solidFill>
                  <a:srgbClr val="00B050"/>
                </a:solidFill>
              </a:rPr>
              <a:t>conditions</a:t>
            </a:r>
            <a:r>
              <a:rPr lang="en-US" dirty="0"/>
              <a:t>.</a:t>
            </a:r>
          </a:p>
          <a:p>
            <a:r>
              <a:rPr lang="fi-FI" dirty="0" err="1"/>
              <a:t>Sources</a:t>
            </a:r>
            <a:r>
              <a:rPr lang="fi-FI" dirty="0"/>
              <a:t>: https://www.w3schools.com/js/js_booleans.asp and https://developer.mozilla.org/en-US/docs/Glossary/Boolean</a:t>
            </a:r>
          </a:p>
          <a:p>
            <a:endParaRPr lang="fi-FI" dirty="0"/>
          </a:p>
          <a:p>
            <a:endParaRPr lang="fi-FI" dirty="0"/>
          </a:p>
        </p:txBody>
      </p:sp>
      <p:sp>
        <p:nvSpPr>
          <p:cNvPr id="5" name="Dian numeron paikkamerkki 4">
            <a:extLst>
              <a:ext uri="{FF2B5EF4-FFF2-40B4-BE49-F238E27FC236}">
                <a16:creationId xmlns:a16="http://schemas.microsoft.com/office/drawing/2014/main" id="{4C2E5CD2-32C2-4228-A1F1-96CEDDCCFFDB}"/>
              </a:ext>
            </a:extLst>
          </p:cNvPr>
          <p:cNvSpPr>
            <a:spLocks noGrp="1"/>
          </p:cNvSpPr>
          <p:nvPr>
            <p:ph type="sldNum" sz="quarter" idx="12"/>
          </p:nvPr>
        </p:nvSpPr>
        <p:spPr/>
        <p:txBody>
          <a:bodyPr/>
          <a:lstStyle/>
          <a:p>
            <a:fld id="{3A98EE3D-8CD1-4C3F-BD1C-C98C9596463C}" type="slidenum">
              <a:rPr lang="en-US" smtClean="0"/>
              <a:t>114</a:t>
            </a:fld>
            <a:endParaRPr lang="en-US" dirty="0"/>
          </a:p>
        </p:txBody>
      </p:sp>
      <p:pic>
        <p:nvPicPr>
          <p:cNvPr id="7" name="Kuva 6">
            <a:extLst>
              <a:ext uri="{FF2B5EF4-FFF2-40B4-BE49-F238E27FC236}">
                <a16:creationId xmlns:a16="http://schemas.microsoft.com/office/drawing/2014/main" id="{A699FA5D-B8CA-41C0-863C-513A0A185680}"/>
              </a:ext>
            </a:extLst>
          </p:cNvPr>
          <p:cNvPicPr>
            <a:picLocks noChangeAspect="1"/>
          </p:cNvPicPr>
          <p:nvPr/>
        </p:nvPicPr>
        <p:blipFill>
          <a:blip r:embed="rId2"/>
          <a:stretch>
            <a:fillRect/>
          </a:stretch>
        </p:blipFill>
        <p:spPr>
          <a:xfrm>
            <a:off x="5913123" y="1180728"/>
            <a:ext cx="6058898" cy="2743202"/>
          </a:xfrm>
          <a:prstGeom prst="rect">
            <a:avLst/>
          </a:prstGeom>
        </p:spPr>
      </p:pic>
    </p:spTree>
    <p:extLst>
      <p:ext uri="{BB962C8B-B14F-4D97-AF65-F5344CB8AC3E}">
        <p14:creationId xmlns:p14="http://schemas.microsoft.com/office/powerpoint/2010/main" val="51147739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269B161A-709B-4F60-8956-3C5372B9AB23}"/>
              </a:ext>
            </a:extLst>
          </p:cNvPr>
          <p:cNvSpPr>
            <a:spLocks noGrp="1"/>
          </p:cNvSpPr>
          <p:nvPr>
            <p:ph type="title"/>
          </p:nvPr>
        </p:nvSpPr>
        <p:spPr/>
        <p:txBody>
          <a:bodyPr>
            <a:normAutofit/>
          </a:bodyPr>
          <a:lstStyle/>
          <a:p>
            <a:pPr algn="ctr"/>
            <a:r>
              <a:rPr lang="fi-FI" dirty="0" err="1"/>
              <a:t>Booleans</a:t>
            </a:r>
            <a:endParaRPr lang="fi-FI" dirty="0"/>
          </a:p>
        </p:txBody>
      </p:sp>
      <p:sp>
        <p:nvSpPr>
          <p:cNvPr id="3" name="Sisällön paikkamerkki 2">
            <a:extLst>
              <a:ext uri="{FF2B5EF4-FFF2-40B4-BE49-F238E27FC236}">
                <a16:creationId xmlns:a16="http://schemas.microsoft.com/office/drawing/2014/main" id="{C2F782D5-D930-4999-B0A3-8EE32BEDCEF2}"/>
              </a:ext>
            </a:extLst>
          </p:cNvPr>
          <p:cNvSpPr>
            <a:spLocks noGrp="1"/>
          </p:cNvSpPr>
          <p:nvPr>
            <p:ph idx="1"/>
          </p:nvPr>
        </p:nvSpPr>
        <p:spPr>
          <a:xfrm>
            <a:off x="861134" y="1109751"/>
            <a:ext cx="10294546" cy="5461644"/>
          </a:xfrm>
        </p:spPr>
        <p:txBody>
          <a:bodyPr>
            <a:normAutofit fontScale="92500" lnSpcReduction="1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https://www.w3schools.com/js/js_booleans.asp</a:t>
            </a:r>
          </a:p>
        </p:txBody>
      </p:sp>
      <p:sp>
        <p:nvSpPr>
          <p:cNvPr id="5" name="Dian numeron paikkamerkki 4">
            <a:extLst>
              <a:ext uri="{FF2B5EF4-FFF2-40B4-BE49-F238E27FC236}">
                <a16:creationId xmlns:a16="http://schemas.microsoft.com/office/drawing/2014/main" id="{4C2E5CD2-32C2-4228-A1F1-96CEDDCCFFDB}"/>
              </a:ext>
            </a:extLst>
          </p:cNvPr>
          <p:cNvSpPr>
            <a:spLocks noGrp="1"/>
          </p:cNvSpPr>
          <p:nvPr>
            <p:ph type="sldNum" sz="quarter" idx="12"/>
          </p:nvPr>
        </p:nvSpPr>
        <p:spPr/>
        <p:txBody>
          <a:bodyPr/>
          <a:lstStyle/>
          <a:p>
            <a:fld id="{3A98EE3D-8CD1-4C3F-BD1C-C98C9596463C}" type="slidenum">
              <a:rPr lang="en-US" smtClean="0"/>
              <a:t>115</a:t>
            </a:fld>
            <a:endParaRPr lang="en-US" dirty="0"/>
          </a:p>
        </p:txBody>
      </p:sp>
      <p:pic>
        <p:nvPicPr>
          <p:cNvPr id="6" name="Kuva 5">
            <a:extLst>
              <a:ext uri="{FF2B5EF4-FFF2-40B4-BE49-F238E27FC236}">
                <a16:creationId xmlns:a16="http://schemas.microsoft.com/office/drawing/2014/main" id="{4CCCA58B-2A17-4FB4-8974-2772A031F4AA}"/>
              </a:ext>
            </a:extLst>
          </p:cNvPr>
          <p:cNvPicPr>
            <a:picLocks noChangeAspect="1"/>
          </p:cNvPicPr>
          <p:nvPr/>
        </p:nvPicPr>
        <p:blipFill>
          <a:blip r:embed="rId2"/>
          <a:stretch>
            <a:fillRect/>
          </a:stretch>
        </p:blipFill>
        <p:spPr>
          <a:xfrm>
            <a:off x="924064" y="1109751"/>
            <a:ext cx="11102897" cy="4989208"/>
          </a:xfrm>
          <a:prstGeom prst="rect">
            <a:avLst/>
          </a:prstGeom>
        </p:spPr>
      </p:pic>
    </p:spTree>
    <p:extLst>
      <p:ext uri="{BB962C8B-B14F-4D97-AF65-F5344CB8AC3E}">
        <p14:creationId xmlns:p14="http://schemas.microsoft.com/office/powerpoint/2010/main" val="275259808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38D66182-87EC-4390-94F4-8510A3000690}"/>
              </a:ext>
            </a:extLst>
          </p:cNvPr>
          <p:cNvSpPr>
            <a:spLocks noGrp="1"/>
          </p:cNvSpPr>
          <p:nvPr>
            <p:ph type="title"/>
          </p:nvPr>
        </p:nvSpPr>
        <p:spPr/>
        <p:txBody>
          <a:bodyPr>
            <a:normAutofit fontScale="90000"/>
          </a:bodyPr>
          <a:lstStyle/>
          <a:p>
            <a:pPr algn="ctr"/>
            <a:r>
              <a:rPr lang="fi-FI" dirty="0" err="1"/>
              <a:t>Booleans</a:t>
            </a:r>
            <a:r>
              <a:rPr lang="fi-FI" dirty="0"/>
              <a:t>: </a:t>
            </a:r>
            <a:r>
              <a:rPr lang="fi-FI" dirty="0" err="1"/>
              <a:t>Truthy</a:t>
            </a:r>
            <a:r>
              <a:rPr lang="fi-FI" dirty="0"/>
              <a:t> and </a:t>
            </a:r>
            <a:r>
              <a:rPr lang="fi-FI" dirty="0" err="1"/>
              <a:t>Falsy</a:t>
            </a:r>
            <a:endParaRPr lang="fi-FI" dirty="0"/>
          </a:p>
        </p:txBody>
      </p:sp>
      <p:sp>
        <p:nvSpPr>
          <p:cNvPr id="3" name="Sisällön paikkamerkki 2">
            <a:extLst>
              <a:ext uri="{FF2B5EF4-FFF2-40B4-BE49-F238E27FC236}">
                <a16:creationId xmlns:a16="http://schemas.microsoft.com/office/drawing/2014/main" id="{8912DCA1-41FD-4372-A997-13584386768C}"/>
              </a:ext>
            </a:extLst>
          </p:cNvPr>
          <p:cNvSpPr>
            <a:spLocks noGrp="1"/>
          </p:cNvSpPr>
          <p:nvPr>
            <p:ph sz="half" idx="1"/>
          </p:nvPr>
        </p:nvSpPr>
        <p:spPr>
          <a:xfrm>
            <a:off x="798990" y="1180730"/>
            <a:ext cx="4938026" cy="5390665"/>
          </a:xfrm>
        </p:spPr>
        <p:txBody>
          <a:bodyPr>
            <a:normAutofit lnSpcReduction="10000"/>
          </a:bodyPr>
          <a:lstStyle/>
          <a:p>
            <a:r>
              <a:rPr lang="en-US" dirty="0"/>
              <a:t>Whenever </a:t>
            </a:r>
            <a:r>
              <a:rPr lang="en-US" dirty="0">
                <a:solidFill>
                  <a:srgbClr val="00B050"/>
                </a:solidFill>
              </a:rPr>
              <a:t>JavaScript</a:t>
            </a:r>
            <a:r>
              <a:rPr lang="en-US" dirty="0"/>
              <a:t> expects a </a:t>
            </a:r>
            <a:r>
              <a:rPr lang="en-US" dirty="0" err="1">
                <a:solidFill>
                  <a:srgbClr val="00B050"/>
                </a:solidFill>
              </a:rPr>
              <a:t>boolean</a:t>
            </a:r>
            <a:r>
              <a:rPr lang="en-US" dirty="0"/>
              <a:t> value (e.g., for the condition of an </a:t>
            </a:r>
            <a:r>
              <a:rPr lang="en-US" dirty="0">
                <a:solidFill>
                  <a:srgbClr val="00B050"/>
                </a:solidFill>
              </a:rPr>
              <a:t>if statement</a:t>
            </a:r>
            <a:r>
              <a:rPr lang="en-US" dirty="0"/>
              <a:t>), any value can be used. It will be interpreted as either true or false. The following values are interpreted as false:</a:t>
            </a:r>
          </a:p>
          <a:p>
            <a:pPr>
              <a:buClr>
                <a:srgbClr val="00B050"/>
              </a:buClr>
              <a:buFont typeface="Wingdings" panose="05000000000000000000" pitchFamily="2" charset="2"/>
              <a:buChar char="q"/>
            </a:pPr>
            <a:r>
              <a:rPr lang="en-US" dirty="0"/>
              <a:t>undefined, </a:t>
            </a:r>
            <a:r>
              <a:rPr lang="en-US" dirty="0">
                <a:highlight>
                  <a:srgbClr val="008000"/>
                </a:highlight>
              </a:rPr>
              <a:t>null </a:t>
            </a:r>
          </a:p>
          <a:p>
            <a:pPr>
              <a:lnSpc>
                <a:spcPct val="130000"/>
              </a:lnSpc>
              <a:buClr>
                <a:srgbClr val="00B050"/>
              </a:buClr>
              <a:buFont typeface="Wingdings" panose="05000000000000000000" pitchFamily="2" charset="2"/>
              <a:buChar char="q"/>
            </a:pPr>
            <a:r>
              <a:rPr lang="en-US" dirty="0"/>
              <a:t>Boolean: </a:t>
            </a:r>
            <a:r>
              <a:rPr lang="en-US" dirty="0">
                <a:highlight>
                  <a:srgbClr val="008000"/>
                </a:highlight>
              </a:rPr>
              <a:t>false</a:t>
            </a:r>
            <a:r>
              <a:rPr lang="en-US" dirty="0"/>
              <a:t> </a:t>
            </a:r>
          </a:p>
          <a:p>
            <a:pPr>
              <a:lnSpc>
                <a:spcPct val="130000"/>
              </a:lnSpc>
              <a:buClr>
                <a:srgbClr val="00B050"/>
              </a:buClr>
              <a:buFont typeface="Wingdings" panose="05000000000000000000" pitchFamily="2" charset="2"/>
              <a:buChar char="q"/>
            </a:pPr>
            <a:r>
              <a:rPr lang="en-US" dirty="0"/>
              <a:t>Number: </a:t>
            </a:r>
            <a:r>
              <a:rPr lang="en-US" dirty="0">
                <a:highlight>
                  <a:srgbClr val="008000"/>
                </a:highlight>
              </a:rPr>
              <a:t>0</a:t>
            </a:r>
            <a:r>
              <a:rPr lang="en-US" dirty="0"/>
              <a:t>, </a:t>
            </a:r>
            <a:r>
              <a:rPr lang="en-US" dirty="0" err="1">
                <a:highlight>
                  <a:srgbClr val="008000"/>
                </a:highlight>
              </a:rPr>
              <a:t>NaN</a:t>
            </a:r>
            <a:r>
              <a:rPr lang="en-US" dirty="0"/>
              <a:t> </a:t>
            </a:r>
          </a:p>
          <a:p>
            <a:pPr>
              <a:lnSpc>
                <a:spcPct val="130000"/>
              </a:lnSpc>
              <a:buClr>
                <a:srgbClr val="00B050"/>
              </a:buClr>
              <a:buFont typeface="Wingdings" panose="05000000000000000000" pitchFamily="2" charset="2"/>
              <a:buChar char="q"/>
            </a:pPr>
            <a:r>
              <a:rPr lang="en-US" dirty="0"/>
              <a:t>String: </a:t>
            </a:r>
            <a:r>
              <a:rPr lang="en-US" dirty="0">
                <a:highlight>
                  <a:srgbClr val="008000"/>
                </a:highlight>
              </a:rPr>
              <a:t>‘’</a:t>
            </a:r>
          </a:p>
          <a:p>
            <a:r>
              <a:rPr lang="en-US" dirty="0"/>
              <a:t>All other values (including all </a:t>
            </a:r>
            <a:r>
              <a:rPr lang="en-US" dirty="0">
                <a:solidFill>
                  <a:srgbClr val="00B050"/>
                </a:solidFill>
              </a:rPr>
              <a:t>objects</a:t>
            </a:r>
            <a:r>
              <a:rPr lang="en-US" dirty="0"/>
              <a:t>!) are considered true. Values interpreted as false are called </a:t>
            </a:r>
            <a:r>
              <a:rPr lang="en-US" dirty="0" err="1"/>
              <a:t>falsy</a:t>
            </a:r>
            <a:r>
              <a:rPr lang="en-US" dirty="0"/>
              <a:t>, and values interpreted as true are called truthy. </a:t>
            </a:r>
            <a:r>
              <a:rPr lang="en-US" dirty="0">
                <a:solidFill>
                  <a:srgbClr val="00B050"/>
                </a:solidFill>
              </a:rPr>
              <a:t>Boolean(), </a:t>
            </a:r>
            <a:r>
              <a:rPr lang="en-US" dirty="0"/>
              <a:t>called as a </a:t>
            </a:r>
            <a:r>
              <a:rPr lang="en-US" dirty="0">
                <a:solidFill>
                  <a:srgbClr val="00B050"/>
                </a:solidFill>
              </a:rPr>
              <a:t>function</a:t>
            </a:r>
            <a:r>
              <a:rPr lang="en-US" dirty="0"/>
              <a:t>, converts its </a:t>
            </a:r>
            <a:r>
              <a:rPr lang="en-US" dirty="0">
                <a:solidFill>
                  <a:srgbClr val="00B050"/>
                </a:solidFill>
              </a:rPr>
              <a:t>parameter</a:t>
            </a:r>
            <a:r>
              <a:rPr lang="en-US" dirty="0"/>
              <a:t> to a </a:t>
            </a:r>
            <a:r>
              <a:rPr lang="en-US" dirty="0" err="1">
                <a:solidFill>
                  <a:srgbClr val="00B050"/>
                </a:solidFill>
              </a:rPr>
              <a:t>boolean</a:t>
            </a:r>
            <a:r>
              <a:rPr lang="en-US" dirty="0"/>
              <a:t>. </a:t>
            </a:r>
            <a:endParaRPr lang="fi-FI" dirty="0"/>
          </a:p>
          <a:p>
            <a:endParaRPr lang="fi-FI" dirty="0"/>
          </a:p>
        </p:txBody>
      </p:sp>
      <p:sp>
        <p:nvSpPr>
          <p:cNvPr id="5" name="Sisällön paikkamerkki 4">
            <a:extLst>
              <a:ext uri="{FF2B5EF4-FFF2-40B4-BE49-F238E27FC236}">
                <a16:creationId xmlns:a16="http://schemas.microsoft.com/office/drawing/2014/main" id="{AFA35B35-6008-4774-A15A-18436349DC60}"/>
              </a:ext>
            </a:extLst>
          </p:cNvPr>
          <p:cNvSpPr>
            <a:spLocks noGrp="1"/>
          </p:cNvSpPr>
          <p:nvPr>
            <p:ph sz="half" idx="2"/>
          </p:nvPr>
        </p:nvSpPr>
        <p:spPr>
          <a:xfrm>
            <a:off x="6217654" y="1180729"/>
            <a:ext cx="4938026" cy="5390665"/>
          </a:xfrm>
        </p:spPr>
        <p:txBody>
          <a:bodyPr>
            <a:normAutofit lnSpcReduction="10000"/>
          </a:bodyPr>
          <a:lstStyle/>
          <a:p>
            <a:r>
              <a:rPr lang="en-US" dirty="0"/>
              <a:t>The </a:t>
            </a:r>
            <a:r>
              <a:rPr lang="en-US" dirty="0">
                <a:solidFill>
                  <a:srgbClr val="00B050"/>
                </a:solidFill>
              </a:rPr>
              <a:t>primitive </a:t>
            </a:r>
            <a:r>
              <a:rPr lang="en-US" dirty="0" err="1">
                <a:solidFill>
                  <a:srgbClr val="00B050"/>
                </a:solidFill>
              </a:rPr>
              <a:t>boolean</a:t>
            </a:r>
            <a:r>
              <a:rPr lang="en-US" dirty="0">
                <a:solidFill>
                  <a:srgbClr val="00B050"/>
                </a:solidFill>
              </a:rPr>
              <a:t> type </a:t>
            </a:r>
            <a:r>
              <a:rPr lang="en-US" dirty="0"/>
              <a:t>comprises the values true and false. The following </a:t>
            </a:r>
            <a:r>
              <a:rPr lang="en-US" dirty="0">
                <a:solidFill>
                  <a:srgbClr val="00B050"/>
                </a:solidFill>
              </a:rPr>
              <a:t>operators </a:t>
            </a:r>
            <a:r>
              <a:rPr lang="en-US" dirty="0"/>
              <a:t>produce </a:t>
            </a:r>
            <a:r>
              <a:rPr lang="en-US" dirty="0" err="1">
                <a:solidFill>
                  <a:srgbClr val="00B050"/>
                </a:solidFill>
              </a:rPr>
              <a:t>booleans</a:t>
            </a:r>
            <a:r>
              <a:rPr lang="en-US" dirty="0"/>
              <a:t>:</a:t>
            </a:r>
          </a:p>
          <a:p>
            <a:pPr>
              <a:buClr>
                <a:srgbClr val="00B050"/>
              </a:buClr>
              <a:buFont typeface="Wingdings" panose="05000000000000000000" pitchFamily="2" charset="2"/>
              <a:buChar char="q"/>
            </a:pPr>
            <a:r>
              <a:rPr lang="en-US" dirty="0"/>
              <a:t>Binary</a:t>
            </a:r>
            <a:r>
              <a:rPr lang="en-US" dirty="0">
                <a:solidFill>
                  <a:srgbClr val="00B050"/>
                </a:solidFill>
              </a:rPr>
              <a:t> </a:t>
            </a:r>
            <a:r>
              <a:rPr lang="en-US" dirty="0"/>
              <a:t>logical</a:t>
            </a:r>
            <a:r>
              <a:rPr lang="en-US" dirty="0">
                <a:solidFill>
                  <a:srgbClr val="00B050"/>
                </a:solidFill>
              </a:rPr>
              <a:t> </a:t>
            </a:r>
            <a:r>
              <a:rPr lang="en-US" dirty="0"/>
              <a:t>operators: </a:t>
            </a:r>
            <a:r>
              <a:rPr lang="en-US" dirty="0">
                <a:highlight>
                  <a:srgbClr val="008000"/>
                </a:highlight>
              </a:rPr>
              <a:t>&amp;&amp; (And), || (Or) </a:t>
            </a:r>
          </a:p>
          <a:p>
            <a:pPr>
              <a:lnSpc>
                <a:spcPct val="130000"/>
              </a:lnSpc>
              <a:buClr>
                <a:srgbClr val="00B050"/>
              </a:buClr>
              <a:buFont typeface="Wingdings" panose="05000000000000000000" pitchFamily="2" charset="2"/>
              <a:buChar char="q"/>
            </a:pPr>
            <a:r>
              <a:rPr lang="en-US" dirty="0"/>
              <a:t>Prefix</a:t>
            </a:r>
            <a:r>
              <a:rPr lang="en-US" dirty="0">
                <a:solidFill>
                  <a:srgbClr val="00B050"/>
                </a:solidFill>
              </a:rPr>
              <a:t> </a:t>
            </a:r>
            <a:r>
              <a:rPr lang="en-US" dirty="0"/>
              <a:t>logical</a:t>
            </a:r>
            <a:r>
              <a:rPr lang="en-US" dirty="0">
                <a:solidFill>
                  <a:srgbClr val="00B050"/>
                </a:solidFill>
              </a:rPr>
              <a:t> </a:t>
            </a:r>
            <a:r>
              <a:rPr lang="en-US" dirty="0"/>
              <a:t>operator: </a:t>
            </a:r>
            <a:r>
              <a:rPr lang="en-US" dirty="0">
                <a:highlight>
                  <a:srgbClr val="008000"/>
                </a:highlight>
              </a:rPr>
              <a:t>! (Not) </a:t>
            </a:r>
          </a:p>
          <a:p>
            <a:pPr>
              <a:lnSpc>
                <a:spcPct val="130000"/>
              </a:lnSpc>
              <a:buClr>
                <a:srgbClr val="00B050"/>
              </a:buClr>
              <a:buFont typeface="Wingdings" panose="05000000000000000000" pitchFamily="2" charset="2"/>
              <a:buChar char="q"/>
            </a:pPr>
            <a:r>
              <a:rPr lang="en-US" dirty="0"/>
              <a:t>Comparison</a:t>
            </a:r>
            <a:r>
              <a:rPr lang="en-US" dirty="0">
                <a:solidFill>
                  <a:srgbClr val="00B050"/>
                </a:solidFill>
              </a:rPr>
              <a:t> </a:t>
            </a:r>
            <a:r>
              <a:rPr lang="en-US" dirty="0"/>
              <a:t>operators: </a:t>
            </a:r>
          </a:p>
          <a:p>
            <a:pPr>
              <a:lnSpc>
                <a:spcPct val="130000"/>
              </a:lnSpc>
              <a:buClr>
                <a:srgbClr val="00B050"/>
              </a:buClr>
              <a:buFont typeface="Wingdings" panose="05000000000000000000" pitchFamily="2" charset="2"/>
              <a:buChar char="q"/>
            </a:pPr>
            <a:r>
              <a:rPr lang="en-US" dirty="0"/>
              <a:t>Equality</a:t>
            </a:r>
            <a:r>
              <a:rPr lang="en-US" dirty="0">
                <a:solidFill>
                  <a:srgbClr val="00B050"/>
                </a:solidFill>
              </a:rPr>
              <a:t> </a:t>
            </a:r>
            <a:r>
              <a:rPr lang="en-US" dirty="0"/>
              <a:t>operators: </a:t>
            </a:r>
            <a:r>
              <a:rPr lang="en-US" dirty="0">
                <a:highlight>
                  <a:srgbClr val="008000"/>
                </a:highlight>
              </a:rPr>
              <a:t>===, !==, ==, != </a:t>
            </a:r>
          </a:p>
          <a:p>
            <a:pPr>
              <a:lnSpc>
                <a:spcPct val="130000"/>
              </a:lnSpc>
              <a:buClr>
                <a:srgbClr val="00B050"/>
              </a:buClr>
              <a:buFont typeface="Wingdings" panose="05000000000000000000" pitchFamily="2" charset="2"/>
              <a:buChar char="q"/>
            </a:pPr>
            <a:r>
              <a:rPr lang="en-US" dirty="0"/>
              <a:t>Ordering</a:t>
            </a:r>
            <a:r>
              <a:rPr lang="en-US" dirty="0">
                <a:solidFill>
                  <a:srgbClr val="00B050"/>
                </a:solidFill>
              </a:rPr>
              <a:t> </a:t>
            </a:r>
            <a:r>
              <a:rPr lang="en-US" dirty="0"/>
              <a:t>operators (for </a:t>
            </a:r>
            <a:r>
              <a:rPr lang="en-US" dirty="0">
                <a:solidFill>
                  <a:srgbClr val="00B050"/>
                </a:solidFill>
              </a:rPr>
              <a:t>strings </a:t>
            </a:r>
            <a:r>
              <a:rPr lang="en-US" dirty="0"/>
              <a:t>and </a:t>
            </a:r>
            <a:r>
              <a:rPr lang="en-US" dirty="0">
                <a:solidFill>
                  <a:srgbClr val="00B050"/>
                </a:solidFill>
              </a:rPr>
              <a:t>numbers</a:t>
            </a:r>
            <a:r>
              <a:rPr lang="en-US" dirty="0"/>
              <a:t>): </a:t>
            </a:r>
            <a:r>
              <a:rPr lang="en-US" dirty="0">
                <a:highlight>
                  <a:srgbClr val="008000"/>
                </a:highlight>
              </a:rPr>
              <a:t>&gt;, &gt;=, &lt;, &lt;=</a:t>
            </a:r>
            <a:endParaRPr lang="fi-FI" dirty="0">
              <a:highlight>
                <a:srgbClr val="008000"/>
              </a:highlight>
            </a:endParaRPr>
          </a:p>
          <a:p>
            <a:endParaRPr lang="fi-FI" dirty="0">
              <a:highlight>
                <a:srgbClr val="008000"/>
              </a:highlight>
            </a:endParaRPr>
          </a:p>
          <a:p>
            <a:r>
              <a:rPr lang="fi-FI" dirty="0" err="1"/>
              <a:t>Sources</a:t>
            </a:r>
            <a:r>
              <a:rPr lang="fi-FI" dirty="0"/>
              <a:t>: http://speakingjs.com/es5/ch01.html#basic_truthy_falsy and http://speakingjs.com/es5/ch01.html</a:t>
            </a:r>
          </a:p>
        </p:txBody>
      </p:sp>
      <p:sp>
        <p:nvSpPr>
          <p:cNvPr id="4" name="Dian numeron paikkamerkki 3">
            <a:extLst>
              <a:ext uri="{FF2B5EF4-FFF2-40B4-BE49-F238E27FC236}">
                <a16:creationId xmlns:a16="http://schemas.microsoft.com/office/drawing/2014/main" id="{315C8DC3-0541-48AE-B51D-2955951E7638}"/>
              </a:ext>
            </a:extLst>
          </p:cNvPr>
          <p:cNvSpPr>
            <a:spLocks noGrp="1"/>
          </p:cNvSpPr>
          <p:nvPr>
            <p:ph type="sldNum" sz="quarter" idx="12"/>
          </p:nvPr>
        </p:nvSpPr>
        <p:spPr/>
        <p:txBody>
          <a:bodyPr/>
          <a:lstStyle/>
          <a:p>
            <a:fld id="{3A98EE3D-8CD1-4C3F-BD1C-C98C9596463C}" type="slidenum">
              <a:rPr lang="en-US" smtClean="0"/>
              <a:pPr/>
              <a:t>116</a:t>
            </a:fld>
            <a:endParaRPr lang="en-US" dirty="0"/>
          </a:p>
        </p:txBody>
      </p:sp>
    </p:spTree>
    <p:extLst>
      <p:ext uri="{BB962C8B-B14F-4D97-AF65-F5344CB8AC3E}">
        <p14:creationId xmlns:p14="http://schemas.microsoft.com/office/powerpoint/2010/main" val="201916851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F8F0AD8C-20FF-4FD9-B544-3DD35C05D86E}"/>
              </a:ext>
            </a:extLst>
          </p:cNvPr>
          <p:cNvSpPr>
            <a:spLocks noGrp="1"/>
          </p:cNvSpPr>
          <p:nvPr>
            <p:ph type="title"/>
          </p:nvPr>
        </p:nvSpPr>
        <p:spPr/>
        <p:txBody>
          <a:bodyPr>
            <a:normAutofit/>
          </a:bodyPr>
          <a:lstStyle/>
          <a:p>
            <a:pPr algn="ctr"/>
            <a:r>
              <a:rPr lang="fi-FI" dirty="0" err="1"/>
              <a:t>Symbol</a:t>
            </a:r>
            <a:endParaRPr lang="fi-FI" dirty="0"/>
          </a:p>
        </p:txBody>
      </p:sp>
      <p:sp>
        <p:nvSpPr>
          <p:cNvPr id="3" name="Sisällön paikkamerkki 2">
            <a:extLst>
              <a:ext uri="{FF2B5EF4-FFF2-40B4-BE49-F238E27FC236}">
                <a16:creationId xmlns:a16="http://schemas.microsoft.com/office/drawing/2014/main" id="{11359226-7EF5-4757-8D9B-07534E129BE1}"/>
              </a:ext>
            </a:extLst>
          </p:cNvPr>
          <p:cNvSpPr>
            <a:spLocks noGrp="1"/>
          </p:cNvSpPr>
          <p:nvPr>
            <p:ph idx="1"/>
          </p:nvPr>
        </p:nvSpPr>
        <p:spPr>
          <a:xfrm>
            <a:off x="861134" y="1109751"/>
            <a:ext cx="10294546" cy="5461644"/>
          </a:xfrm>
        </p:spPr>
        <p:txBody>
          <a:bodyPr>
            <a:normAutofit fontScale="92500" lnSpcReduction="20000"/>
          </a:bodyPr>
          <a:lstStyle/>
          <a:p>
            <a:r>
              <a:rPr lang="en-US" dirty="0">
                <a:solidFill>
                  <a:srgbClr val="00B050"/>
                </a:solidFill>
              </a:rPr>
              <a:t>Symbols</a:t>
            </a:r>
            <a:r>
              <a:rPr lang="en-US" dirty="0"/>
              <a:t> are guaranteed to be unique. Even if we create many </a:t>
            </a:r>
            <a:r>
              <a:rPr lang="en-US" dirty="0">
                <a:solidFill>
                  <a:srgbClr val="00B050"/>
                </a:solidFill>
              </a:rPr>
              <a:t>symbols</a:t>
            </a:r>
            <a:r>
              <a:rPr lang="en-US" dirty="0"/>
              <a:t> with the same description, they are different values. A </a:t>
            </a:r>
            <a:r>
              <a:rPr lang="en-US" dirty="0">
                <a:solidFill>
                  <a:srgbClr val="00B050"/>
                </a:solidFill>
              </a:rPr>
              <a:t>symbol</a:t>
            </a:r>
            <a:r>
              <a:rPr lang="en-US" dirty="0"/>
              <a:t> may be used as an object property.</a:t>
            </a:r>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https://developer.mozilla.org/en-US/docs/Glossary/Symbol</a:t>
            </a:r>
          </a:p>
        </p:txBody>
      </p:sp>
      <p:sp>
        <p:nvSpPr>
          <p:cNvPr id="5" name="Dian numeron paikkamerkki 4">
            <a:extLst>
              <a:ext uri="{FF2B5EF4-FFF2-40B4-BE49-F238E27FC236}">
                <a16:creationId xmlns:a16="http://schemas.microsoft.com/office/drawing/2014/main" id="{F9799A90-737A-47B7-ADDC-656B0CE3E599}"/>
              </a:ext>
            </a:extLst>
          </p:cNvPr>
          <p:cNvSpPr>
            <a:spLocks noGrp="1"/>
          </p:cNvSpPr>
          <p:nvPr>
            <p:ph type="sldNum" sz="quarter" idx="12"/>
          </p:nvPr>
        </p:nvSpPr>
        <p:spPr/>
        <p:txBody>
          <a:bodyPr/>
          <a:lstStyle/>
          <a:p>
            <a:fld id="{3A98EE3D-8CD1-4C3F-BD1C-C98C9596463C}" type="slidenum">
              <a:rPr lang="en-US" smtClean="0"/>
              <a:t>117</a:t>
            </a:fld>
            <a:endParaRPr lang="en-US" dirty="0"/>
          </a:p>
        </p:txBody>
      </p:sp>
      <p:pic>
        <p:nvPicPr>
          <p:cNvPr id="6" name="Kuva 5">
            <a:extLst>
              <a:ext uri="{FF2B5EF4-FFF2-40B4-BE49-F238E27FC236}">
                <a16:creationId xmlns:a16="http://schemas.microsoft.com/office/drawing/2014/main" id="{3D7BA8D6-90B9-4C2E-BAAE-3D2DBAD542FE}"/>
              </a:ext>
            </a:extLst>
          </p:cNvPr>
          <p:cNvPicPr>
            <a:picLocks noChangeAspect="1"/>
          </p:cNvPicPr>
          <p:nvPr/>
        </p:nvPicPr>
        <p:blipFill>
          <a:blip r:embed="rId2"/>
          <a:stretch>
            <a:fillRect/>
          </a:stretch>
        </p:blipFill>
        <p:spPr>
          <a:xfrm>
            <a:off x="861134" y="1790941"/>
            <a:ext cx="11067140" cy="4370162"/>
          </a:xfrm>
          <a:prstGeom prst="rect">
            <a:avLst/>
          </a:prstGeom>
        </p:spPr>
      </p:pic>
    </p:spTree>
    <p:extLst>
      <p:ext uri="{BB962C8B-B14F-4D97-AF65-F5344CB8AC3E}">
        <p14:creationId xmlns:p14="http://schemas.microsoft.com/office/powerpoint/2010/main" val="396930984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E172CBFA-72D5-46C4-BFE8-06DA8A3E7076}"/>
              </a:ext>
            </a:extLst>
          </p:cNvPr>
          <p:cNvSpPr>
            <a:spLocks noGrp="1"/>
          </p:cNvSpPr>
          <p:nvPr>
            <p:ph type="title"/>
          </p:nvPr>
        </p:nvSpPr>
        <p:spPr/>
        <p:txBody>
          <a:bodyPr/>
          <a:lstStyle/>
          <a:p>
            <a:pPr algn="ctr"/>
            <a:r>
              <a:rPr lang="fi-FI" dirty="0" err="1"/>
              <a:t>Symbol</a:t>
            </a:r>
            <a:r>
              <a:rPr lang="fi-FI"/>
              <a:t> 2</a:t>
            </a:r>
            <a:endParaRPr lang="fi-FI" dirty="0"/>
          </a:p>
        </p:txBody>
      </p:sp>
      <p:sp>
        <p:nvSpPr>
          <p:cNvPr id="3" name="Sisällön paikkamerkki 2">
            <a:extLst>
              <a:ext uri="{FF2B5EF4-FFF2-40B4-BE49-F238E27FC236}">
                <a16:creationId xmlns:a16="http://schemas.microsoft.com/office/drawing/2014/main" id="{5F06026D-FC3F-4561-86A1-94F9DFB590C8}"/>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https://exploringjs.com/es6/ch_symbols.html#sec_overview-symbols</a:t>
            </a:r>
          </a:p>
        </p:txBody>
      </p:sp>
      <p:sp>
        <p:nvSpPr>
          <p:cNvPr id="4" name="Dian numeron paikkamerkki 3">
            <a:extLst>
              <a:ext uri="{FF2B5EF4-FFF2-40B4-BE49-F238E27FC236}">
                <a16:creationId xmlns:a16="http://schemas.microsoft.com/office/drawing/2014/main" id="{B5C741C1-5A27-43C0-A539-ADBEADEB3A58}"/>
              </a:ext>
            </a:extLst>
          </p:cNvPr>
          <p:cNvSpPr>
            <a:spLocks noGrp="1"/>
          </p:cNvSpPr>
          <p:nvPr>
            <p:ph type="sldNum" sz="quarter" idx="12"/>
          </p:nvPr>
        </p:nvSpPr>
        <p:spPr/>
        <p:txBody>
          <a:bodyPr/>
          <a:lstStyle/>
          <a:p>
            <a:fld id="{3A98EE3D-8CD1-4C3F-BD1C-C98C9596463C}" type="slidenum">
              <a:rPr lang="en-US" smtClean="0"/>
              <a:pPr/>
              <a:t>118</a:t>
            </a:fld>
            <a:endParaRPr lang="en-US" dirty="0"/>
          </a:p>
        </p:txBody>
      </p:sp>
      <p:pic>
        <p:nvPicPr>
          <p:cNvPr id="6" name="Kuva 5">
            <a:extLst>
              <a:ext uri="{FF2B5EF4-FFF2-40B4-BE49-F238E27FC236}">
                <a16:creationId xmlns:a16="http://schemas.microsoft.com/office/drawing/2014/main" id="{22E76A42-3C07-403C-A0B7-CEE4E83F9C90}"/>
              </a:ext>
            </a:extLst>
          </p:cNvPr>
          <p:cNvPicPr>
            <a:picLocks noChangeAspect="1"/>
          </p:cNvPicPr>
          <p:nvPr/>
        </p:nvPicPr>
        <p:blipFill>
          <a:blip r:embed="rId2"/>
          <a:stretch>
            <a:fillRect/>
          </a:stretch>
        </p:blipFill>
        <p:spPr>
          <a:xfrm>
            <a:off x="861133" y="1109750"/>
            <a:ext cx="10022392" cy="5140129"/>
          </a:xfrm>
          <a:prstGeom prst="rect">
            <a:avLst/>
          </a:prstGeom>
        </p:spPr>
      </p:pic>
    </p:spTree>
    <p:extLst>
      <p:ext uri="{BB962C8B-B14F-4D97-AF65-F5344CB8AC3E}">
        <p14:creationId xmlns:p14="http://schemas.microsoft.com/office/powerpoint/2010/main" val="8244730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tsikko 6">
            <a:extLst>
              <a:ext uri="{FF2B5EF4-FFF2-40B4-BE49-F238E27FC236}">
                <a16:creationId xmlns:a16="http://schemas.microsoft.com/office/drawing/2014/main" id="{4C9D9418-41E4-4C51-9B0E-494DDA7C4710}"/>
              </a:ext>
            </a:extLst>
          </p:cNvPr>
          <p:cNvSpPr>
            <a:spLocks noGrp="1"/>
          </p:cNvSpPr>
          <p:nvPr>
            <p:ph type="title"/>
          </p:nvPr>
        </p:nvSpPr>
        <p:spPr/>
        <p:txBody>
          <a:bodyPr/>
          <a:lstStyle/>
          <a:p>
            <a:pPr algn="ctr"/>
            <a:r>
              <a:rPr lang="fi-FI" dirty="0" err="1"/>
              <a:t>The</a:t>
            </a:r>
            <a:r>
              <a:rPr lang="fi-FI" dirty="0"/>
              <a:t> </a:t>
            </a:r>
            <a:r>
              <a:rPr lang="fi-FI" dirty="0" err="1"/>
              <a:t>Typeof</a:t>
            </a:r>
            <a:r>
              <a:rPr lang="fi-FI" dirty="0"/>
              <a:t> </a:t>
            </a:r>
            <a:r>
              <a:rPr lang="fi-FI" dirty="0" err="1"/>
              <a:t>Operator</a:t>
            </a:r>
            <a:endParaRPr lang="fi-FI" dirty="0"/>
          </a:p>
        </p:txBody>
      </p:sp>
      <p:sp>
        <p:nvSpPr>
          <p:cNvPr id="3" name="Sisällön paikkamerkki 2">
            <a:extLst>
              <a:ext uri="{FF2B5EF4-FFF2-40B4-BE49-F238E27FC236}">
                <a16:creationId xmlns:a16="http://schemas.microsoft.com/office/drawing/2014/main" id="{D08FAFE0-2E60-48D1-BC7D-467AB83DF2F2}"/>
              </a:ext>
            </a:extLst>
          </p:cNvPr>
          <p:cNvSpPr>
            <a:spLocks noGrp="1"/>
          </p:cNvSpPr>
          <p:nvPr>
            <p:ph idx="1"/>
          </p:nvPr>
        </p:nvSpPr>
        <p:spPr>
          <a:xfrm>
            <a:off x="861134" y="1109751"/>
            <a:ext cx="10294546" cy="5461644"/>
          </a:xfrm>
        </p:spPr>
        <p:txBody>
          <a:bodyPr>
            <a:normAutofit fontScale="92500" lnSpcReduction="10000"/>
          </a:bodyPr>
          <a:lstStyle/>
          <a:p>
            <a:endParaRPr lang="fi-FI" dirty="0"/>
          </a:p>
          <a:p>
            <a:endParaRPr lang="fi-FI" dirty="0"/>
          </a:p>
          <a:p>
            <a:endParaRPr lang="fi-FI" dirty="0"/>
          </a:p>
          <a:p>
            <a:endParaRPr lang="fi-FI" dirty="0"/>
          </a:p>
          <a:p>
            <a:endParaRPr lang="fi-FI" dirty="0"/>
          </a:p>
          <a:p>
            <a:endParaRPr lang="fi-FI" dirty="0"/>
          </a:p>
          <a:p>
            <a:endParaRPr lang="en-US" dirty="0"/>
          </a:p>
          <a:p>
            <a:r>
              <a:rPr lang="en-US" dirty="0"/>
              <a:t>You can use the </a:t>
            </a:r>
            <a:r>
              <a:rPr lang="en-US" dirty="0" err="1">
                <a:solidFill>
                  <a:srgbClr val="00B050"/>
                </a:solidFill>
              </a:rPr>
              <a:t>typeof</a:t>
            </a:r>
            <a:r>
              <a:rPr lang="en-US" dirty="0">
                <a:solidFill>
                  <a:srgbClr val="00B050"/>
                </a:solidFill>
              </a:rPr>
              <a:t> </a:t>
            </a:r>
            <a:r>
              <a:rPr lang="en-US" dirty="0"/>
              <a:t>operator to find the data type of a </a:t>
            </a:r>
            <a:r>
              <a:rPr lang="en-US" dirty="0">
                <a:solidFill>
                  <a:srgbClr val="00B050"/>
                </a:solidFill>
              </a:rPr>
              <a:t>JavaScript</a:t>
            </a:r>
            <a:r>
              <a:rPr lang="en-US" dirty="0"/>
              <a:t> variable. You cannot use </a:t>
            </a:r>
            <a:r>
              <a:rPr lang="en-US" dirty="0" err="1">
                <a:solidFill>
                  <a:srgbClr val="00B050"/>
                </a:solidFill>
              </a:rPr>
              <a:t>typeof</a:t>
            </a:r>
            <a:r>
              <a:rPr lang="en-US" dirty="0"/>
              <a:t> to determine if a </a:t>
            </a:r>
            <a:r>
              <a:rPr lang="en-US" dirty="0">
                <a:solidFill>
                  <a:srgbClr val="00B050"/>
                </a:solidFill>
              </a:rPr>
              <a:t>JavaScript</a:t>
            </a:r>
            <a:r>
              <a:rPr lang="en-US" dirty="0"/>
              <a:t> object is an array (or a date). </a:t>
            </a:r>
            <a:r>
              <a:rPr lang="en-US" dirty="0" err="1">
                <a:solidFill>
                  <a:srgbClr val="00B050"/>
                </a:solidFill>
              </a:rPr>
              <a:t>Typeof</a:t>
            </a:r>
            <a:r>
              <a:rPr lang="en-US" dirty="0"/>
              <a:t> operator always returns a string (containing the type of the operand).</a:t>
            </a:r>
          </a:p>
          <a:p>
            <a:r>
              <a:rPr lang="en-US" dirty="0"/>
              <a:t>The data type of an </a:t>
            </a:r>
            <a:r>
              <a:rPr lang="en-US" dirty="0">
                <a:solidFill>
                  <a:srgbClr val="00B050"/>
                </a:solidFill>
              </a:rPr>
              <a:t>undefined</a:t>
            </a:r>
            <a:r>
              <a:rPr lang="en-US" dirty="0"/>
              <a:t> variable is </a:t>
            </a:r>
            <a:r>
              <a:rPr lang="en-US" dirty="0">
                <a:solidFill>
                  <a:srgbClr val="00B050"/>
                </a:solidFill>
              </a:rPr>
              <a:t>undefined</a:t>
            </a:r>
            <a:r>
              <a:rPr lang="en-US" dirty="0"/>
              <a:t>. The data type of a variable that has not been assigned a value is also </a:t>
            </a:r>
            <a:r>
              <a:rPr lang="en-US" dirty="0">
                <a:solidFill>
                  <a:srgbClr val="00B050"/>
                </a:solidFill>
              </a:rPr>
              <a:t>undefined</a:t>
            </a:r>
            <a:r>
              <a:rPr lang="en-US" dirty="0"/>
              <a:t>.</a:t>
            </a:r>
            <a:endParaRPr lang="fi-FI" dirty="0"/>
          </a:p>
          <a:p>
            <a:r>
              <a:rPr lang="fi-FI" dirty="0" err="1"/>
              <a:t>Source</a:t>
            </a:r>
            <a:r>
              <a:rPr lang="fi-FI" dirty="0"/>
              <a:t>: https://www.w3schools.com/js/js_type_conversion.asp</a:t>
            </a:r>
          </a:p>
        </p:txBody>
      </p:sp>
      <p:sp>
        <p:nvSpPr>
          <p:cNvPr id="5" name="Dian numeron paikkamerkki 4">
            <a:extLst>
              <a:ext uri="{FF2B5EF4-FFF2-40B4-BE49-F238E27FC236}">
                <a16:creationId xmlns:a16="http://schemas.microsoft.com/office/drawing/2014/main" id="{9C93E800-F7B3-4114-908A-CF5C6F282E35}"/>
              </a:ext>
            </a:extLst>
          </p:cNvPr>
          <p:cNvSpPr>
            <a:spLocks noGrp="1"/>
          </p:cNvSpPr>
          <p:nvPr>
            <p:ph type="sldNum" sz="quarter" idx="12"/>
          </p:nvPr>
        </p:nvSpPr>
        <p:spPr/>
        <p:txBody>
          <a:bodyPr/>
          <a:lstStyle/>
          <a:p>
            <a:fld id="{3A98EE3D-8CD1-4C3F-BD1C-C98C9596463C}" type="slidenum">
              <a:rPr lang="en-US" smtClean="0"/>
              <a:t>119</a:t>
            </a:fld>
            <a:endParaRPr lang="en-US" dirty="0"/>
          </a:p>
        </p:txBody>
      </p:sp>
      <p:pic>
        <p:nvPicPr>
          <p:cNvPr id="6" name="Kuva 5">
            <a:extLst>
              <a:ext uri="{FF2B5EF4-FFF2-40B4-BE49-F238E27FC236}">
                <a16:creationId xmlns:a16="http://schemas.microsoft.com/office/drawing/2014/main" id="{E08BDA35-24CA-4726-A1AB-7811F28BDAA8}"/>
              </a:ext>
            </a:extLst>
          </p:cNvPr>
          <p:cNvPicPr>
            <a:picLocks noChangeAspect="1"/>
          </p:cNvPicPr>
          <p:nvPr/>
        </p:nvPicPr>
        <p:blipFill>
          <a:blip r:embed="rId2"/>
          <a:stretch>
            <a:fillRect/>
          </a:stretch>
        </p:blipFill>
        <p:spPr>
          <a:xfrm>
            <a:off x="861133" y="1109750"/>
            <a:ext cx="7515015" cy="3089387"/>
          </a:xfrm>
          <a:prstGeom prst="rect">
            <a:avLst/>
          </a:prstGeom>
        </p:spPr>
      </p:pic>
    </p:spTree>
    <p:extLst>
      <p:ext uri="{BB962C8B-B14F-4D97-AF65-F5344CB8AC3E}">
        <p14:creationId xmlns:p14="http://schemas.microsoft.com/office/powerpoint/2010/main" val="1399613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tsikko 6">
            <a:extLst>
              <a:ext uri="{FF2B5EF4-FFF2-40B4-BE49-F238E27FC236}">
                <a16:creationId xmlns:a16="http://schemas.microsoft.com/office/drawing/2014/main" id="{EE1B794D-0AB6-49DF-B109-29F14B8CD1D7}"/>
              </a:ext>
            </a:extLst>
          </p:cNvPr>
          <p:cNvSpPr>
            <a:spLocks noGrp="1"/>
          </p:cNvSpPr>
          <p:nvPr>
            <p:ph type="title"/>
          </p:nvPr>
        </p:nvSpPr>
        <p:spPr/>
        <p:txBody>
          <a:bodyPr>
            <a:normAutofit fontScale="90000"/>
          </a:bodyPr>
          <a:lstStyle/>
          <a:p>
            <a:pPr algn="ctr"/>
            <a:r>
              <a:rPr lang="fi-FI" dirty="0"/>
              <a:t>HTML DOM: HTML </a:t>
            </a:r>
            <a:r>
              <a:rPr lang="fi-FI" dirty="0" err="1"/>
              <a:t>Element</a:t>
            </a:r>
            <a:r>
              <a:rPr lang="fi-FI" dirty="0"/>
              <a:t> </a:t>
            </a:r>
            <a:r>
              <a:rPr lang="fi-FI" dirty="0" err="1"/>
              <a:t>Interface</a:t>
            </a:r>
            <a:endParaRPr lang="fi-FI" dirty="0"/>
          </a:p>
        </p:txBody>
      </p:sp>
      <p:sp>
        <p:nvSpPr>
          <p:cNvPr id="6" name="Sisällön paikkamerkki 5">
            <a:extLst>
              <a:ext uri="{FF2B5EF4-FFF2-40B4-BE49-F238E27FC236}">
                <a16:creationId xmlns:a16="http://schemas.microsoft.com/office/drawing/2014/main" id="{EE1CEA63-E9FF-4406-8C6A-DEE50AC777CD}"/>
              </a:ext>
            </a:extLst>
          </p:cNvPr>
          <p:cNvSpPr>
            <a:spLocks noGrp="1"/>
          </p:cNvSpPr>
          <p:nvPr>
            <p:ph sz="half" idx="1"/>
          </p:nvPr>
        </p:nvSpPr>
        <p:spPr>
          <a:xfrm>
            <a:off x="798990" y="1180730"/>
            <a:ext cx="4938026" cy="5381625"/>
          </a:xfrm>
        </p:spPr>
        <p:txBody>
          <a:bodyPr>
            <a:normAutofit lnSpcReduction="10000"/>
          </a:bodyPr>
          <a:lstStyle/>
          <a:p>
            <a:r>
              <a:rPr lang="en-US" dirty="0"/>
              <a:t>In order to expand upon the functionality of the core </a:t>
            </a:r>
            <a:r>
              <a:rPr lang="en-US" dirty="0" err="1">
                <a:solidFill>
                  <a:srgbClr val="00B050"/>
                </a:solidFill>
              </a:rPr>
              <a:t>HTMLElement</a:t>
            </a:r>
            <a:r>
              <a:rPr lang="en-US" dirty="0"/>
              <a:t> interface to provide the features needed by a specific </a:t>
            </a:r>
            <a:r>
              <a:rPr lang="en-US" dirty="0">
                <a:solidFill>
                  <a:srgbClr val="00B050"/>
                </a:solidFill>
              </a:rPr>
              <a:t>element</a:t>
            </a:r>
            <a:r>
              <a:rPr lang="en-US" dirty="0"/>
              <a:t>, the </a:t>
            </a:r>
            <a:r>
              <a:rPr lang="en-US" dirty="0" err="1">
                <a:solidFill>
                  <a:srgbClr val="00B050"/>
                </a:solidFill>
              </a:rPr>
              <a:t>HTMLElement</a:t>
            </a:r>
            <a:r>
              <a:rPr lang="en-US" dirty="0"/>
              <a:t> class is </a:t>
            </a:r>
            <a:r>
              <a:rPr lang="en-US" dirty="0" err="1"/>
              <a:t>subclassed</a:t>
            </a:r>
            <a:r>
              <a:rPr lang="en-US" dirty="0"/>
              <a:t> to add the needed properties and methods. </a:t>
            </a:r>
          </a:p>
          <a:p>
            <a:r>
              <a:rPr lang="en-US" dirty="0"/>
              <a:t>For example, the </a:t>
            </a:r>
            <a:r>
              <a:rPr lang="en-US" dirty="0">
                <a:highlight>
                  <a:srgbClr val="008000"/>
                </a:highlight>
              </a:rPr>
              <a:t>&lt;canvas&gt; </a:t>
            </a:r>
            <a:r>
              <a:rPr lang="en-US" dirty="0">
                <a:solidFill>
                  <a:srgbClr val="00B050"/>
                </a:solidFill>
              </a:rPr>
              <a:t>element</a:t>
            </a:r>
            <a:r>
              <a:rPr lang="en-US" dirty="0"/>
              <a:t> is represented by an object of type </a:t>
            </a:r>
            <a:r>
              <a:rPr lang="en-US" dirty="0" err="1">
                <a:solidFill>
                  <a:srgbClr val="00B050"/>
                </a:solidFill>
              </a:rPr>
              <a:t>HTMLCanvasElement</a:t>
            </a:r>
            <a:r>
              <a:rPr lang="en-US" dirty="0"/>
              <a:t>. </a:t>
            </a:r>
            <a:r>
              <a:rPr lang="en-US" dirty="0" err="1">
                <a:solidFill>
                  <a:srgbClr val="00B050"/>
                </a:solidFill>
              </a:rPr>
              <a:t>HTMLCanvasElement</a:t>
            </a:r>
            <a:r>
              <a:rPr lang="en-US" dirty="0"/>
              <a:t> augments the </a:t>
            </a:r>
            <a:r>
              <a:rPr lang="en-US" dirty="0" err="1">
                <a:solidFill>
                  <a:srgbClr val="00B050"/>
                </a:solidFill>
              </a:rPr>
              <a:t>HTMLElement</a:t>
            </a:r>
            <a:r>
              <a:rPr lang="en-US" dirty="0"/>
              <a:t> type by adding properties such as height and methods like </a:t>
            </a:r>
            <a:r>
              <a:rPr lang="en-US" dirty="0" err="1"/>
              <a:t>getContext</a:t>
            </a:r>
            <a:r>
              <a:rPr lang="en-US" dirty="0"/>
              <a:t>() to provide </a:t>
            </a:r>
            <a:r>
              <a:rPr lang="en-US" dirty="0">
                <a:solidFill>
                  <a:srgbClr val="00B050"/>
                </a:solidFill>
              </a:rPr>
              <a:t>canvas-specific</a:t>
            </a:r>
            <a:r>
              <a:rPr lang="en-US" dirty="0"/>
              <a:t> features.</a:t>
            </a:r>
          </a:p>
          <a:p>
            <a:r>
              <a:rPr lang="en-US" dirty="0"/>
              <a:t>The overall inheritance for </a:t>
            </a:r>
            <a:r>
              <a:rPr lang="en-US" dirty="0">
                <a:solidFill>
                  <a:srgbClr val="00B050"/>
                </a:solidFill>
              </a:rPr>
              <a:t>HTML</a:t>
            </a:r>
            <a:r>
              <a:rPr lang="en-US" dirty="0"/>
              <a:t> </a:t>
            </a:r>
            <a:r>
              <a:rPr lang="en-US" dirty="0">
                <a:solidFill>
                  <a:srgbClr val="00B050"/>
                </a:solidFill>
              </a:rPr>
              <a:t>element</a:t>
            </a:r>
            <a:r>
              <a:rPr lang="en-US" dirty="0"/>
              <a:t> classes looks like this:</a:t>
            </a:r>
            <a:endParaRPr lang="fi-FI" dirty="0"/>
          </a:p>
          <a:p>
            <a:r>
              <a:rPr lang="fi-FI" dirty="0" err="1"/>
              <a:t>Source</a:t>
            </a:r>
            <a:r>
              <a:rPr lang="fi-FI" dirty="0"/>
              <a:t>: https://developer.mozilla.org/en-US/docs/Web/API/HTML_DOM_API</a:t>
            </a:r>
          </a:p>
        </p:txBody>
      </p:sp>
      <p:sp>
        <p:nvSpPr>
          <p:cNvPr id="8" name="Sisällön paikkamerkki 7">
            <a:extLst>
              <a:ext uri="{FF2B5EF4-FFF2-40B4-BE49-F238E27FC236}">
                <a16:creationId xmlns:a16="http://schemas.microsoft.com/office/drawing/2014/main" id="{DBBFE654-061F-4C64-9720-4417204F8138}"/>
              </a:ext>
            </a:extLst>
          </p:cNvPr>
          <p:cNvSpPr>
            <a:spLocks noGrp="1"/>
          </p:cNvSpPr>
          <p:nvPr>
            <p:ph sz="half" idx="2"/>
          </p:nvPr>
        </p:nvSpPr>
        <p:spPr>
          <a:xfrm>
            <a:off x="6217654" y="1180729"/>
            <a:ext cx="4938026" cy="5390665"/>
          </a:xfrm>
        </p:spPr>
        <p:txBody>
          <a:bodyPr>
            <a:normAutofit lnSpcReduction="1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p:txBody>
      </p:sp>
      <p:sp>
        <p:nvSpPr>
          <p:cNvPr id="5" name="Dian numeron paikkamerkki 4">
            <a:extLst>
              <a:ext uri="{FF2B5EF4-FFF2-40B4-BE49-F238E27FC236}">
                <a16:creationId xmlns:a16="http://schemas.microsoft.com/office/drawing/2014/main" id="{77BF2794-219C-4B74-8BD1-418272EB1759}"/>
              </a:ext>
            </a:extLst>
          </p:cNvPr>
          <p:cNvSpPr>
            <a:spLocks noGrp="1"/>
          </p:cNvSpPr>
          <p:nvPr>
            <p:ph type="sldNum" sz="quarter" idx="12"/>
          </p:nvPr>
        </p:nvSpPr>
        <p:spPr/>
        <p:txBody>
          <a:bodyPr/>
          <a:lstStyle/>
          <a:p>
            <a:fld id="{3A98EE3D-8CD1-4C3F-BD1C-C98C9596463C}" type="slidenum">
              <a:rPr lang="en-US" smtClean="0"/>
              <a:t>12</a:t>
            </a:fld>
            <a:endParaRPr lang="en-US" dirty="0"/>
          </a:p>
        </p:txBody>
      </p:sp>
      <p:pic>
        <p:nvPicPr>
          <p:cNvPr id="4" name="Kuva 3" descr="Kuva, joka sisältää kohteen näyttökuva&#10;&#10;Kuvaus luotu automaattisesti">
            <a:extLst>
              <a:ext uri="{FF2B5EF4-FFF2-40B4-BE49-F238E27FC236}">
                <a16:creationId xmlns:a16="http://schemas.microsoft.com/office/drawing/2014/main" id="{87327EE4-6DFA-4543-B242-F13BDAE4B2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4347" y="1180728"/>
            <a:ext cx="5854356" cy="5004102"/>
          </a:xfrm>
          <a:prstGeom prst="rect">
            <a:avLst/>
          </a:prstGeom>
        </p:spPr>
      </p:pic>
      <p:sp>
        <p:nvSpPr>
          <p:cNvPr id="2" name="Tekstiruutu 1">
            <a:extLst>
              <a:ext uri="{FF2B5EF4-FFF2-40B4-BE49-F238E27FC236}">
                <a16:creationId xmlns:a16="http://schemas.microsoft.com/office/drawing/2014/main" id="{719F0C60-030B-4B28-8CEC-A27EB505F6D7}"/>
              </a:ext>
            </a:extLst>
          </p:cNvPr>
          <p:cNvSpPr txBox="1"/>
          <p:nvPr/>
        </p:nvSpPr>
        <p:spPr>
          <a:xfrm>
            <a:off x="6217654" y="1526959"/>
            <a:ext cx="914400" cy="914400"/>
          </a:xfrm>
          <a:prstGeom prst="rect">
            <a:avLst/>
          </a:prstGeom>
          <a:noFill/>
        </p:spPr>
        <p:txBody>
          <a:bodyPr wrap="square" rtlCol="0">
            <a:spAutoFit/>
          </a:bodyPr>
          <a:lstStyle/>
          <a:p>
            <a:endParaRPr lang="fi-FI" dirty="0"/>
          </a:p>
        </p:txBody>
      </p:sp>
      <p:sp>
        <p:nvSpPr>
          <p:cNvPr id="3" name="Tekstiruutu 2">
            <a:extLst>
              <a:ext uri="{FF2B5EF4-FFF2-40B4-BE49-F238E27FC236}">
                <a16:creationId xmlns:a16="http://schemas.microsoft.com/office/drawing/2014/main" id="{835C777B-92CE-47EF-A4A3-393FAE61C2DD}"/>
              </a:ext>
            </a:extLst>
          </p:cNvPr>
          <p:cNvSpPr txBox="1"/>
          <p:nvPr/>
        </p:nvSpPr>
        <p:spPr>
          <a:xfrm>
            <a:off x="5637320" y="3009530"/>
            <a:ext cx="914400" cy="914400"/>
          </a:xfrm>
          <a:prstGeom prst="rect">
            <a:avLst/>
          </a:prstGeom>
          <a:noFill/>
        </p:spPr>
        <p:txBody>
          <a:bodyPr wrap="square" rtlCol="0">
            <a:spAutoFit/>
          </a:bodyPr>
          <a:lstStyle/>
          <a:p>
            <a:endParaRPr lang="fi-FI" dirty="0"/>
          </a:p>
        </p:txBody>
      </p:sp>
    </p:spTree>
    <p:extLst>
      <p:ext uri="{BB962C8B-B14F-4D97-AF65-F5344CB8AC3E}">
        <p14:creationId xmlns:p14="http://schemas.microsoft.com/office/powerpoint/2010/main" val="33283492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2513A7D0-8973-4696-A004-02397DDE7625}"/>
              </a:ext>
            </a:extLst>
          </p:cNvPr>
          <p:cNvSpPr>
            <a:spLocks noGrp="1"/>
          </p:cNvSpPr>
          <p:nvPr>
            <p:ph type="title"/>
          </p:nvPr>
        </p:nvSpPr>
        <p:spPr/>
        <p:txBody>
          <a:bodyPr>
            <a:normAutofit/>
          </a:bodyPr>
          <a:lstStyle/>
          <a:p>
            <a:pPr algn="ctr"/>
            <a:r>
              <a:rPr lang="fi-FI" dirty="0" err="1"/>
              <a:t>Type</a:t>
            </a:r>
            <a:r>
              <a:rPr lang="fi-FI" dirty="0"/>
              <a:t> Conversion</a:t>
            </a:r>
          </a:p>
        </p:txBody>
      </p:sp>
      <p:sp>
        <p:nvSpPr>
          <p:cNvPr id="5" name="Sisällön paikkamerkki 4">
            <a:extLst>
              <a:ext uri="{FF2B5EF4-FFF2-40B4-BE49-F238E27FC236}">
                <a16:creationId xmlns:a16="http://schemas.microsoft.com/office/drawing/2014/main" id="{547E3D75-0AE2-4820-B006-C72BF94BFF3D}"/>
              </a:ext>
            </a:extLst>
          </p:cNvPr>
          <p:cNvSpPr>
            <a:spLocks noGrp="1"/>
          </p:cNvSpPr>
          <p:nvPr>
            <p:ph idx="1"/>
          </p:nvPr>
        </p:nvSpPr>
        <p:spPr>
          <a:xfrm>
            <a:off x="861134" y="1109750"/>
            <a:ext cx="10294546" cy="5388703"/>
          </a:xfrm>
        </p:spPr>
        <p:txBody>
          <a:bodyPr>
            <a:normAutofit lnSpcReduction="10000"/>
          </a:bodyPr>
          <a:lstStyle/>
          <a:p>
            <a:endParaRPr lang="en-US" dirty="0"/>
          </a:p>
          <a:p>
            <a:endParaRPr lang="en-US" dirty="0"/>
          </a:p>
          <a:p>
            <a:endParaRPr lang="en-US" dirty="0"/>
          </a:p>
          <a:p>
            <a:endParaRPr lang="en-US" dirty="0"/>
          </a:p>
          <a:p>
            <a:r>
              <a:rPr lang="en-US" dirty="0"/>
              <a:t>JavaScript </a:t>
            </a:r>
            <a:r>
              <a:rPr lang="en-US" dirty="0">
                <a:solidFill>
                  <a:srgbClr val="00B050"/>
                </a:solidFill>
              </a:rPr>
              <a:t>variables</a:t>
            </a:r>
            <a:r>
              <a:rPr lang="en-US" dirty="0"/>
              <a:t> can be converted to a new </a:t>
            </a:r>
            <a:r>
              <a:rPr lang="en-US" dirty="0">
                <a:solidFill>
                  <a:srgbClr val="00B050"/>
                </a:solidFill>
              </a:rPr>
              <a:t>variable</a:t>
            </a:r>
            <a:r>
              <a:rPr lang="en-US" dirty="0"/>
              <a:t> and another </a:t>
            </a:r>
            <a:r>
              <a:rPr lang="en-US" dirty="0">
                <a:solidFill>
                  <a:srgbClr val="00B050"/>
                </a:solidFill>
              </a:rPr>
              <a:t>data type</a:t>
            </a:r>
            <a:r>
              <a:rPr lang="en-US" dirty="0"/>
              <a:t>. </a:t>
            </a:r>
          </a:p>
          <a:p>
            <a:r>
              <a:rPr lang="en-US" dirty="0"/>
              <a:t>By the use of a JavaScript </a:t>
            </a:r>
            <a:r>
              <a:rPr lang="en-US" dirty="0">
                <a:solidFill>
                  <a:srgbClr val="00B050"/>
                </a:solidFill>
              </a:rPr>
              <a:t>function</a:t>
            </a:r>
            <a:r>
              <a:rPr lang="en-US" dirty="0"/>
              <a:t>. (</a:t>
            </a:r>
            <a:r>
              <a:rPr lang="en-US" dirty="0">
                <a:solidFill>
                  <a:srgbClr val="00B050"/>
                </a:solidFill>
              </a:rPr>
              <a:t>Implicit</a:t>
            </a:r>
            <a:r>
              <a:rPr lang="en-US" dirty="0"/>
              <a:t> or </a:t>
            </a:r>
            <a:r>
              <a:rPr lang="en-US" dirty="0">
                <a:solidFill>
                  <a:srgbClr val="00B050"/>
                </a:solidFill>
              </a:rPr>
              <a:t>explicit conversion</a:t>
            </a:r>
            <a:r>
              <a:rPr lang="en-US" dirty="0"/>
              <a:t>). </a:t>
            </a:r>
            <a:r>
              <a:rPr lang="en-US" dirty="0">
                <a:solidFill>
                  <a:srgbClr val="00B050"/>
                </a:solidFill>
              </a:rPr>
              <a:t>Number() </a:t>
            </a:r>
            <a:r>
              <a:rPr lang="en-US" dirty="0"/>
              <a:t>converts to a </a:t>
            </a:r>
            <a:r>
              <a:rPr lang="en-US" dirty="0">
                <a:solidFill>
                  <a:srgbClr val="00B050"/>
                </a:solidFill>
              </a:rPr>
              <a:t>Number</a:t>
            </a:r>
            <a:r>
              <a:rPr lang="en-US" dirty="0"/>
              <a:t>, </a:t>
            </a:r>
            <a:r>
              <a:rPr lang="en-US" dirty="0">
                <a:solidFill>
                  <a:srgbClr val="00B050"/>
                </a:solidFill>
              </a:rPr>
              <a:t>String() </a:t>
            </a:r>
            <a:r>
              <a:rPr lang="en-US" dirty="0"/>
              <a:t>converts to a </a:t>
            </a:r>
            <a:r>
              <a:rPr lang="en-US" dirty="0">
                <a:solidFill>
                  <a:srgbClr val="00B050"/>
                </a:solidFill>
              </a:rPr>
              <a:t>String</a:t>
            </a:r>
            <a:r>
              <a:rPr lang="en-US" dirty="0"/>
              <a:t>, </a:t>
            </a:r>
            <a:r>
              <a:rPr lang="en-US" dirty="0">
                <a:solidFill>
                  <a:srgbClr val="00B050"/>
                </a:solidFill>
              </a:rPr>
              <a:t>Boolean() </a:t>
            </a:r>
            <a:r>
              <a:rPr lang="en-US" dirty="0"/>
              <a:t>converts to a </a:t>
            </a:r>
            <a:r>
              <a:rPr lang="en-US" dirty="0">
                <a:solidFill>
                  <a:srgbClr val="00B050"/>
                </a:solidFill>
              </a:rPr>
              <a:t>Boolean</a:t>
            </a:r>
            <a:r>
              <a:rPr lang="en-US" dirty="0"/>
              <a:t>. </a:t>
            </a:r>
          </a:p>
          <a:p>
            <a:r>
              <a:rPr lang="en-US" dirty="0"/>
              <a:t>Automatically by JavaScript itself. (</a:t>
            </a:r>
            <a:r>
              <a:rPr lang="en-US" dirty="0">
                <a:solidFill>
                  <a:srgbClr val="00B050"/>
                </a:solidFill>
              </a:rPr>
              <a:t>Implicit coercion</a:t>
            </a:r>
            <a:r>
              <a:rPr lang="en-US" dirty="0"/>
              <a:t>)</a:t>
            </a:r>
          </a:p>
          <a:p>
            <a:r>
              <a:rPr lang="en-US" dirty="0"/>
              <a:t>When JavaScript tries to operate on a "wrong" </a:t>
            </a:r>
            <a:r>
              <a:rPr lang="en-US" dirty="0">
                <a:solidFill>
                  <a:srgbClr val="00B050"/>
                </a:solidFill>
              </a:rPr>
              <a:t>data type</a:t>
            </a:r>
            <a:r>
              <a:rPr lang="en-US" dirty="0"/>
              <a:t>, it will try to convert the value to a "right" </a:t>
            </a:r>
            <a:r>
              <a:rPr lang="en-US" dirty="0">
                <a:solidFill>
                  <a:srgbClr val="00B050"/>
                </a:solidFill>
              </a:rPr>
              <a:t>data type.</a:t>
            </a:r>
          </a:p>
          <a:p>
            <a:r>
              <a:rPr lang="en-US" dirty="0"/>
              <a:t>The result is not always what you expect:</a:t>
            </a:r>
          </a:p>
          <a:p>
            <a:r>
              <a:rPr lang="fi-FI" dirty="0" err="1"/>
              <a:t>Source</a:t>
            </a:r>
            <a:r>
              <a:rPr lang="fi-FI" dirty="0"/>
              <a:t>: https://www.w3schools.com/js/js_type_conversion.asp</a:t>
            </a:r>
          </a:p>
        </p:txBody>
      </p:sp>
      <p:sp>
        <p:nvSpPr>
          <p:cNvPr id="4" name="Dian numeron paikkamerkki 3">
            <a:extLst>
              <a:ext uri="{FF2B5EF4-FFF2-40B4-BE49-F238E27FC236}">
                <a16:creationId xmlns:a16="http://schemas.microsoft.com/office/drawing/2014/main" id="{77A49650-AD44-4D41-AD63-1F87A2FCC356}"/>
              </a:ext>
            </a:extLst>
          </p:cNvPr>
          <p:cNvSpPr>
            <a:spLocks noGrp="1"/>
          </p:cNvSpPr>
          <p:nvPr>
            <p:ph type="sldNum" sz="quarter" idx="12"/>
          </p:nvPr>
        </p:nvSpPr>
        <p:spPr/>
        <p:txBody>
          <a:bodyPr/>
          <a:lstStyle/>
          <a:p>
            <a:fld id="{3A98EE3D-8CD1-4C3F-BD1C-C98C9596463C}" type="slidenum">
              <a:rPr lang="en-US" smtClean="0"/>
              <a:pPr/>
              <a:t>120</a:t>
            </a:fld>
            <a:endParaRPr lang="en-US" dirty="0"/>
          </a:p>
        </p:txBody>
      </p:sp>
      <p:pic>
        <p:nvPicPr>
          <p:cNvPr id="7" name="Kuva 6">
            <a:extLst>
              <a:ext uri="{FF2B5EF4-FFF2-40B4-BE49-F238E27FC236}">
                <a16:creationId xmlns:a16="http://schemas.microsoft.com/office/drawing/2014/main" id="{34C41316-007A-4F20-83BD-3BFC5E3D6DAD}"/>
              </a:ext>
            </a:extLst>
          </p:cNvPr>
          <p:cNvPicPr>
            <a:picLocks noChangeAspect="1"/>
          </p:cNvPicPr>
          <p:nvPr/>
        </p:nvPicPr>
        <p:blipFill>
          <a:blip r:embed="rId2"/>
          <a:stretch>
            <a:fillRect/>
          </a:stretch>
        </p:blipFill>
        <p:spPr>
          <a:xfrm>
            <a:off x="861134" y="1214525"/>
            <a:ext cx="11197710" cy="1652500"/>
          </a:xfrm>
          <a:prstGeom prst="rect">
            <a:avLst/>
          </a:prstGeom>
        </p:spPr>
      </p:pic>
    </p:spTree>
    <p:extLst>
      <p:ext uri="{BB962C8B-B14F-4D97-AF65-F5344CB8AC3E}">
        <p14:creationId xmlns:p14="http://schemas.microsoft.com/office/powerpoint/2010/main" val="125550528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9FC179D-CBD0-48A4-946C-7F2230AEAE06}"/>
              </a:ext>
            </a:extLst>
          </p:cNvPr>
          <p:cNvSpPr>
            <a:spLocks noGrp="1"/>
          </p:cNvSpPr>
          <p:nvPr>
            <p:ph type="title"/>
          </p:nvPr>
        </p:nvSpPr>
        <p:spPr/>
        <p:txBody>
          <a:bodyPr/>
          <a:lstStyle/>
          <a:p>
            <a:pPr algn="ctr"/>
            <a:r>
              <a:rPr lang="fi-FI" dirty="0" err="1"/>
              <a:t>Type</a:t>
            </a:r>
            <a:r>
              <a:rPr lang="fi-FI" dirty="0"/>
              <a:t> Conversion </a:t>
            </a:r>
            <a:r>
              <a:rPr lang="fi-FI" dirty="0" err="1"/>
              <a:t>versus</a:t>
            </a:r>
            <a:r>
              <a:rPr lang="fi-FI" dirty="0"/>
              <a:t> </a:t>
            </a:r>
            <a:r>
              <a:rPr lang="fi-FI" dirty="0" err="1"/>
              <a:t>Type</a:t>
            </a:r>
            <a:r>
              <a:rPr lang="fi-FI" dirty="0"/>
              <a:t> </a:t>
            </a:r>
            <a:r>
              <a:rPr lang="fi-FI" dirty="0" err="1"/>
              <a:t>Coersion</a:t>
            </a:r>
            <a:endParaRPr lang="fi-FI" dirty="0"/>
          </a:p>
        </p:txBody>
      </p:sp>
      <p:sp>
        <p:nvSpPr>
          <p:cNvPr id="3" name="Sisällön paikkamerkki 2">
            <a:extLst>
              <a:ext uri="{FF2B5EF4-FFF2-40B4-BE49-F238E27FC236}">
                <a16:creationId xmlns:a16="http://schemas.microsoft.com/office/drawing/2014/main" id="{5A1BD90F-B77B-427F-B16D-0A60EE3279C7}"/>
              </a:ext>
            </a:extLst>
          </p:cNvPr>
          <p:cNvSpPr>
            <a:spLocks noGrp="1"/>
          </p:cNvSpPr>
          <p:nvPr>
            <p:ph idx="1"/>
          </p:nvPr>
        </p:nvSpPr>
        <p:spPr>
          <a:xfrm>
            <a:off x="861134" y="1109751"/>
            <a:ext cx="10294546" cy="5461644"/>
          </a:xfrm>
        </p:spPr>
        <p:txBody>
          <a:bodyPr>
            <a:normAutofit/>
          </a:bodyPr>
          <a:lstStyle/>
          <a:p>
            <a:endParaRPr lang="fi-FI" dirty="0"/>
          </a:p>
          <a:p>
            <a:endParaRPr lang="fi-FI" dirty="0"/>
          </a:p>
          <a:p>
            <a:endParaRPr lang="fi-FI" dirty="0"/>
          </a:p>
          <a:p>
            <a:endParaRPr lang="fi-FI" dirty="0"/>
          </a:p>
          <a:p>
            <a:endParaRPr lang="fi-FI" dirty="0"/>
          </a:p>
          <a:p>
            <a:r>
              <a:rPr lang="en-US" dirty="0">
                <a:solidFill>
                  <a:srgbClr val="00B050"/>
                </a:solidFill>
              </a:rPr>
              <a:t>Type coercion </a:t>
            </a:r>
            <a:r>
              <a:rPr lang="en-US" dirty="0"/>
              <a:t>is the automatic or </a:t>
            </a:r>
            <a:r>
              <a:rPr lang="en-US" dirty="0">
                <a:solidFill>
                  <a:srgbClr val="00B050"/>
                </a:solidFill>
              </a:rPr>
              <a:t>implicit conversion </a:t>
            </a:r>
            <a:r>
              <a:rPr lang="en-US" dirty="0"/>
              <a:t>of values from one </a:t>
            </a:r>
            <a:r>
              <a:rPr lang="en-US" dirty="0">
                <a:solidFill>
                  <a:srgbClr val="00B050"/>
                </a:solidFill>
              </a:rPr>
              <a:t>data type </a:t>
            </a:r>
            <a:r>
              <a:rPr lang="en-US" dirty="0"/>
              <a:t>to another (such as </a:t>
            </a:r>
            <a:r>
              <a:rPr lang="en-US" dirty="0">
                <a:solidFill>
                  <a:srgbClr val="00B050"/>
                </a:solidFill>
              </a:rPr>
              <a:t>strings</a:t>
            </a:r>
            <a:r>
              <a:rPr lang="en-US" dirty="0"/>
              <a:t> to </a:t>
            </a:r>
            <a:r>
              <a:rPr lang="en-US" dirty="0">
                <a:solidFill>
                  <a:srgbClr val="00B050"/>
                </a:solidFill>
              </a:rPr>
              <a:t>numbers</a:t>
            </a:r>
            <a:r>
              <a:rPr lang="en-US" dirty="0"/>
              <a:t>). </a:t>
            </a:r>
          </a:p>
          <a:p>
            <a:r>
              <a:rPr lang="en-US" dirty="0">
                <a:solidFill>
                  <a:srgbClr val="00B050"/>
                </a:solidFill>
              </a:rPr>
              <a:t>Type conversion </a:t>
            </a:r>
            <a:r>
              <a:rPr lang="en-US" dirty="0"/>
              <a:t>is similar to </a:t>
            </a:r>
            <a:r>
              <a:rPr lang="en-US" dirty="0">
                <a:solidFill>
                  <a:srgbClr val="00B050"/>
                </a:solidFill>
              </a:rPr>
              <a:t>type coercion </a:t>
            </a:r>
            <a:r>
              <a:rPr lang="en-US" dirty="0"/>
              <a:t>because they both convert values from one </a:t>
            </a:r>
            <a:r>
              <a:rPr lang="en-US" dirty="0">
                <a:solidFill>
                  <a:srgbClr val="00B050"/>
                </a:solidFill>
              </a:rPr>
              <a:t>data type </a:t>
            </a:r>
            <a:r>
              <a:rPr lang="en-US" dirty="0"/>
              <a:t>to another with one key difference: </a:t>
            </a:r>
            <a:r>
              <a:rPr lang="en-US" dirty="0">
                <a:solidFill>
                  <a:srgbClr val="00B050"/>
                </a:solidFill>
              </a:rPr>
              <a:t>type coercion </a:t>
            </a:r>
            <a:r>
              <a:rPr lang="en-US" dirty="0"/>
              <a:t>is </a:t>
            </a:r>
            <a:r>
              <a:rPr lang="en-US" dirty="0">
                <a:solidFill>
                  <a:srgbClr val="00B050"/>
                </a:solidFill>
              </a:rPr>
              <a:t>implicit</a:t>
            </a:r>
            <a:r>
              <a:rPr lang="en-US" dirty="0"/>
              <a:t> whereas </a:t>
            </a:r>
            <a:r>
              <a:rPr lang="en-US" dirty="0">
                <a:solidFill>
                  <a:srgbClr val="00B050"/>
                </a:solidFill>
              </a:rPr>
              <a:t>type conversion </a:t>
            </a:r>
            <a:r>
              <a:rPr lang="en-US" dirty="0"/>
              <a:t>can be either </a:t>
            </a:r>
            <a:r>
              <a:rPr lang="en-US" dirty="0">
                <a:solidFill>
                  <a:srgbClr val="00B050"/>
                </a:solidFill>
              </a:rPr>
              <a:t>implicit</a:t>
            </a:r>
            <a:r>
              <a:rPr lang="en-US" dirty="0"/>
              <a:t> or </a:t>
            </a:r>
            <a:r>
              <a:rPr lang="en-US" dirty="0">
                <a:solidFill>
                  <a:srgbClr val="00B050"/>
                </a:solidFill>
              </a:rPr>
              <a:t>explicit</a:t>
            </a:r>
            <a:r>
              <a:rPr lang="en-US" dirty="0"/>
              <a:t>.</a:t>
            </a:r>
          </a:p>
          <a:p>
            <a:r>
              <a:rPr lang="en-US" dirty="0"/>
              <a:t>Sources: https://developer.mozilla.org/en-US/docs/Glossary/Type_coercion and https://www.w3schools.com/js/js_type_conversion.asp</a:t>
            </a:r>
            <a:endParaRPr lang="fi-FI" dirty="0"/>
          </a:p>
        </p:txBody>
      </p:sp>
      <p:sp>
        <p:nvSpPr>
          <p:cNvPr id="4" name="Dian numeron paikkamerkki 3">
            <a:extLst>
              <a:ext uri="{FF2B5EF4-FFF2-40B4-BE49-F238E27FC236}">
                <a16:creationId xmlns:a16="http://schemas.microsoft.com/office/drawing/2014/main" id="{028C2961-C52B-4582-B832-DD418FEE787D}"/>
              </a:ext>
            </a:extLst>
          </p:cNvPr>
          <p:cNvSpPr>
            <a:spLocks noGrp="1"/>
          </p:cNvSpPr>
          <p:nvPr>
            <p:ph type="sldNum" sz="quarter" idx="12"/>
          </p:nvPr>
        </p:nvSpPr>
        <p:spPr/>
        <p:txBody>
          <a:bodyPr/>
          <a:lstStyle/>
          <a:p>
            <a:fld id="{3A98EE3D-8CD1-4C3F-BD1C-C98C9596463C}" type="slidenum">
              <a:rPr lang="en-US" smtClean="0"/>
              <a:pPr/>
              <a:t>121</a:t>
            </a:fld>
            <a:endParaRPr lang="en-US" dirty="0"/>
          </a:p>
        </p:txBody>
      </p:sp>
      <p:pic>
        <p:nvPicPr>
          <p:cNvPr id="5" name="Kuva 4">
            <a:extLst>
              <a:ext uri="{FF2B5EF4-FFF2-40B4-BE49-F238E27FC236}">
                <a16:creationId xmlns:a16="http://schemas.microsoft.com/office/drawing/2014/main" id="{CE267DF5-073F-410D-AC41-9FC789DEA776}"/>
              </a:ext>
            </a:extLst>
          </p:cNvPr>
          <p:cNvPicPr>
            <a:picLocks noChangeAspect="1"/>
          </p:cNvPicPr>
          <p:nvPr/>
        </p:nvPicPr>
        <p:blipFill>
          <a:blip r:embed="rId2"/>
          <a:stretch>
            <a:fillRect/>
          </a:stretch>
        </p:blipFill>
        <p:spPr>
          <a:xfrm>
            <a:off x="861134" y="1109751"/>
            <a:ext cx="10291503" cy="2405806"/>
          </a:xfrm>
          <a:prstGeom prst="rect">
            <a:avLst/>
          </a:prstGeom>
        </p:spPr>
      </p:pic>
    </p:spTree>
    <p:extLst>
      <p:ext uri="{BB962C8B-B14F-4D97-AF65-F5344CB8AC3E}">
        <p14:creationId xmlns:p14="http://schemas.microsoft.com/office/powerpoint/2010/main" val="405078275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DC84D273-DF36-430F-B54A-1A9B8C7322F2}"/>
              </a:ext>
            </a:extLst>
          </p:cNvPr>
          <p:cNvSpPr>
            <a:spLocks noGrp="1"/>
          </p:cNvSpPr>
          <p:nvPr>
            <p:ph type="title"/>
          </p:nvPr>
        </p:nvSpPr>
        <p:spPr/>
        <p:txBody>
          <a:bodyPr>
            <a:normAutofit/>
          </a:bodyPr>
          <a:lstStyle/>
          <a:p>
            <a:pPr algn="ctr"/>
            <a:r>
              <a:rPr lang="fi-FI" dirty="0" err="1"/>
              <a:t>Type</a:t>
            </a:r>
            <a:r>
              <a:rPr lang="fi-FI" dirty="0"/>
              <a:t> Conversion</a:t>
            </a:r>
          </a:p>
        </p:txBody>
      </p:sp>
      <p:sp>
        <p:nvSpPr>
          <p:cNvPr id="6" name="Sisällön paikkamerkki 5">
            <a:extLst>
              <a:ext uri="{FF2B5EF4-FFF2-40B4-BE49-F238E27FC236}">
                <a16:creationId xmlns:a16="http://schemas.microsoft.com/office/drawing/2014/main" id="{EE1CEA63-E9FF-4406-8C6A-DEE50AC777CD}"/>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solidFill>
                  <a:srgbClr val="00B050"/>
                </a:solidFill>
              </a:rPr>
              <a:t>Note</a:t>
            </a:r>
            <a:r>
              <a:rPr lang="fi-FI" dirty="0">
                <a:solidFill>
                  <a:srgbClr val="00B050"/>
                </a:solidFill>
              </a:rPr>
              <a:t>! </a:t>
            </a:r>
            <a:r>
              <a:rPr lang="fi-FI" dirty="0">
                <a:solidFill>
                  <a:srgbClr val="FF0000"/>
                </a:solidFill>
              </a:rPr>
              <a:t>Red </a:t>
            </a:r>
            <a:r>
              <a:rPr lang="fi-FI" dirty="0" err="1">
                <a:solidFill>
                  <a:srgbClr val="FF0000"/>
                </a:solidFill>
              </a:rPr>
              <a:t>values</a:t>
            </a:r>
            <a:r>
              <a:rPr lang="fi-FI" dirty="0">
                <a:solidFill>
                  <a:srgbClr val="FF0000"/>
                </a:solidFill>
              </a:rPr>
              <a:t> </a:t>
            </a:r>
            <a:r>
              <a:rPr lang="fi-FI" dirty="0" err="1"/>
              <a:t>indicate</a:t>
            </a:r>
            <a:r>
              <a:rPr lang="fi-FI" dirty="0"/>
              <a:t> </a:t>
            </a:r>
            <a:r>
              <a:rPr lang="fi-FI" dirty="0" err="1"/>
              <a:t>values</a:t>
            </a:r>
            <a:r>
              <a:rPr lang="fi-FI" dirty="0"/>
              <a:t> </a:t>
            </a:r>
            <a:r>
              <a:rPr lang="fi-FI" dirty="0" err="1"/>
              <a:t>with</a:t>
            </a:r>
            <a:r>
              <a:rPr lang="fi-FI" dirty="0"/>
              <a:t> </a:t>
            </a:r>
            <a:r>
              <a:rPr lang="fi-FI" dirty="0" err="1"/>
              <a:t>unexpected</a:t>
            </a:r>
            <a:r>
              <a:rPr lang="fi-FI" dirty="0"/>
              <a:t> </a:t>
            </a:r>
            <a:r>
              <a:rPr lang="fi-FI" dirty="0" err="1"/>
              <a:t>results</a:t>
            </a:r>
            <a:r>
              <a:rPr lang="fi-FI" dirty="0"/>
              <a:t>.</a:t>
            </a:r>
          </a:p>
          <a:p>
            <a:r>
              <a:rPr lang="fi-FI" dirty="0" err="1"/>
              <a:t>Source</a:t>
            </a:r>
            <a:r>
              <a:rPr lang="fi-FI" dirty="0"/>
              <a:t>: https://www.w3schools.com/js/js_type_conversion.asp</a:t>
            </a:r>
          </a:p>
        </p:txBody>
      </p:sp>
      <p:sp>
        <p:nvSpPr>
          <p:cNvPr id="5" name="Dian numeron paikkamerkki 4">
            <a:extLst>
              <a:ext uri="{FF2B5EF4-FFF2-40B4-BE49-F238E27FC236}">
                <a16:creationId xmlns:a16="http://schemas.microsoft.com/office/drawing/2014/main" id="{77BF2794-219C-4B74-8BD1-418272EB1759}"/>
              </a:ext>
            </a:extLst>
          </p:cNvPr>
          <p:cNvSpPr>
            <a:spLocks noGrp="1"/>
          </p:cNvSpPr>
          <p:nvPr>
            <p:ph type="sldNum" sz="quarter" idx="12"/>
          </p:nvPr>
        </p:nvSpPr>
        <p:spPr/>
        <p:txBody>
          <a:bodyPr/>
          <a:lstStyle/>
          <a:p>
            <a:fld id="{3A98EE3D-8CD1-4C3F-BD1C-C98C9596463C}" type="slidenum">
              <a:rPr lang="en-US" smtClean="0"/>
              <a:t>122</a:t>
            </a:fld>
            <a:endParaRPr lang="en-US" dirty="0"/>
          </a:p>
        </p:txBody>
      </p:sp>
      <p:graphicFrame>
        <p:nvGraphicFramePr>
          <p:cNvPr id="3" name="Taulukko 3">
            <a:extLst>
              <a:ext uri="{FF2B5EF4-FFF2-40B4-BE49-F238E27FC236}">
                <a16:creationId xmlns:a16="http://schemas.microsoft.com/office/drawing/2014/main" id="{8C736125-60D9-4446-B8F2-25222D3AAAAE}"/>
              </a:ext>
            </a:extLst>
          </p:cNvPr>
          <p:cNvGraphicFramePr>
            <a:graphicFrameLocks noGrp="1"/>
          </p:cNvGraphicFramePr>
          <p:nvPr>
            <p:extLst>
              <p:ext uri="{D42A27DB-BD31-4B8C-83A1-F6EECF244321}">
                <p14:modId xmlns:p14="http://schemas.microsoft.com/office/powerpoint/2010/main" val="2603024971"/>
              </p:ext>
            </p:extLst>
          </p:nvPr>
        </p:nvGraphicFramePr>
        <p:xfrm>
          <a:off x="861134" y="1109751"/>
          <a:ext cx="5234868" cy="4682063"/>
        </p:xfrm>
        <a:graphic>
          <a:graphicData uri="http://schemas.openxmlformats.org/drawingml/2006/table">
            <a:tbl>
              <a:tblPr firstRow="1" bandRow="1">
                <a:tableStyleId>{93296810-A885-4BE3-A3E7-6D5BEEA58F35}</a:tableStyleId>
              </a:tblPr>
              <a:tblGrid>
                <a:gridCol w="1308717">
                  <a:extLst>
                    <a:ext uri="{9D8B030D-6E8A-4147-A177-3AD203B41FA5}">
                      <a16:colId xmlns:a16="http://schemas.microsoft.com/office/drawing/2014/main" val="1708294467"/>
                    </a:ext>
                  </a:extLst>
                </a:gridCol>
                <a:gridCol w="1308717">
                  <a:extLst>
                    <a:ext uri="{9D8B030D-6E8A-4147-A177-3AD203B41FA5}">
                      <a16:colId xmlns:a16="http://schemas.microsoft.com/office/drawing/2014/main" val="2456341513"/>
                    </a:ext>
                  </a:extLst>
                </a:gridCol>
                <a:gridCol w="1308717">
                  <a:extLst>
                    <a:ext uri="{9D8B030D-6E8A-4147-A177-3AD203B41FA5}">
                      <a16:colId xmlns:a16="http://schemas.microsoft.com/office/drawing/2014/main" val="924755889"/>
                    </a:ext>
                  </a:extLst>
                </a:gridCol>
                <a:gridCol w="1308717">
                  <a:extLst>
                    <a:ext uri="{9D8B030D-6E8A-4147-A177-3AD203B41FA5}">
                      <a16:colId xmlns:a16="http://schemas.microsoft.com/office/drawing/2014/main" val="3813537479"/>
                    </a:ext>
                  </a:extLst>
                </a:gridCol>
              </a:tblGrid>
              <a:tr h="658703">
                <a:tc>
                  <a:txBody>
                    <a:bodyPr/>
                    <a:lstStyle/>
                    <a:p>
                      <a:pPr algn="l" fontAlgn="t"/>
                      <a:r>
                        <a:rPr lang="fi-FI" sz="1600" dirty="0">
                          <a:effectLst/>
                        </a:rPr>
                        <a:t>Original</a:t>
                      </a:r>
                      <a:br>
                        <a:rPr lang="fi-FI" sz="1600" dirty="0">
                          <a:effectLst/>
                        </a:rPr>
                      </a:br>
                      <a:r>
                        <a:rPr lang="fi-FI" sz="1600" dirty="0">
                          <a:effectLst/>
                        </a:rPr>
                        <a:t>Value</a:t>
                      </a:r>
                    </a:p>
                  </a:txBody>
                  <a:tcPr marL="121920" marR="60960" marT="60960" marB="60960"/>
                </a:tc>
                <a:tc>
                  <a:txBody>
                    <a:bodyPr/>
                    <a:lstStyle/>
                    <a:p>
                      <a:pPr algn="l" fontAlgn="t"/>
                      <a:r>
                        <a:rPr lang="fi-FI" sz="1600" dirty="0" err="1">
                          <a:effectLst/>
                        </a:rPr>
                        <a:t>Converted</a:t>
                      </a:r>
                      <a:br>
                        <a:rPr lang="fi-FI" sz="1600" dirty="0">
                          <a:effectLst/>
                        </a:rPr>
                      </a:br>
                      <a:r>
                        <a:rPr lang="fi-FI" sz="1600" dirty="0">
                          <a:effectLst/>
                        </a:rPr>
                        <a:t>to </a:t>
                      </a:r>
                      <a:r>
                        <a:rPr lang="fi-FI" sz="1600" dirty="0" err="1">
                          <a:effectLst/>
                        </a:rPr>
                        <a:t>Number</a:t>
                      </a:r>
                      <a:endParaRPr lang="fi-FI" sz="1600" dirty="0">
                        <a:effectLst/>
                      </a:endParaRPr>
                    </a:p>
                  </a:txBody>
                  <a:tcPr marL="60960" marR="60960" marT="60960" marB="60960"/>
                </a:tc>
                <a:tc>
                  <a:txBody>
                    <a:bodyPr/>
                    <a:lstStyle/>
                    <a:p>
                      <a:pPr algn="l" fontAlgn="t"/>
                      <a:r>
                        <a:rPr lang="fi-FI" sz="1600">
                          <a:effectLst/>
                        </a:rPr>
                        <a:t>Converted</a:t>
                      </a:r>
                      <a:br>
                        <a:rPr lang="fi-FI" sz="1600">
                          <a:effectLst/>
                        </a:rPr>
                      </a:br>
                      <a:r>
                        <a:rPr lang="fi-FI" sz="1600">
                          <a:effectLst/>
                        </a:rPr>
                        <a:t>to String</a:t>
                      </a:r>
                    </a:p>
                  </a:txBody>
                  <a:tcPr marL="60960" marR="60960" marT="60960" marB="60960"/>
                </a:tc>
                <a:tc>
                  <a:txBody>
                    <a:bodyPr/>
                    <a:lstStyle/>
                    <a:p>
                      <a:pPr algn="l" fontAlgn="t"/>
                      <a:r>
                        <a:rPr lang="fi-FI" sz="1600" dirty="0" err="1">
                          <a:effectLst/>
                        </a:rPr>
                        <a:t>Converted</a:t>
                      </a:r>
                      <a:br>
                        <a:rPr lang="fi-FI" sz="1600" dirty="0">
                          <a:effectLst/>
                        </a:rPr>
                      </a:br>
                      <a:r>
                        <a:rPr lang="fi-FI" sz="1600" dirty="0">
                          <a:effectLst/>
                        </a:rPr>
                        <a:t>to </a:t>
                      </a:r>
                      <a:r>
                        <a:rPr lang="fi-FI" sz="1600" dirty="0" err="1">
                          <a:effectLst/>
                        </a:rPr>
                        <a:t>Boolean</a:t>
                      </a:r>
                      <a:endParaRPr lang="fi-FI" sz="1600" dirty="0">
                        <a:effectLst/>
                      </a:endParaRPr>
                    </a:p>
                  </a:txBody>
                  <a:tcPr marL="60960" marR="60960" marT="60960" marB="60960"/>
                </a:tc>
                <a:extLst>
                  <a:ext uri="{0D108BD9-81ED-4DB2-BD59-A6C34878D82A}">
                    <a16:rowId xmlns:a16="http://schemas.microsoft.com/office/drawing/2014/main" val="875771863"/>
                  </a:ext>
                </a:extLst>
              </a:tr>
              <a:tr h="359292">
                <a:tc>
                  <a:txBody>
                    <a:bodyPr/>
                    <a:lstStyle/>
                    <a:p>
                      <a:pPr algn="l" fontAlgn="t"/>
                      <a:r>
                        <a:rPr lang="fi-FI" sz="1600" dirty="0" err="1">
                          <a:effectLst/>
                        </a:rPr>
                        <a:t>false</a:t>
                      </a:r>
                      <a:endParaRPr lang="fi-FI" sz="1600" dirty="0">
                        <a:effectLst/>
                      </a:endParaRPr>
                    </a:p>
                  </a:txBody>
                  <a:tcPr marL="121920" marR="60960" marT="60960" marB="60960"/>
                </a:tc>
                <a:tc>
                  <a:txBody>
                    <a:bodyPr/>
                    <a:lstStyle/>
                    <a:p>
                      <a:pPr algn="l" fontAlgn="t"/>
                      <a:r>
                        <a:rPr lang="fi-FI" sz="1600">
                          <a:effectLst/>
                        </a:rPr>
                        <a:t>0</a:t>
                      </a:r>
                    </a:p>
                  </a:txBody>
                  <a:tcPr marL="60960" marR="60960" marT="60960" marB="60960"/>
                </a:tc>
                <a:tc>
                  <a:txBody>
                    <a:bodyPr/>
                    <a:lstStyle/>
                    <a:p>
                      <a:pPr algn="l" fontAlgn="t"/>
                      <a:r>
                        <a:rPr lang="fi-FI" sz="1600">
                          <a:effectLst/>
                        </a:rPr>
                        <a:t>"false"</a:t>
                      </a:r>
                    </a:p>
                  </a:txBody>
                  <a:tcPr marL="60960" marR="60960" marT="60960" marB="60960"/>
                </a:tc>
                <a:tc>
                  <a:txBody>
                    <a:bodyPr/>
                    <a:lstStyle/>
                    <a:p>
                      <a:pPr algn="l" fontAlgn="t"/>
                      <a:r>
                        <a:rPr lang="fi-FI" sz="1600" dirty="0" err="1">
                          <a:effectLst/>
                        </a:rPr>
                        <a:t>false</a:t>
                      </a:r>
                      <a:endParaRPr lang="fi-FI" sz="1600" dirty="0">
                        <a:effectLst/>
                      </a:endParaRPr>
                    </a:p>
                  </a:txBody>
                  <a:tcPr marL="60960" marR="60960" marT="60960" marB="60960"/>
                </a:tc>
                <a:extLst>
                  <a:ext uri="{0D108BD9-81ED-4DB2-BD59-A6C34878D82A}">
                    <a16:rowId xmlns:a16="http://schemas.microsoft.com/office/drawing/2014/main" val="2812420090"/>
                  </a:ext>
                </a:extLst>
              </a:tr>
              <a:tr h="359292">
                <a:tc>
                  <a:txBody>
                    <a:bodyPr/>
                    <a:lstStyle/>
                    <a:p>
                      <a:pPr algn="l" fontAlgn="t"/>
                      <a:r>
                        <a:rPr lang="fi-FI" sz="1600" dirty="0" err="1">
                          <a:effectLst/>
                        </a:rPr>
                        <a:t>true</a:t>
                      </a:r>
                      <a:endParaRPr lang="fi-FI" sz="1600" dirty="0">
                        <a:effectLst/>
                      </a:endParaRPr>
                    </a:p>
                  </a:txBody>
                  <a:tcPr marL="121920" marR="60960" marT="60960" marB="60960"/>
                </a:tc>
                <a:tc>
                  <a:txBody>
                    <a:bodyPr/>
                    <a:lstStyle/>
                    <a:p>
                      <a:pPr algn="l" fontAlgn="t"/>
                      <a:r>
                        <a:rPr lang="fi-FI" sz="1600">
                          <a:effectLst/>
                        </a:rPr>
                        <a:t>1</a:t>
                      </a:r>
                    </a:p>
                  </a:txBody>
                  <a:tcPr marL="60960" marR="60960" marT="60960" marB="60960"/>
                </a:tc>
                <a:tc>
                  <a:txBody>
                    <a:bodyPr/>
                    <a:lstStyle/>
                    <a:p>
                      <a:pPr algn="l" fontAlgn="t"/>
                      <a:r>
                        <a:rPr lang="fi-FI" sz="1600">
                          <a:effectLst/>
                        </a:rPr>
                        <a:t>"true"</a:t>
                      </a:r>
                    </a:p>
                  </a:txBody>
                  <a:tcPr marL="60960" marR="60960" marT="60960" marB="60960"/>
                </a:tc>
                <a:tc>
                  <a:txBody>
                    <a:bodyPr/>
                    <a:lstStyle/>
                    <a:p>
                      <a:pPr algn="l" fontAlgn="t"/>
                      <a:r>
                        <a:rPr lang="fi-FI" sz="1600" dirty="0" err="1">
                          <a:effectLst/>
                        </a:rPr>
                        <a:t>true</a:t>
                      </a:r>
                      <a:endParaRPr lang="fi-FI" sz="1600" dirty="0">
                        <a:effectLst/>
                      </a:endParaRPr>
                    </a:p>
                  </a:txBody>
                  <a:tcPr marL="60960" marR="60960" marT="60960" marB="60960"/>
                </a:tc>
                <a:extLst>
                  <a:ext uri="{0D108BD9-81ED-4DB2-BD59-A6C34878D82A}">
                    <a16:rowId xmlns:a16="http://schemas.microsoft.com/office/drawing/2014/main" val="481099646"/>
                  </a:ext>
                </a:extLst>
              </a:tr>
              <a:tr h="359292">
                <a:tc>
                  <a:txBody>
                    <a:bodyPr/>
                    <a:lstStyle/>
                    <a:p>
                      <a:pPr algn="l" fontAlgn="t"/>
                      <a:r>
                        <a:rPr lang="fi-FI" sz="1600" dirty="0">
                          <a:effectLst/>
                        </a:rPr>
                        <a:t>0</a:t>
                      </a:r>
                    </a:p>
                  </a:txBody>
                  <a:tcPr marL="121920" marR="60960" marT="60960" marB="60960"/>
                </a:tc>
                <a:tc>
                  <a:txBody>
                    <a:bodyPr/>
                    <a:lstStyle/>
                    <a:p>
                      <a:pPr algn="l" fontAlgn="t"/>
                      <a:r>
                        <a:rPr lang="fi-FI" sz="1600">
                          <a:effectLst/>
                        </a:rPr>
                        <a:t>0</a:t>
                      </a:r>
                    </a:p>
                  </a:txBody>
                  <a:tcPr marL="60960" marR="60960" marT="60960" marB="60960"/>
                </a:tc>
                <a:tc>
                  <a:txBody>
                    <a:bodyPr/>
                    <a:lstStyle/>
                    <a:p>
                      <a:pPr algn="l" fontAlgn="t"/>
                      <a:r>
                        <a:rPr lang="fi-FI" sz="1600">
                          <a:effectLst/>
                        </a:rPr>
                        <a:t>"0"</a:t>
                      </a:r>
                    </a:p>
                  </a:txBody>
                  <a:tcPr marL="60960" marR="60960" marT="60960" marB="60960"/>
                </a:tc>
                <a:tc>
                  <a:txBody>
                    <a:bodyPr/>
                    <a:lstStyle/>
                    <a:p>
                      <a:pPr algn="l" fontAlgn="t"/>
                      <a:r>
                        <a:rPr lang="fi-FI" sz="1600" dirty="0" err="1">
                          <a:effectLst/>
                        </a:rPr>
                        <a:t>false</a:t>
                      </a:r>
                      <a:endParaRPr lang="fi-FI" sz="1600" dirty="0">
                        <a:effectLst/>
                      </a:endParaRPr>
                    </a:p>
                  </a:txBody>
                  <a:tcPr marL="60960" marR="60960" marT="60960" marB="60960"/>
                </a:tc>
                <a:extLst>
                  <a:ext uri="{0D108BD9-81ED-4DB2-BD59-A6C34878D82A}">
                    <a16:rowId xmlns:a16="http://schemas.microsoft.com/office/drawing/2014/main" val="3096770014"/>
                  </a:ext>
                </a:extLst>
              </a:tr>
              <a:tr h="359292">
                <a:tc>
                  <a:txBody>
                    <a:bodyPr/>
                    <a:lstStyle/>
                    <a:p>
                      <a:pPr algn="l" fontAlgn="t"/>
                      <a:r>
                        <a:rPr lang="fi-FI" sz="1600" dirty="0">
                          <a:effectLst/>
                        </a:rPr>
                        <a:t>1</a:t>
                      </a:r>
                    </a:p>
                  </a:txBody>
                  <a:tcPr marL="121920" marR="60960" marT="60960" marB="60960"/>
                </a:tc>
                <a:tc>
                  <a:txBody>
                    <a:bodyPr/>
                    <a:lstStyle/>
                    <a:p>
                      <a:pPr algn="l" fontAlgn="t"/>
                      <a:r>
                        <a:rPr lang="fi-FI" sz="1600">
                          <a:effectLst/>
                        </a:rPr>
                        <a:t>1</a:t>
                      </a:r>
                    </a:p>
                  </a:txBody>
                  <a:tcPr marL="60960" marR="60960" marT="60960" marB="60960"/>
                </a:tc>
                <a:tc>
                  <a:txBody>
                    <a:bodyPr/>
                    <a:lstStyle/>
                    <a:p>
                      <a:pPr algn="l" fontAlgn="t"/>
                      <a:r>
                        <a:rPr lang="fi-FI" sz="1600">
                          <a:effectLst/>
                        </a:rPr>
                        <a:t>"1"</a:t>
                      </a:r>
                    </a:p>
                  </a:txBody>
                  <a:tcPr marL="60960" marR="60960" marT="60960" marB="60960"/>
                </a:tc>
                <a:tc>
                  <a:txBody>
                    <a:bodyPr/>
                    <a:lstStyle/>
                    <a:p>
                      <a:pPr algn="l" fontAlgn="t"/>
                      <a:r>
                        <a:rPr lang="fi-FI" sz="1600" dirty="0" err="1">
                          <a:effectLst/>
                        </a:rPr>
                        <a:t>true</a:t>
                      </a:r>
                      <a:endParaRPr lang="fi-FI" sz="1600" dirty="0">
                        <a:effectLst/>
                      </a:endParaRPr>
                    </a:p>
                  </a:txBody>
                  <a:tcPr marL="60960" marR="60960" marT="60960" marB="60960"/>
                </a:tc>
                <a:extLst>
                  <a:ext uri="{0D108BD9-81ED-4DB2-BD59-A6C34878D82A}">
                    <a16:rowId xmlns:a16="http://schemas.microsoft.com/office/drawing/2014/main" val="729484499"/>
                  </a:ext>
                </a:extLst>
              </a:tr>
              <a:tr h="359292">
                <a:tc>
                  <a:txBody>
                    <a:bodyPr/>
                    <a:lstStyle/>
                    <a:p>
                      <a:pPr algn="l" fontAlgn="t"/>
                      <a:r>
                        <a:rPr lang="fi-FI" sz="1600" dirty="0">
                          <a:effectLst/>
                        </a:rPr>
                        <a:t>"0"</a:t>
                      </a:r>
                    </a:p>
                  </a:txBody>
                  <a:tcPr marL="121920" marR="60960" marT="60960" marB="60960"/>
                </a:tc>
                <a:tc>
                  <a:txBody>
                    <a:bodyPr/>
                    <a:lstStyle/>
                    <a:p>
                      <a:pPr algn="l" fontAlgn="t"/>
                      <a:r>
                        <a:rPr lang="fi-FI" sz="1600">
                          <a:effectLst/>
                        </a:rPr>
                        <a:t>0</a:t>
                      </a:r>
                    </a:p>
                  </a:txBody>
                  <a:tcPr marL="60960" marR="60960" marT="60960" marB="60960"/>
                </a:tc>
                <a:tc>
                  <a:txBody>
                    <a:bodyPr/>
                    <a:lstStyle/>
                    <a:p>
                      <a:pPr algn="l" fontAlgn="t"/>
                      <a:r>
                        <a:rPr lang="fi-FI" sz="1600">
                          <a:effectLst/>
                        </a:rPr>
                        <a:t>"0"</a:t>
                      </a:r>
                    </a:p>
                  </a:txBody>
                  <a:tcPr marL="60960" marR="60960" marT="60960" marB="60960"/>
                </a:tc>
                <a:tc>
                  <a:txBody>
                    <a:bodyPr/>
                    <a:lstStyle/>
                    <a:p>
                      <a:pPr algn="l" fontAlgn="t"/>
                      <a:r>
                        <a:rPr lang="fi-FI" sz="1600" b="1" dirty="0" err="1">
                          <a:solidFill>
                            <a:srgbClr val="FF0000"/>
                          </a:solidFill>
                          <a:effectLst/>
                        </a:rPr>
                        <a:t>true</a:t>
                      </a:r>
                      <a:endParaRPr lang="fi-FI" sz="1600" b="1" dirty="0">
                        <a:solidFill>
                          <a:srgbClr val="FF0000"/>
                        </a:solidFill>
                        <a:effectLst/>
                      </a:endParaRPr>
                    </a:p>
                  </a:txBody>
                  <a:tcPr marL="60960" marR="60960" marT="60960" marB="60960"/>
                </a:tc>
                <a:extLst>
                  <a:ext uri="{0D108BD9-81ED-4DB2-BD59-A6C34878D82A}">
                    <a16:rowId xmlns:a16="http://schemas.microsoft.com/office/drawing/2014/main" val="2494121075"/>
                  </a:ext>
                </a:extLst>
              </a:tr>
              <a:tr h="359292">
                <a:tc>
                  <a:txBody>
                    <a:bodyPr/>
                    <a:lstStyle/>
                    <a:p>
                      <a:pPr algn="l" fontAlgn="t"/>
                      <a:r>
                        <a:rPr lang="fi-FI" sz="1600" dirty="0">
                          <a:effectLst/>
                        </a:rPr>
                        <a:t>"000"</a:t>
                      </a:r>
                    </a:p>
                  </a:txBody>
                  <a:tcPr marL="121920" marR="60960" marT="60960" marB="60960"/>
                </a:tc>
                <a:tc>
                  <a:txBody>
                    <a:bodyPr/>
                    <a:lstStyle/>
                    <a:p>
                      <a:pPr algn="l" fontAlgn="t"/>
                      <a:r>
                        <a:rPr lang="fi-FI" sz="1600">
                          <a:effectLst/>
                        </a:rPr>
                        <a:t>0</a:t>
                      </a:r>
                    </a:p>
                  </a:txBody>
                  <a:tcPr marL="60960" marR="60960" marT="60960" marB="60960"/>
                </a:tc>
                <a:tc>
                  <a:txBody>
                    <a:bodyPr/>
                    <a:lstStyle/>
                    <a:p>
                      <a:pPr algn="l" fontAlgn="t"/>
                      <a:r>
                        <a:rPr lang="fi-FI" sz="1600">
                          <a:effectLst/>
                        </a:rPr>
                        <a:t>"000"</a:t>
                      </a:r>
                    </a:p>
                  </a:txBody>
                  <a:tcPr marL="60960" marR="60960" marT="60960" marB="60960"/>
                </a:tc>
                <a:tc>
                  <a:txBody>
                    <a:bodyPr/>
                    <a:lstStyle/>
                    <a:p>
                      <a:pPr algn="l" fontAlgn="t"/>
                      <a:r>
                        <a:rPr lang="fi-FI" sz="1600" b="1" dirty="0" err="1">
                          <a:solidFill>
                            <a:srgbClr val="FF0000"/>
                          </a:solidFill>
                          <a:effectLst/>
                        </a:rPr>
                        <a:t>true</a:t>
                      </a:r>
                      <a:endParaRPr lang="fi-FI" sz="1600" b="1" dirty="0">
                        <a:solidFill>
                          <a:srgbClr val="FF0000"/>
                        </a:solidFill>
                        <a:effectLst/>
                      </a:endParaRPr>
                    </a:p>
                  </a:txBody>
                  <a:tcPr marL="60960" marR="60960" marT="60960" marB="60960"/>
                </a:tc>
                <a:extLst>
                  <a:ext uri="{0D108BD9-81ED-4DB2-BD59-A6C34878D82A}">
                    <a16:rowId xmlns:a16="http://schemas.microsoft.com/office/drawing/2014/main" val="1402399508"/>
                  </a:ext>
                </a:extLst>
              </a:tr>
              <a:tr h="359292">
                <a:tc>
                  <a:txBody>
                    <a:bodyPr/>
                    <a:lstStyle/>
                    <a:p>
                      <a:pPr algn="l" fontAlgn="t"/>
                      <a:r>
                        <a:rPr lang="fi-FI" sz="1600" dirty="0">
                          <a:effectLst/>
                        </a:rPr>
                        <a:t>"1"</a:t>
                      </a:r>
                    </a:p>
                  </a:txBody>
                  <a:tcPr marL="121920" marR="60960" marT="60960" marB="60960"/>
                </a:tc>
                <a:tc>
                  <a:txBody>
                    <a:bodyPr/>
                    <a:lstStyle/>
                    <a:p>
                      <a:pPr algn="l" fontAlgn="t"/>
                      <a:r>
                        <a:rPr lang="fi-FI" sz="1600">
                          <a:effectLst/>
                        </a:rPr>
                        <a:t>1</a:t>
                      </a:r>
                    </a:p>
                  </a:txBody>
                  <a:tcPr marL="60960" marR="60960" marT="60960" marB="60960"/>
                </a:tc>
                <a:tc>
                  <a:txBody>
                    <a:bodyPr/>
                    <a:lstStyle/>
                    <a:p>
                      <a:pPr algn="l" fontAlgn="t"/>
                      <a:r>
                        <a:rPr lang="fi-FI" sz="1600">
                          <a:effectLst/>
                        </a:rPr>
                        <a:t>"1"</a:t>
                      </a:r>
                    </a:p>
                  </a:txBody>
                  <a:tcPr marL="60960" marR="60960" marT="60960" marB="60960"/>
                </a:tc>
                <a:tc>
                  <a:txBody>
                    <a:bodyPr/>
                    <a:lstStyle/>
                    <a:p>
                      <a:pPr algn="l" fontAlgn="t"/>
                      <a:r>
                        <a:rPr lang="fi-FI" sz="1600" dirty="0" err="1">
                          <a:effectLst/>
                        </a:rPr>
                        <a:t>true</a:t>
                      </a:r>
                      <a:endParaRPr lang="fi-FI" sz="1600" dirty="0">
                        <a:effectLst/>
                      </a:endParaRPr>
                    </a:p>
                  </a:txBody>
                  <a:tcPr marL="60960" marR="60960" marT="60960" marB="60960"/>
                </a:tc>
                <a:extLst>
                  <a:ext uri="{0D108BD9-81ED-4DB2-BD59-A6C34878D82A}">
                    <a16:rowId xmlns:a16="http://schemas.microsoft.com/office/drawing/2014/main" val="3333965268"/>
                  </a:ext>
                </a:extLst>
              </a:tr>
              <a:tr h="359292">
                <a:tc>
                  <a:txBody>
                    <a:bodyPr/>
                    <a:lstStyle/>
                    <a:p>
                      <a:pPr algn="l" fontAlgn="t"/>
                      <a:r>
                        <a:rPr lang="fi-FI" sz="1600" dirty="0" err="1">
                          <a:effectLst/>
                        </a:rPr>
                        <a:t>NaN</a:t>
                      </a:r>
                      <a:endParaRPr lang="fi-FI" sz="1600" dirty="0">
                        <a:effectLst/>
                      </a:endParaRPr>
                    </a:p>
                  </a:txBody>
                  <a:tcPr marL="121920" marR="60960" marT="60960" marB="60960"/>
                </a:tc>
                <a:tc>
                  <a:txBody>
                    <a:bodyPr/>
                    <a:lstStyle/>
                    <a:p>
                      <a:pPr algn="l" fontAlgn="t"/>
                      <a:r>
                        <a:rPr lang="fi-FI" sz="1600">
                          <a:effectLst/>
                        </a:rPr>
                        <a:t>NaN</a:t>
                      </a:r>
                    </a:p>
                  </a:txBody>
                  <a:tcPr marL="60960" marR="60960" marT="60960" marB="60960"/>
                </a:tc>
                <a:tc>
                  <a:txBody>
                    <a:bodyPr/>
                    <a:lstStyle/>
                    <a:p>
                      <a:pPr algn="l" fontAlgn="t"/>
                      <a:r>
                        <a:rPr lang="fi-FI" sz="1600">
                          <a:effectLst/>
                        </a:rPr>
                        <a:t>"NaN"</a:t>
                      </a:r>
                    </a:p>
                  </a:txBody>
                  <a:tcPr marL="60960" marR="60960" marT="60960" marB="60960"/>
                </a:tc>
                <a:tc>
                  <a:txBody>
                    <a:bodyPr/>
                    <a:lstStyle/>
                    <a:p>
                      <a:pPr algn="l" fontAlgn="t"/>
                      <a:r>
                        <a:rPr lang="fi-FI" sz="1600" dirty="0" err="1">
                          <a:effectLst/>
                        </a:rPr>
                        <a:t>false</a:t>
                      </a:r>
                      <a:endParaRPr lang="fi-FI" sz="1600" dirty="0">
                        <a:effectLst/>
                      </a:endParaRPr>
                    </a:p>
                  </a:txBody>
                  <a:tcPr marL="60960" marR="60960" marT="60960" marB="60960"/>
                </a:tc>
                <a:extLst>
                  <a:ext uri="{0D108BD9-81ED-4DB2-BD59-A6C34878D82A}">
                    <a16:rowId xmlns:a16="http://schemas.microsoft.com/office/drawing/2014/main" val="1785030006"/>
                  </a:ext>
                </a:extLst>
              </a:tr>
              <a:tr h="359292">
                <a:tc>
                  <a:txBody>
                    <a:bodyPr/>
                    <a:lstStyle/>
                    <a:p>
                      <a:pPr algn="l" fontAlgn="t"/>
                      <a:r>
                        <a:rPr lang="fi-FI" sz="1600" dirty="0" err="1">
                          <a:effectLst/>
                        </a:rPr>
                        <a:t>Infinity</a:t>
                      </a:r>
                      <a:endParaRPr lang="fi-FI" sz="1600" dirty="0">
                        <a:effectLst/>
                      </a:endParaRPr>
                    </a:p>
                  </a:txBody>
                  <a:tcPr marL="121920" marR="60960" marT="60960" marB="60960"/>
                </a:tc>
                <a:tc>
                  <a:txBody>
                    <a:bodyPr/>
                    <a:lstStyle/>
                    <a:p>
                      <a:pPr algn="l" fontAlgn="t"/>
                      <a:r>
                        <a:rPr lang="fi-FI" sz="1600">
                          <a:effectLst/>
                        </a:rPr>
                        <a:t>Infinity</a:t>
                      </a:r>
                    </a:p>
                  </a:txBody>
                  <a:tcPr marL="60960" marR="60960" marT="60960" marB="60960"/>
                </a:tc>
                <a:tc>
                  <a:txBody>
                    <a:bodyPr/>
                    <a:lstStyle/>
                    <a:p>
                      <a:pPr algn="l" fontAlgn="t"/>
                      <a:r>
                        <a:rPr lang="fi-FI" sz="1600" dirty="0">
                          <a:effectLst/>
                        </a:rPr>
                        <a:t>"</a:t>
                      </a:r>
                      <a:r>
                        <a:rPr lang="fi-FI" sz="1600" dirty="0" err="1">
                          <a:effectLst/>
                        </a:rPr>
                        <a:t>Infinity</a:t>
                      </a:r>
                      <a:r>
                        <a:rPr lang="fi-FI" sz="1600" dirty="0">
                          <a:effectLst/>
                        </a:rPr>
                        <a:t>"</a:t>
                      </a:r>
                    </a:p>
                  </a:txBody>
                  <a:tcPr marL="60960" marR="60960" marT="60960" marB="60960"/>
                </a:tc>
                <a:tc>
                  <a:txBody>
                    <a:bodyPr/>
                    <a:lstStyle/>
                    <a:p>
                      <a:pPr algn="l" fontAlgn="t"/>
                      <a:r>
                        <a:rPr lang="fi-FI" sz="1600" dirty="0" err="1">
                          <a:effectLst/>
                        </a:rPr>
                        <a:t>true</a:t>
                      </a:r>
                      <a:endParaRPr lang="fi-FI" sz="1600" dirty="0">
                        <a:effectLst/>
                      </a:endParaRPr>
                    </a:p>
                  </a:txBody>
                  <a:tcPr marL="60960" marR="60960" marT="60960" marB="60960"/>
                </a:tc>
                <a:extLst>
                  <a:ext uri="{0D108BD9-81ED-4DB2-BD59-A6C34878D82A}">
                    <a16:rowId xmlns:a16="http://schemas.microsoft.com/office/drawing/2014/main" val="3375777882"/>
                  </a:ext>
                </a:extLst>
              </a:tr>
              <a:tr h="359292">
                <a:tc>
                  <a:txBody>
                    <a:bodyPr/>
                    <a:lstStyle/>
                    <a:p>
                      <a:pPr algn="l" fontAlgn="t"/>
                      <a:r>
                        <a:rPr lang="fi-FI" sz="1600" dirty="0">
                          <a:effectLst/>
                        </a:rPr>
                        <a:t>-</a:t>
                      </a:r>
                      <a:r>
                        <a:rPr lang="fi-FI" sz="1600" dirty="0" err="1">
                          <a:effectLst/>
                        </a:rPr>
                        <a:t>Infinity</a:t>
                      </a:r>
                      <a:endParaRPr lang="fi-FI" sz="1600" dirty="0">
                        <a:effectLst/>
                      </a:endParaRPr>
                    </a:p>
                  </a:txBody>
                  <a:tcPr marL="121920" marR="60960" marT="60960" marB="60960"/>
                </a:tc>
                <a:tc>
                  <a:txBody>
                    <a:bodyPr/>
                    <a:lstStyle/>
                    <a:p>
                      <a:pPr algn="l" fontAlgn="t"/>
                      <a:r>
                        <a:rPr lang="fi-FI" sz="1600">
                          <a:effectLst/>
                        </a:rPr>
                        <a:t>-Infinity</a:t>
                      </a:r>
                    </a:p>
                  </a:txBody>
                  <a:tcPr marL="60960" marR="60960" marT="60960" marB="60960"/>
                </a:tc>
                <a:tc>
                  <a:txBody>
                    <a:bodyPr/>
                    <a:lstStyle/>
                    <a:p>
                      <a:pPr algn="l" fontAlgn="t"/>
                      <a:r>
                        <a:rPr lang="fi-FI" sz="1600">
                          <a:effectLst/>
                        </a:rPr>
                        <a:t>"-Infinity"</a:t>
                      </a:r>
                    </a:p>
                  </a:txBody>
                  <a:tcPr marL="60960" marR="60960" marT="60960" marB="60960"/>
                </a:tc>
                <a:tc>
                  <a:txBody>
                    <a:bodyPr/>
                    <a:lstStyle/>
                    <a:p>
                      <a:pPr algn="l" fontAlgn="t"/>
                      <a:r>
                        <a:rPr lang="fi-FI" sz="1600" dirty="0" err="1">
                          <a:effectLst/>
                        </a:rPr>
                        <a:t>true</a:t>
                      </a:r>
                      <a:endParaRPr lang="fi-FI" sz="1600" dirty="0">
                        <a:effectLst/>
                      </a:endParaRPr>
                    </a:p>
                  </a:txBody>
                  <a:tcPr marL="60960" marR="60960" marT="60960" marB="60960"/>
                </a:tc>
                <a:extLst>
                  <a:ext uri="{0D108BD9-81ED-4DB2-BD59-A6C34878D82A}">
                    <a16:rowId xmlns:a16="http://schemas.microsoft.com/office/drawing/2014/main" val="3133200450"/>
                  </a:ext>
                </a:extLst>
              </a:tr>
              <a:tr h="359292">
                <a:tc>
                  <a:txBody>
                    <a:bodyPr/>
                    <a:lstStyle/>
                    <a:p>
                      <a:pPr algn="l" fontAlgn="t"/>
                      <a:r>
                        <a:rPr lang="fi-FI" sz="1600" dirty="0">
                          <a:effectLst/>
                        </a:rPr>
                        <a:t>""</a:t>
                      </a:r>
                    </a:p>
                  </a:txBody>
                  <a:tcPr marL="121920" marR="60960" marT="60960" marB="60960"/>
                </a:tc>
                <a:tc>
                  <a:txBody>
                    <a:bodyPr/>
                    <a:lstStyle/>
                    <a:p>
                      <a:pPr algn="l" fontAlgn="t"/>
                      <a:r>
                        <a:rPr lang="fi-FI" sz="1600" b="1">
                          <a:solidFill>
                            <a:srgbClr val="FF0000"/>
                          </a:solidFill>
                          <a:effectLst/>
                        </a:rPr>
                        <a:t>0</a:t>
                      </a:r>
                    </a:p>
                  </a:txBody>
                  <a:tcPr marL="60960" marR="60960" marT="60960" marB="60960"/>
                </a:tc>
                <a:tc>
                  <a:txBody>
                    <a:bodyPr/>
                    <a:lstStyle/>
                    <a:p>
                      <a:pPr algn="l" fontAlgn="t"/>
                      <a:r>
                        <a:rPr lang="fi-FI" sz="1600">
                          <a:effectLst/>
                        </a:rPr>
                        <a:t>""</a:t>
                      </a:r>
                    </a:p>
                  </a:txBody>
                  <a:tcPr marL="60960" marR="60960" marT="60960" marB="60960"/>
                </a:tc>
                <a:tc>
                  <a:txBody>
                    <a:bodyPr/>
                    <a:lstStyle/>
                    <a:p>
                      <a:pPr algn="l" fontAlgn="t"/>
                      <a:r>
                        <a:rPr lang="fi-FI" sz="1600" b="1" dirty="0" err="1">
                          <a:solidFill>
                            <a:srgbClr val="FF0000"/>
                          </a:solidFill>
                          <a:effectLst/>
                        </a:rPr>
                        <a:t>false</a:t>
                      </a:r>
                      <a:endParaRPr lang="fi-FI" sz="1600" b="1" dirty="0">
                        <a:solidFill>
                          <a:srgbClr val="FF0000"/>
                        </a:solidFill>
                        <a:effectLst/>
                      </a:endParaRPr>
                    </a:p>
                  </a:txBody>
                  <a:tcPr marL="60960" marR="60960" marT="60960" marB="60960"/>
                </a:tc>
                <a:extLst>
                  <a:ext uri="{0D108BD9-81ED-4DB2-BD59-A6C34878D82A}">
                    <a16:rowId xmlns:a16="http://schemas.microsoft.com/office/drawing/2014/main" val="1891912981"/>
                  </a:ext>
                </a:extLst>
              </a:tr>
            </a:tbl>
          </a:graphicData>
        </a:graphic>
      </p:graphicFrame>
      <p:graphicFrame>
        <p:nvGraphicFramePr>
          <p:cNvPr id="7" name="Taulukko 3">
            <a:extLst>
              <a:ext uri="{FF2B5EF4-FFF2-40B4-BE49-F238E27FC236}">
                <a16:creationId xmlns:a16="http://schemas.microsoft.com/office/drawing/2014/main" id="{D4F88063-D050-409C-81CE-12706D6121BA}"/>
              </a:ext>
            </a:extLst>
          </p:cNvPr>
          <p:cNvGraphicFramePr>
            <a:graphicFrameLocks noGrp="1"/>
          </p:cNvGraphicFramePr>
          <p:nvPr>
            <p:extLst>
              <p:ext uri="{D42A27DB-BD31-4B8C-83A1-F6EECF244321}">
                <p14:modId xmlns:p14="http://schemas.microsoft.com/office/powerpoint/2010/main" val="2310638315"/>
              </p:ext>
            </p:extLst>
          </p:nvPr>
        </p:nvGraphicFramePr>
        <p:xfrm>
          <a:off x="6237448" y="1109751"/>
          <a:ext cx="4918232" cy="5364480"/>
        </p:xfrm>
        <a:graphic>
          <a:graphicData uri="http://schemas.openxmlformats.org/drawingml/2006/table">
            <a:tbl>
              <a:tblPr firstRow="1" bandRow="1">
                <a:tableStyleId>{93296810-A885-4BE3-A3E7-6D5BEEA58F35}</a:tableStyleId>
              </a:tblPr>
              <a:tblGrid>
                <a:gridCol w="1229558">
                  <a:extLst>
                    <a:ext uri="{9D8B030D-6E8A-4147-A177-3AD203B41FA5}">
                      <a16:colId xmlns:a16="http://schemas.microsoft.com/office/drawing/2014/main" val="1708294467"/>
                    </a:ext>
                  </a:extLst>
                </a:gridCol>
                <a:gridCol w="1229558">
                  <a:extLst>
                    <a:ext uri="{9D8B030D-6E8A-4147-A177-3AD203B41FA5}">
                      <a16:colId xmlns:a16="http://schemas.microsoft.com/office/drawing/2014/main" val="2456341513"/>
                    </a:ext>
                  </a:extLst>
                </a:gridCol>
                <a:gridCol w="1229558">
                  <a:extLst>
                    <a:ext uri="{9D8B030D-6E8A-4147-A177-3AD203B41FA5}">
                      <a16:colId xmlns:a16="http://schemas.microsoft.com/office/drawing/2014/main" val="924755889"/>
                    </a:ext>
                  </a:extLst>
                </a:gridCol>
                <a:gridCol w="1229558">
                  <a:extLst>
                    <a:ext uri="{9D8B030D-6E8A-4147-A177-3AD203B41FA5}">
                      <a16:colId xmlns:a16="http://schemas.microsoft.com/office/drawing/2014/main" val="3813537479"/>
                    </a:ext>
                  </a:extLst>
                </a:gridCol>
              </a:tblGrid>
              <a:tr h="583106">
                <a:tc>
                  <a:txBody>
                    <a:bodyPr/>
                    <a:lstStyle/>
                    <a:p>
                      <a:pPr algn="l" fontAlgn="t"/>
                      <a:r>
                        <a:rPr lang="fi-FI" sz="1600" dirty="0">
                          <a:effectLst/>
                        </a:rPr>
                        <a:t>Original</a:t>
                      </a:r>
                      <a:br>
                        <a:rPr lang="fi-FI" sz="1600" dirty="0">
                          <a:effectLst/>
                        </a:rPr>
                      </a:br>
                      <a:r>
                        <a:rPr lang="fi-FI" sz="1600" dirty="0">
                          <a:effectLst/>
                        </a:rPr>
                        <a:t>Value</a:t>
                      </a:r>
                    </a:p>
                  </a:txBody>
                  <a:tcPr marL="121920" marR="60960" marT="60960" marB="60960"/>
                </a:tc>
                <a:tc>
                  <a:txBody>
                    <a:bodyPr/>
                    <a:lstStyle/>
                    <a:p>
                      <a:pPr algn="l" fontAlgn="t"/>
                      <a:r>
                        <a:rPr lang="fi-FI" sz="1600">
                          <a:effectLst/>
                        </a:rPr>
                        <a:t>Converted</a:t>
                      </a:r>
                      <a:br>
                        <a:rPr lang="fi-FI" sz="1600">
                          <a:effectLst/>
                        </a:rPr>
                      </a:br>
                      <a:r>
                        <a:rPr lang="fi-FI" sz="1600">
                          <a:effectLst/>
                        </a:rPr>
                        <a:t>to Number</a:t>
                      </a:r>
                    </a:p>
                  </a:txBody>
                  <a:tcPr marL="60960" marR="60960" marT="60960" marB="60960"/>
                </a:tc>
                <a:tc>
                  <a:txBody>
                    <a:bodyPr/>
                    <a:lstStyle/>
                    <a:p>
                      <a:pPr algn="l" fontAlgn="t"/>
                      <a:r>
                        <a:rPr lang="fi-FI" sz="1600">
                          <a:effectLst/>
                        </a:rPr>
                        <a:t>Converted</a:t>
                      </a:r>
                      <a:br>
                        <a:rPr lang="fi-FI" sz="1600">
                          <a:effectLst/>
                        </a:rPr>
                      </a:br>
                      <a:r>
                        <a:rPr lang="fi-FI" sz="1600">
                          <a:effectLst/>
                        </a:rPr>
                        <a:t>to String</a:t>
                      </a:r>
                    </a:p>
                  </a:txBody>
                  <a:tcPr marL="60960" marR="60960" marT="60960" marB="60960"/>
                </a:tc>
                <a:tc>
                  <a:txBody>
                    <a:bodyPr/>
                    <a:lstStyle/>
                    <a:p>
                      <a:pPr algn="l" fontAlgn="t"/>
                      <a:r>
                        <a:rPr lang="fi-FI" sz="1600" dirty="0" err="1">
                          <a:effectLst/>
                        </a:rPr>
                        <a:t>Converted</a:t>
                      </a:r>
                      <a:br>
                        <a:rPr lang="fi-FI" sz="1600" dirty="0">
                          <a:effectLst/>
                        </a:rPr>
                      </a:br>
                      <a:r>
                        <a:rPr lang="fi-FI" sz="1600" dirty="0">
                          <a:effectLst/>
                        </a:rPr>
                        <a:t>to </a:t>
                      </a:r>
                      <a:r>
                        <a:rPr lang="fi-FI" sz="1600" dirty="0" err="1">
                          <a:effectLst/>
                        </a:rPr>
                        <a:t>Boolean</a:t>
                      </a:r>
                      <a:endParaRPr lang="fi-FI" sz="1600" dirty="0">
                        <a:effectLst/>
                      </a:endParaRPr>
                    </a:p>
                  </a:txBody>
                  <a:tcPr marL="60960" marR="60960" marT="60960" marB="60960"/>
                </a:tc>
                <a:extLst>
                  <a:ext uri="{0D108BD9-81ED-4DB2-BD59-A6C34878D82A}">
                    <a16:rowId xmlns:a16="http://schemas.microsoft.com/office/drawing/2014/main" val="875771863"/>
                  </a:ext>
                </a:extLst>
              </a:tr>
              <a:tr h="354723">
                <a:tc>
                  <a:txBody>
                    <a:bodyPr/>
                    <a:lstStyle/>
                    <a:p>
                      <a:pPr algn="l" fontAlgn="t"/>
                      <a:r>
                        <a:rPr lang="fi-FI" sz="1600" dirty="0">
                          <a:effectLst/>
                        </a:rPr>
                        <a:t>"20"</a:t>
                      </a:r>
                    </a:p>
                  </a:txBody>
                  <a:tcPr marL="121920" marR="60960" marT="60960" marB="60960"/>
                </a:tc>
                <a:tc>
                  <a:txBody>
                    <a:bodyPr/>
                    <a:lstStyle/>
                    <a:p>
                      <a:pPr algn="l" fontAlgn="t"/>
                      <a:r>
                        <a:rPr lang="fi-FI" sz="1600" dirty="0">
                          <a:effectLst/>
                        </a:rPr>
                        <a:t>20</a:t>
                      </a:r>
                    </a:p>
                  </a:txBody>
                  <a:tcPr marL="60960" marR="60960" marT="60960" marB="60960"/>
                </a:tc>
                <a:tc>
                  <a:txBody>
                    <a:bodyPr/>
                    <a:lstStyle/>
                    <a:p>
                      <a:pPr algn="l" fontAlgn="t"/>
                      <a:r>
                        <a:rPr lang="fi-FI" sz="1600" dirty="0">
                          <a:effectLst/>
                        </a:rPr>
                        <a:t>"20"</a:t>
                      </a:r>
                    </a:p>
                  </a:txBody>
                  <a:tcPr marL="60960" marR="60960" marT="60960" marB="60960"/>
                </a:tc>
                <a:tc>
                  <a:txBody>
                    <a:bodyPr/>
                    <a:lstStyle/>
                    <a:p>
                      <a:pPr algn="l" fontAlgn="t"/>
                      <a:r>
                        <a:rPr lang="fi-FI" sz="1600" dirty="0" err="1">
                          <a:effectLst/>
                        </a:rPr>
                        <a:t>true</a:t>
                      </a:r>
                      <a:endParaRPr lang="fi-FI" sz="1600" dirty="0">
                        <a:effectLst/>
                      </a:endParaRPr>
                    </a:p>
                  </a:txBody>
                  <a:tcPr marL="60960" marR="60960" marT="60960" marB="60960"/>
                </a:tc>
                <a:extLst>
                  <a:ext uri="{0D108BD9-81ED-4DB2-BD59-A6C34878D82A}">
                    <a16:rowId xmlns:a16="http://schemas.microsoft.com/office/drawing/2014/main" val="2812420090"/>
                  </a:ext>
                </a:extLst>
              </a:tr>
              <a:tr h="354723">
                <a:tc>
                  <a:txBody>
                    <a:bodyPr/>
                    <a:lstStyle/>
                    <a:p>
                      <a:pPr algn="l" fontAlgn="t"/>
                      <a:r>
                        <a:rPr lang="fi-FI" sz="1600" dirty="0">
                          <a:effectLst/>
                        </a:rPr>
                        <a:t>"</a:t>
                      </a:r>
                      <a:r>
                        <a:rPr lang="fi-FI" sz="1600" dirty="0" err="1">
                          <a:effectLst/>
                        </a:rPr>
                        <a:t>twenty</a:t>
                      </a:r>
                      <a:r>
                        <a:rPr lang="fi-FI" sz="1600" dirty="0">
                          <a:effectLst/>
                        </a:rPr>
                        <a:t>"</a:t>
                      </a:r>
                    </a:p>
                  </a:txBody>
                  <a:tcPr marL="121920" marR="60960" marT="60960" marB="60960"/>
                </a:tc>
                <a:tc>
                  <a:txBody>
                    <a:bodyPr/>
                    <a:lstStyle/>
                    <a:p>
                      <a:pPr algn="l" fontAlgn="t"/>
                      <a:r>
                        <a:rPr lang="fi-FI" sz="1600">
                          <a:effectLst/>
                        </a:rPr>
                        <a:t>NaN</a:t>
                      </a:r>
                    </a:p>
                  </a:txBody>
                  <a:tcPr marL="60960" marR="60960" marT="60960" marB="60960"/>
                </a:tc>
                <a:tc>
                  <a:txBody>
                    <a:bodyPr/>
                    <a:lstStyle/>
                    <a:p>
                      <a:pPr algn="l" fontAlgn="t"/>
                      <a:r>
                        <a:rPr lang="fi-FI" sz="1600">
                          <a:effectLst/>
                        </a:rPr>
                        <a:t>"twenty"</a:t>
                      </a:r>
                    </a:p>
                  </a:txBody>
                  <a:tcPr marL="60960" marR="60960" marT="60960" marB="60960"/>
                </a:tc>
                <a:tc>
                  <a:txBody>
                    <a:bodyPr/>
                    <a:lstStyle/>
                    <a:p>
                      <a:pPr algn="l" fontAlgn="t"/>
                      <a:r>
                        <a:rPr lang="fi-FI" sz="1600" dirty="0" err="1">
                          <a:effectLst/>
                        </a:rPr>
                        <a:t>true</a:t>
                      </a:r>
                      <a:endParaRPr lang="fi-FI" sz="1600" dirty="0">
                        <a:effectLst/>
                      </a:endParaRPr>
                    </a:p>
                  </a:txBody>
                  <a:tcPr marL="60960" marR="60960" marT="60960" marB="60960"/>
                </a:tc>
                <a:extLst>
                  <a:ext uri="{0D108BD9-81ED-4DB2-BD59-A6C34878D82A}">
                    <a16:rowId xmlns:a16="http://schemas.microsoft.com/office/drawing/2014/main" val="481099646"/>
                  </a:ext>
                </a:extLst>
              </a:tr>
              <a:tr h="354723">
                <a:tc>
                  <a:txBody>
                    <a:bodyPr/>
                    <a:lstStyle/>
                    <a:p>
                      <a:pPr algn="l" fontAlgn="t"/>
                      <a:r>
                        <a:rPr lang="fi-FI" sz="1600" dirty="0">
                          <a:effectLst/>
                        </a:rPr>
                        <a:t>[ ]</a:t>
                      </a:r>
                    </a:p>
                  </a:txBody>
                  <a:tcPr marL="121920" marR="60960" marT="60960" marB="60960"/>
                </a:tc>
                <a:tc>
                  <a:txBody>
                    <a:bodyPr/>
                    <a:lstStyle/>
                    <a:p>
                      <a:pPr algn="l" fontAlgn="t"/>
                      <a:r>
                        <a:rPr lang="fi-FI" sz="1600" b="1" dirty="0">
                          <a:solidFill>
                            <a:srgbClr val="FF0000"/>
                          </a:solidFill>
                          <a:effectLst/>
                        </a:rPr>
                        <a:t>0</a:t>
                      </a:r>
                    </a:p>
                  </a:txBody>
                  <a:tcPr marL="60960" marR="60960" marT="60960" marB="60960"/>
                </a:tc>
                <a:tc>
                  <a:txBody>
                    <a:bodyPr/>
                    <a:lstStyle/>
                    <a:p>
                      <a:pPr algn="l" fontAlgn="t"/>
                      <a:r>
                        <a:rPr lang="fi-FI" sz="1600" dirty="0">
                          <a:effectLst/>
                        </a:rPr>
                        <a:t>""</a:t>
                      </a:r>
                    </a:p>
                  </a:txBody>
                  <a:tcPr marL="60960" marR="60960" marT="60960" marB="60960"/>
                </a:tc>
                <a:tc>
                  <a:txBody>
                    <a:bodyPr/>
                    <a:lstStyle/>
                    <a:p>
                      <a:pPr algn="l" fontAlgn="t"/>
                      <a:r>
                        <a:rPr lang="fi-FI" sz="1600" dirty="0" err="1">
                          <a:effectLst/>
                        </a:rPr>
                        <a:t>true</a:t>
                      </a:r>
                      <a:endParaRPr lang="fi-FI" sz="1600" dirty="0">
                        <a:effectLst/>
                      </a:endParaRPr>
                    </a:p>
                  </a:txBody>
                  <a:tcPr marL="60960" marR="60960" marT="60960" marB="60960"/>
                </a:tc>
                <a:extLst>
                  <a:ext uri="{0D108BD9-81ED-4DB2-BD59-A6C34878D82A}">
                    <a16:rowId xmlns:a16="http://schemas.microsoft.com/office/drawing/2014/main" val="3096770014"/>
                  </a:ext>
                </a:extLst>
              </a:tr>
              <a:tr h="354723">
                <a:tc>
                  <a:txBody>
                    <a:bodyPr/>
                    <a:lstStyle/>
                    <a:p>
                      <a:pPr algn="l" fontAlgn="t"/>
                      <a:r>
                        <a:rPr lang="fi-FI" sz="1600" dirty="0">
                          <a:effectLst/>
                        </a:rPr>
                        <a:t>[20]</a:t>
                      </a:r>
                    </a:p>
                  </a:txBody>
                  <a:tcPr marL="121920" marR="60960" marT="60960" marB="60960"/>
                </a:tc>
                <a:tc>
                  <a:txBody>
                    <a:bodyPr/>
                    <a:lstStyle/>
                    <a:p>
                      <a:pPr algn="l" fontAlgn="t"/>
                      <a:r>
                        <a:rPr lang="fi-FI" sz="1600" b="1" dirty="0">
                          <a:solidFill>
                            <a:srgbClr val="FF0000"/>
                          </a:solidFill>
                          <a:effectLst/>
                        </a:rPr>
                        <a:t>20</a:t>
                      </a:r>
                    </a:p>
                  </a:txBody>
                  <a:tcPr marL="60960" marR="60960" marT="60960" marB="60960"/>
                </a:tc>
                <a:tc>
                  <a:txBody>
                    <a:bodyPr/>
                    <a:lstStyle/>
                    <a:p>
                      <a:pPr algn="l" fontAlgn="t"/>
                      <a:r>
                        <a:rPr lang="fi-FI" sz="1600">
                          <a:effectLst/>
                        </a:rPr>
                        <a:t>"20"</a:t>
                      </a:r>
                    </a:p>
                  </a:txBody>
                  <a:tcPr marL="60960" marR="60960" marT="60960" marB="60960"/>
                </a:tc>
                <a:tc>
                  <a:txBody>
                    <a:bodyPr/>
                    <a:lstStyle/>
                    <a:p>
                      <a:pPr algn="l" fontAlgn="t"/>
                      <a:r>
                        <a:rPr lang="fi-FI" sz="1600" dirty="0" err="1">
                          <a:effectLst/>
                        </a:rPr>
                        <a:t>true</a:t>
                      </a:r>
                      <a:endParaRPr lang="fi-FI" sz="1600" dirty="0">
                        <a:effectLst/>
                      </a:endParaRPr>
                    </a:p>
                  </a:txBody>
                  <a:tcPr marL="60960" marR="60960" marT="60960" marB="60960"/>
                </a:tc>
                <a:extLst>
                  <a:ext uri="{0D108BD9-81ED-4DB2-BD59-A6C34878D82A}">
                    <a16:rowId xmlns:a16="http://schemas.microsoft.com/office/drawing/2014/main" val="729484499"/>
                  </a:ext>
                </a:extLst>
              </a:tr>
              <a:tr h="354723">
                <a:tc>
                  <a:txBody>
                    <a:bodyPr/>
                    <a:lstStyle/>
                    <a:p>
                      <a:pPr algn="l" fontAlgn="t"/>
                      <a:r>
                        <a:rPr lang="fi-FI" sz="1600" dirty="0">
                          <a:effectLst/>
                        </a:rPr>
                        <a:t>[10,20]</a:t>
                      </a:r>
                    </a:p>
                  </a:txBody>
                  <a:tcPr marL="121920" marR="60960" marT="60960" marB="60960"/>
                </a:tc>
                <a:tc>
                  <a:txBody>
                    <a:bodyPr/>
                    <a:lstStyle/>
                    <a:p>
                      <a:pPr algn="l" fontAlgn="t"/>
                      <a:r>
                        <a:rPr lang="fi-FI" sz="1600" dirty="0" err="1">
                          <a:effectLst/>
                        </a:rPr>
                        <a:t>NaN</a:t>
                      </a:r>
                      <a:endParaRPr lang="fi-FI" sz="1600" dirty="0">
                        <a:effectLst/>
                      </a:endParaRPr>
                    </a:p>
                  </a:txBody>
                  <a:tcPr marL="60960" marR="60960" marT="60960" marB="60960"/>
                </a:tc>
                <a:tc>
                  <a:txBody>
                    <a:bodyPr/>
                    <a:lstStyle/>
                    <a:p>
                      <a:pPr algn="l" fontAlgn="t"/>
                      <a:r>
                        <a:rPr lang="fi-FI" sz="1600">
                          <a:effectLst/>
                        </a:rPr>
                        <a:t>"10,20"</a:t>
                      </a:r>
                    </a:p>
                  </a:txBody>
                  <a:tcPr marL="60960" marR="60960" marT="60960" marB="60960"/>
                </a:tc>
                <a:tc>
                  <a:txBody>
                    <a:bodyPr/>
                    <a:lstStyle/>
                    <a:p>
                      <a:pPr algn="l" fontAlgn="t"/>
                      <a:r>
                        <a:rPr lang="fi-FI" sz="1600" dirty="0" err="1">
                          <a:effectLst/>
                        </a:rPr>
                        <a:t>true</a:t>
                      </a:r>
                      <a:endParaRPr lang="fi-FI" sz="1600" dirty="0">
                        <a:effectLst/>
                      </a:endParaRPr>
                    </a:p>
                  </a:txBody>
                  <a:tcPr marL="60960" marR="60960" marT="60960" marB="60960"/>
                </a:tc>
                <a:extLst>
                  <a:ext uri="{0D108BD9-81ED-4DB2-BD59-A6C34878D82A}">
                    <a16:rowId xmlns:a16="http://schemas.microsoft.com/office/drawing/2014/main" val="2494121075"/>
                  </a:ext>
                </a:extLst>
              </a:tr>
              <a:tr h="354723">
                <a:tc>
                  <a:txBody>
                    <a:bodyPr/>
                    <a:lstStyle/>
                    <a:p>
                      <a:pPr algn="l" fontAlgn="t"/>
                      <a:r>
                        <a:rPr lang="fi-FI" sz="1600" dirty="0">
                          <a:effectLst/>
                        </a:rPr>
                        <a:t>["</a:t>
                      </a:r>
                      <a:r>
                        <a:rPr lang="fi-FI" sz="1600" dirty="0" err="1">
                          <a:effectLst/>
                        </a:rPr>
                        <a:t>twenty</a:t>
                      </a:r>
                      <a:r>
                        <a:rPr lang="fi-FI" sz="1600" dirty="0">
                          <a:effectLst/>
                        </a:rPr>
                        <a:t>"]</a:t>
                      </a:r>
                    </a:p>
                  </a:txBody>
                  <a:tcPr marL="121920" marR="60960" marT="60960" marB="60960"/>
                </a:tc>
                <a:tc>
                  <a:txBody>
                    <a:bodyPr/>
                    <a:lstStyle/>
                    <a:p>
                      <a:pPr algn="l" fontAlgn="t"/>
                      <a:r>
                        <a:rPr lang="fi-FI" sz="1600" dirty="0" err="1">
                          <a:effectLst/>
                        </a:rPr>
                        <a:t>NaN</a:t>
                      </a:r>
                      <a:endParaRPr lang="fi-FI" sz="1600" dirty="0">
                        <a:effectLst/>
                      </a:endParaRPr>
                    </a:p>
                  </a:txBody>
                  <a:tcPr marL="60960" marR="60960" marT="60960" marB="60960"/>
                </a:tc>
                <a:tc>
                  <a:txBody>
                    <a:bodyPr/>
                    <a:lstStyle/>
                    <a:p>
                      <a:pPr algn="l" fontAlgn="t"/>
                      <a:r>
                        <a:rPr lang="fi-FI" sz="1600">
                          <a:effectLst/>
                        </a:rPr>
                        <a:t>"twenty"</a:t>
                      </a:r>
                    </a:p>
                  </a:txBody>
                  <a:tcPr marL="60960" marR="60960" marT="60960" marB="60960"/>
                </a:tc>
                <a:tc>
                  <a:txBody>
                    <a:bodyPr/>
                    <a:lstStyle/>
                    <a:p>
                      <a:pPr algn="l" fontAlgn="t"/>
                      <a:r>
                        <a:rPr lang="fi-FI" sz="1600" dirty="0" err="1">
                          <a:effectLst/>
                        </a:rPr>
                        <a:t>true</a:t>
                      </a:r>
                      <a:endParaRPr lang="fi-FI" sz="1600" dirty="0">
                        <a:effectLst/>
                      </a:endParaRPr>
                    </a:p>
                  </a:txBody>
                  <a:tcPr marL="60960" marR="60960" marT="60960" marB="60960"/>
                </a:tc>
                <a:extLst>
                  <a:ext uri="{0D108BD9-81ED-4DB2-BD59-A6C34878D82A}">
                    <a16:rowId xmlns:a16="http://schemas.microsoft.com/office/drawing/2014/main" val="1402399508"/>
                  </a:ext>
                </a:extLst>
              </a:tr>
              <a:tr h="583106">
                <a:tc>
                  <a:txBody>
                    <a:bodyPr/>
                    <a:lstStyle/>
                    <a:p>
                      <a:pPr algn="l" fontAlgn="t"/>
                      <a:r>
                        <a:rPr lang="fi-FI" sz="1600" dirty="0">
                          <a:effectLst/>
                        </a:rPr>
                        <a:t>["</a:t>
                      </a:r>
                      <a:r>
                        <a:rPr lang="fi-FI" sz="1600" dirty="0" err="1">
                          <a:effectLst/>
                        </a:rPr>
                        <a:t>ten</a:t>
                      </a:r>
                      <a:r>
                        <a:rPr lang="fi-FI" sz="1600" dirty="0">
                          <a:effectLst/>
                        </a:rPr>
                        <a:t>","</a:t>
                      </a:r>
                      <a:r>
                        <a:rPr lang="fi-FI" sz="1600" dirty="0" err="1">
                          <a:effectLst/>
                        </a:rPr>
                        <a:t>twenty</a:t>
                      </a:r>
                      <a:r>
                        <a:rPr lang="fi-FI" sz="1600" dirty="0">
                          <a:effectLst/>
                        </a:rPr>
                        <a:t>"]</a:t>
                      </a:r>
                    </a:p>
                  </a:txBody>
                  <a:tcPr marL="121920" marR="60960" marT="60960" marB="60960"/>
                </a:tc>
                <a:tc>
                  <a:txBody>
                    <a:bodyPr/>
                    <a:lstStyle/>
                    <a:p>
                      <a:pPr algn="l" fontAlgn="t"/>
                      <a:r>
                        <a:rPr lang="fi-FI" sz="1600" dirty="0" err="1">
                          <a:effectLst/>
                        </a:rPr>
                        <a:t>NaN</a:t>
                      </a:r>
                      <a:endParaRPr lang="fi-FI" sz="1600" dirty="0">
                        <a:effectLst/>
                      </a:endParaRPr>
                    </a:p>
                  </a:txBody>
                  <a:tcPr marL="60960" marR="60960" marT="60960" marB="60960"/>
                </a:tc>
                <a:tc>
                  <a:txBody>
                    <a:bodyPr/>
                    <a:lstStyle/>
                    <a:p>
                      <a:pPr algn="l" fontAlgn="t"/>
                      <a:r>
                        <a:rPr lang="fi-FI" sz="1600" dirty="0">
                          <a:effectLst/>
                        </a:rPr>
                        <a:t>"</a:t>
                      </a:r>
                      <a:r>
                        <a:rPr lang="fi-FI" sz="1600" dirty="0" err="1">
                          <a:effectLst/>
                        </a:rPr>
                        <a:t>ten,twenty</a:t>
                      </a:r>
                      <a:r>
                        <a:rPr lang="fi-FI" sz="1600" dirty="0">
                          <a:effectLst/>
                        </a:rPr>
                        <a:t>"</a:t>
                      </a:r>
                    </a:p>
                  </a:txBody>
                  <a:tcPr marL="60960" marR="60960" marT="60960" marB="60960"/>
                </a:tc>
                <a:tc>
                  <a:txBody>
                    <a:bodyPr/>
                    <a:lstStyle/>
                    <a:p>
                      <a:pPr algn="l" fontAlgn="t"/>
                      <a:r>
                        <a:rPr lang="fi-FI" sz="1600" dirty="0" err="1">
                          <a:effectLst/>
                        </a:rPr>
                        <a:t>true</a:t>
                      </a:r>
                      <a:endParaRPr lang="fi-FI" sz="1600" dirty="0">
                        <a:effectLst/>
                      </a:endParaRPr>
                    </a:p>
                  </a:txBody>
                  <a:tcPr marL="60960" marR="60960" marT="60960" marB="60960"/>
                </a:tc>
                <a:extLst>
                  <a:ext uri="{0D108BD9-81ED-4DB2-BD59-A6C34878D82A}">
                    <a16:rowId xmlns:a16="http://schemas.microsoft.com/office/drawing/2014/main" val="3333965268"/>
                  </a:ext>
                </a:extLst>
              </a:tr>
              <a:tr h="583106">
                <a:tc>
                  <a:txBody>
                    <a:bodyPr/>
                    <a:lstStyle/>
                    <a:p>
                      <a:pPr algn="l" fontAlgn="t"/>
                      <a:r>
                        <a:rPr lang="fi-FI" sz="1600" dirty="0" err="1">
                          <a:effectLst/>
                        </a:rPr>
                        <a:t>function</a:t>
                      </a:r>
                      <a:r>
                        <a:rPr lang="fi-FI" sz="1600" dirty="0">
                          <a:effectLst/>
                        </a:rPr>
                        <a:t>(){}</a:t>
                      </a:r>
                    </a:p>
                  </a:txBody>
                  <a:tcPr marL="121920" marR="60960" marT="60960" marB="60960"/>
                </a:tc>
                <a:tc>
                  <a:txBody>
                    <a:bodyPr/>
                    <a:lstStyle/>
                    <a:p>
                      <a:pPr algn="l" fontAlgn="t"/>
                      <a:r>
                        <a:rPr lang="fi-FI" sz="1600">
                          <a:effectLst/>
                        </a:rPr>
                        <a:t>NaN</a:t>
                      </a:r>
                    </a:p>
                  </a:txBody>
                  <a:tcPr marL="60960" marR="60960" marT="60960" marB="60960"/>
                </a:tc>
                <a:tc>
                  <a:txBody>
                    <a:bodyPr/>
                    <a:lstStyle/>
                    <a:p>
                      <a:pPr algn="l" fontAlgn="t"/>
                      <a:r>
                        <a:rPr lang="fi-FI" sz="1600">
                          <a:effectLst/>
                        </a:rPr>
                        <a:t>"function(){}"</a:t>
                      </a:r>
                    </a:p>
                  </a:txBody>
                  <a:tcPr marL="60960" marR="60960" marT="60960" marB="60960"/>
                </a:tc>
                <a:tc>
                  <a:txBody>
                    <a:bodyPr/>
                    <a:lstStyle/>
                    <a:p>
                      <a:pPr algn="l" fontAlgn="t"/>
                      <a:r>
                        <a:rPr lang="fi-FI" sz="1600" dirty="0" err="1">
                          <a:effectLst/>
                        </a:rPr>
                        <a:t>true</a:t>
                      </a:r>
                      <a:endParaRPr lang="fi-FI" sz="1600" dirty="0">
                        <a:effectLst/>
                      </a:endParaRPr>
                    </a:p>
                  </a:txBody>
                  <a:tcPr marL="60960" marR="60960" marT="60960" marB="60960"/>
                </a:tc>
                <a:extLst>
                  <a:ext uri="{0D108BD9-81ED-4DB2-BD59-A6C34878D82A}">
                    <a16:rowId xmlns:a16="http://schemas.microsoft.com/office/drawing/2014/main" val="1785030006"/>
                  </a:ext>
                </a:extLst>
              </a:tr>
              <a:tr h="583106">
                <a:tc>
                  <a:txBody>
                    <a:bodyPr/>
                    <a:lstStyle/>
                    <a:p>
                      <a:pPr algn="l" fontAlgn="t"/>
                      <a:r>
                        <a:rPr lang="fi-FI" sz="1600" dirty="0">
                          <a:effectLst/>
                        </a:rPr>
                        <a:t>{ }</a:t>
                      </a:r>
                    </a:p>
                  </a:txBody>
                  <a:tcPr marL="121920" marR="60960" marT="60960" marB="60960"/>
                </a:tc>
                <a:tc>
                  <a:txBody>
                    <a:bodyPr/>
                    <a:lstStyle/>
                    <a:p>
                      <a:pPr algn="l" fontAlgn="t"/>
                      <a:r>
                        <a:rPr lang="fi-FI" sz="1600">
                          <a:effectLst/>
                        </a:rPr>
                        <a:t>NaN</a:t>
                      </a:r>
                    </a:p>
                  </a:txBody>
                  <a:tcPr marL="60960" marR="60960" marT="60960" marB="60960"/>
                </a:tc>
                <a:tc>
                  <a:txBody>
                    <a:bodyPr/>
                    <a:lstStyle/>
                    <a:p>
                      <a:pPr algn="l" fontAlgn="t"/>
                      <a:r>
                        <a:rPr lang="fi-FI" sz="1600">
                          <a:effectLst/>
                        </a:rPr>
                        <a:t>"[object Object]"</a:t>
                      </a:r>
                    </a:p>
                  </a:txBody>
                  <a:tcPr marL="60960" marR="60960" marT="60960" marB="60960"/>
                </a:tc>
                <a:tc>
                  <a:txBody>
                    <a:bodyPr/>
                    <a:lstStyle/>
                    <a:p>
                      <a:pPr algn="l" fontAlgn="t"/>
                      <a:r>
                        <a:rPr lang="fi-FI" sz="1600" dirty="0" err="1">
                          <a:effectLst/>
                        </a:rPr>
                        <a:t>true</a:t>
                      </a:r>
                      <a:endParaRPr lang="fi-FI" sz="1600" dirty="0">
                        <a:effectLst/>
                      </a:endParaRPr>
                    </a:p>
                  </a:txBody>
                  <a:tcPr marL="60960" marR="60960" marT="60960" marB="60960"/>
                </a:tc>
                <a:extLst>
                  <a:ext uri="{0D108BD9-81ED-4DB2-BD59-A6C34878D82A}">
                    <a16:rowId xmlns:a16="http://schemas.microsoft.com/office/drawing/2014/main" val="3375777882"/>
                  </a:ext>
                </a:extLst>
              </a:tr>
              <a:tr h="354723">
                <a:tc>
                  <a:txBody>
                    <a:bodyPr/>
                    <a:lstStyle/>
                    <a:p>
                      <a:pPr algn="l" fontAlgn="t"/>
                      <a:r>
                        <a:rPr lang="fi-FI" sz="1600" dirty="0" err="1">
                          <a:effectLst/>
                        </a:rPr>
                        <a:t>null</a:t>
                      </a:r>
                      <a:endParaRPr lang="fi-FI" sz="1600" dirty="0">
                        <a:effectLst/>
                      </a:endParaRPr>
                    </a:p>
                  </a:txBody>
                  <a:tcPr marL="121920" marR="60960" marT="60960" marB="60960"/>
                </a:tc>
                <a:tc>
                  <a:txBody>
                    <a:bodyPr/>
                    <a:lstStyle/>
                    <a:p>
                      <a:pPr algn="l" fontAlgn="t"/>
                      <a:r>
                        <a:rPr lang="fi-FI" sz="1600" b="1">
                          <a:solidFill>
                            <a:srgbClr val="FF0000"/>
                          </a:solidFill>
                          <a:effectLst/>
                        </a:rPr>
                        <a:t>0</a:t>
                      </a:r>
                    </a:p>
                  </a:txBody>
                  <a:tcPr marL="60960" marR="60960" marT="60960" marB="60960"/>
                </a:tc>
                <a:tc>
                  <a:txBody>
                    <a:bodyPr/>
                    <a:lstStyle/>
                    <a:p>
                      <a:pPr algn="l" fontAlgn="t"/>
                      <a:r>
                        <a:rPr lang="fi-FI" sz="1600" dirty="0">
                          <a:effectLst/>
                        </a:rPr>
                        <a:t>"</a:t>
                      </a:r>
                      <a:r>
                        <a:rPr lang="fi-FI" sz="1600" dirty="0" err="1">
                          <a:effectLst/>
                        </a:rPr>
                        <a:t>null</a:t>
                      </a:r>
                      <a:r>
                        <a:rPr lang="fi-FI" sz="1600" dirty="0">
                          <a:effectLst/>
                        </a:rPr>
                        <a:t>"</a:t>
                      </a:r>
                    </a:p>
                  </a:txBody>
                  <a:tcPr marL="60960" marR="60960" marT="60960" marB="60960"/>
                </a:tc>
                <a:tc>
                  <a:txBody>
                    <a:bodyPr/>
                    <a:lstStyle/>
                    <a:p>
                      <a:pPr algn="l" fontAlgn="t"/>
                      <a:r>
                        <a:rPr lang="fi-FI" sz="1600" dirty="0" err="1">
                          <a:effectLst/>
                        </a:rPr>
                        <a:t>false</a:t>
                      </a:r>
                      <a:endParaRPr lang="fi-FI" sz="1600" dirty="0">
                        <a:effectLst/>
                      </a:endParaRPr>
                    </a:p>
                  </a:txBody>
                  <a:tcPr marL="60960" marR="60960" marT="60960" marB="60960"/>
                </a:tc>
                <a:extLst>
                  <a:ext uri="{0D108BD9-81ED-4DB2-BD59-A6C34878D82A}">
                    <a16:rowId xmlns:a16="http://schemas.microsoft.com/office/drawing/2014/main" val="3133200450"/>
                  </a:ext>
                </a:extLst>
              </a:tr>
              <a:tr h="354723">
                <a:tc>
                  <a:txBody>
                    <a:bodyPr/>
                    <a:lstStyle/>
                    <a:p>
                      <a:pPr algn="l" fontAlgn="t"/>
                      <a:r>
                        <a:rPr lang="fi-FI" sz="1600" dirty="0" err="1">
                          <a:effectLst/>
                        </a:rPr>
                        <a:t>undefined</a:t>
                      </a:r>
                      <a:endParaRPr lang="fi-FI" sz="1600" dirty="0">
                        <a:effectLst/>
                      </a:endParaRPr>
                    </a:p>
                  </a:txBody>
                  <a:tcPr marL="121920" marR="60960" marT="60960" marB="60960"/>
                </a:tc>
                <a:tc>
                  <a:txBody>
                    <a:bodyPr/>
                    <a:lstStyle/>
                    <a:p>
                      <a:pPr algn="l" fontAlgn="t"/>
                      <a:r>
                        <a:rPr lang="fi-FI" sz="1600">
                          <a:effectLst/>
                        </a:rPr>
                        <a:t>NaN</a:t>
                      </a:r>
                    </a:p>
                  </a:txBody>
                  <a:tcPr marL="60960" marR="60960" marT="60960" marB="60960"/>
                </a:tc>
                <a:tc>
                  <a:txBody>
                    <a:bodyPr/>
                    <a:lstStyle/>
                    <a:p>
                      <a:pPr algn="l" fontAlgn="t"/>
                      <a:r>
                        <a:rPr lang="fi-FI" sz="1600">
                          <a:effectLst/>
                        </a:rPr>
                        <a:t>"undefined"</a:t>
                      </a:r>
                    </a:p>
                  </a:txBody>
                  <a:tcPr marL="60960" marR="60960" marT="60960" marB="60960"/>
                </a:tc>
                <a:tc>
                  <a:txBody>
                    <a:bodyPr/>
                    <a:lstStyle/>
                    <a:p>
                      <a:pPr algn="l" fontAlgn="t"/>
                      <a:r>
                        <a:rPr lang="fi-FI" sz="1600" dirty="0" err="1">
                          <a:effectLst/>
                        </a:rPr>
                        <a:t>false</a:t>
                      </a:r>
                      <a:endParaRPr lang="fi-FI" sz="1600" dirty="0">
                        <a:effectLst/>
                      </a:endParaRPr>
                    </a:p>
                  </a:txBody>
                  <a:tcPr marL="60960" marR="60960" marT="60960" marB="60960"/>
                </a:tc>
                <a:extLst>
                  <a:ext uri="{0D108BD9-81ED-4DB2-BD59-A6C34878D82A}">
                    <a16:rowId xmlns:a16="http://schemas.microsoft.com/office/drawing/2014/main" val="1891912981"/>
                  </a:ext>
                </a:extLst>
              </a:tr>
            </a:tbl>
          </a:graphicData>
        </a:graphic>
      </p:graphicFrame>
    </p:spTree>
    <p:extLst>
      <p:ext uri="{BB962C8B-B14F-4D97-AF65-F5344CB8AC3E}">
        <p14:creationId xmlns:p14="http://schemas.microsoft.com/office/powerpoint/2010/main" val="140059417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DC84D273-DF36-430F-B54A-1A9B8C7322F2}"/>
              </a:ext>
            </a:extLst>
          </p:cNvPr>
          <p:cNvSpPr>
            <a:spLocks noGrp="1"/>
          </p:cNvSpPr>
          <p:nvPr>
            <p:ph type="title"/>
          </p:nvPr>
        </p:nvSpPr>
        <p:spPr/>
        <p:txBody>
          <a:bodyPr>
            <a:normAutofit/>
          </a:bodyPr>
          <a:lstStyle/>
          <a:p>
            <a:pPr algn="ctr"/>
            <a:r>
              <a:rPr lang="fi-FI" dirty="0" err="1"/>
              <a:t>Automatic</a:t>
            </a:r>
            <a:r>
              <a:rPr lang="fi-FI" dirty="0"/>
              <a:t> </a:t>
            </a:r>
            <a:r>
              <a:rPr lang="fi-FI" dirty="0" err="1"/>
              <a:t>String</a:t>
            </a:r>
            <a:r>
              <a:rPr lang="fi-FI" dirty="0"/>
              <a:t> Conversion</a:t>
            </a:r>
          </a:p>
        </p:txBody>
      </p:sp>
      <p:sp>
        <p:nvSpPr>
          <p:cNvPr id="6" name="Sisällön paikkamerkki 5">
            <a:extLst>
              <a:ext uri="{FF2B5EF4-FFF2-40B4-BE49-F238E27FC236}">
                <a16:creationId xmlns:a16="http://schemas.microsoft.com/office/drawing/2014/main" id="{EE1CEA63-E9FF-4406-8C6A-DEE50AC777CD}"/>
              </a:ext>
            </a:extLst>
          </p:cNvPr>
          <p:cNvSpPr>
            <a:spLocks noGrp="1"/>
          </p:cNvSpPr>
          <p:nvPr>
            <p:ph idx="1"/>
          </p:nvPr>
        </p:nvSpPr>
        <p:spPr>
          <a:xfrm>
            <a:off x="861134" y="1109751"/>
            <a:ext cx="10294546" cy="5460912"/>
          </a:xfrm>
        </p:spPr>
        <p:txBody>
          <a:bodyPr>
            <a:normAutofit fontScale="92500" lnSpcReduction="10000"/>
          </a:bodyPr>
          <a:lstStyle/>
          <a:p>
            <a:endParaRPr lang="en-US" dirty="0"/>
          </a:p>
          <a:p>
            <a:endParaRPr lang="en-US" dirty="0"/>
          </a:p>
          <a:p>
            <a:endParaRPr lang="fi-FI" dirty="0"/>
          </a:p>
          <a:p>
            <a:endParaRPr lang="fi-FI" dirty="0"/>
          </a:p>
          <a:p>
            <a:endParaRPr lang="fi-FI" dirty="0"/>
          </a:p>
          <a:p>
            <a:endParaRPr lang="fi-FI" dirty="0"/>
          </a:p>
          <a:p>
            <a:endParaRPr lang="fi-FI" dirty="0"/>
          </a:p>
          <a:p>
            <a:endParaRPr lang="fi-FI" dirty="0"/>
          </a:p>
          <a:p>
            <a:endParaRPr lang="fi-FI" dirty="0"/>
          </a:p>
          <a:p>
            <a:r>
              <a:rPr lang="en-US" dirty="0">
                <a:solidFill>
                  <a:srgbClr val="00B050"/>
                </a:solidFill>
              </a:rPr>
              <a:t>JavaScript</a:t>
            </a:r>
            <a:r>
              <a:rPr lang="en-US" dirty="0"/>
              <a:t> type conversion: </a:t>
            </a:r>
            <a:r>
              <a:rPr lang="en-US" dirty="0">
                <a:solidFill>
                  <a:srgbClr val="00B050"/>
                </a:solidFill>
              </a:rPr>
              <a:t>JavaScript</a:t>
            </a:r>
            <a:r>
              <a:rPr lang="en-US" dirty="0"/>
              <a:t> variables can be converted to a new variable and another data type: By the use of a </a:t>
            </a:r>
            <a:r>
              <a:rPr lang="en-US" dirty="0">
                <a:solidFill>
                  <a:srgbClr val="00B050"/>
                </a:solidFill>
              </a:rPr>
              <a:t>JavaScript</a:t>
            </a:r>
            <a:r>
              <a:rPr lang="en-US" dirty="0"/>
              <a:t> function or automatically by </a:t>
            </a:r>
            <a:r>
              <a:rPr lang="en-US" dirty="0">
                <a:solidFill>
                  <a:srgbClr val="00B050"/>
                </a:solidFill>
              </a:rPr>
              <a:t>JavaScript</a:t>
            </a:r>
            <a:r>
              <a:rPr lang="en-US" dirty="0"/>
              <a:t> itself.</a:t>
            </a:r>
          </a:p>
          <a:p>
            <a:r>
              <a:rPr lang="fi-FI" dirty="0" err="1"/>
              <a:t>Source</a:t>
            </a:r>
            <a:r>
              <a:rPr lang="fi-FI" dirty="0"/>
              <a:t>: https://www.w3schools.com/js/js_type_conversion.asp</a:t>
            </a:r>
          </a:p>
        </p:txBody>
      </p:sp>
      <p:sp>
        <p:nvSpPr>
          <p:cNvPr id="5" name="Dian numeron paikkamerkki 4">
            <a:extLst>
              <a:ext uri="{FF2B5EF4-FFF2-40B4-BE49-F238E27FC236}">
                <a16:creationId xmlns:a16="http://schemas.microsoft.com/office/drawing/2014/main" id="{77BF2794-219C-4B74-8BD1-418272EB1759}"/>
              </a:ext>
            </a:extLst>
          </p:cNvPr>
          <p:cNvSpPr>
            <a:spLocks noGrp="1"/>
          </p:cNvSpPr>
          <p:nvPr>
            <p:ph type="sldNum" sz="quarter" idx="12"/>
          </p:nvPr>
        </p:nvSpPr>
        <p:spPr/>
        <p:txBody>
          <a:bodyPr/>
          <a:lstStyle/>
          <a:p>
            <a:fld id="{3A98EE3D-8CD1-4C3F-BD1C-C98C9596463C}" type="slidenum">
              <a:rPr lang="en-US" smtClean="0"/>
              <a:t>123</a:t>
            </a:fld>
            <a:endParaRPr lang="en-US" dirty="0"/>
          </a:p>
        </p:txBody>
      </p:sp>
      <p:pic>
        <p:nvPicPr>
          <p:cNvPr id="7" name="Kuva 6">
            <a:extLst>
              <a:ext uri="{FF2B5EF4-FFF2-40B4-BE49-F238E27FC236}">
                <a16:creationId xmlns:a16="http://schemas.microsoft.com/office/drawing/2014/main" id="{814D285B-C036-4B3C-B837-511957DD5AEF}"/>
              </a:ext>
            </a:extLst>
          </p:cNvPr>
          <p:cNvPicPr>
            <a:picLocks noChangeAspect="1"/>
          </p:cNvPicPr>
          <p:nvPr/>
        </p:nvPicPr>
        <p:blipFill>
          <a:blip r:embed="rId2"/>
          <a:stretch>
            <a:fillRect/>
          </a:stretch>
        </p:blipFill>
        <p:spPr>
          <a:xfrm>
            <a:off x="861134" y="4500004"/>
            <a:ext cx="6315075" cy="581025"/>
          </a:xfrm>
          <a:prstGeom prst="rect">
            <a:avLst/>
          </a:prstGeom>
        </p:spPr>
      </p:pic>
      <p:pic>
        <p:nvPicPr>
          <p:cNvPr id="10" name="Kuva 9">
            <a:extLst>
              <a:ext uri="{FF2B5EF4-FFF2-40B4-BE49-F238E27FC236}">
                <a16:creationId xmlns:a16="http://schemas.microsoft.com/office/drawing/2014/main" id="{1469B62E-6B86-4BB2-A631-9A5D1CC355B8}"/>
              </a:ext>
            </a:extLst>
          </p:cNvPr>
          <p:cNvPicPr>
            <a:picLocks noChangeAspect="1"/>
          </p:cNvPicPr>
          <p:nvPr/>
        </p:nvPicPr>
        <p:blipFill>
          <a:blip r:embed="rId3"/>
          <a:stretch>
            <a:fillRect/>
          </a:stretch>
        </p:blipFill>
        <p:spPr>
          <a:xfrm>
            <a:off x="866960" y="1109019"/>
            <a:ext cx="11083863" cy="3054608"/>
          </a:xfrm>
          <a:prstGeom prst="rect">
            <a:avLst/>
          </a:prstGeom>
        </p:spPr>
      </p:pic>
    </p:spTree>
    <p:extLst>
      <p:ext uri="{BB962C8B-B14F-4D97-AF65-F5344CB8AC3E}">
        <p14:creationId xmlns:p14="http://schemas.microsoft.com/office/powerpoint/2010/main" val="368610121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7196D28F-D4F5-4898-A368-195E68DC4FE1}"/>
              </a:ext>
            </a:extLst>
          </p:cNvPr>
          <p:cNvSpPr>
            <a:spLocks noGrp="1"/>
          </p:cNvSpPr>
          <p:nvPr>
            <p:ph type="title"/>
          </p:nvPr>
        </p:nvSpPr>
        <p:spPr/>
        <p:txBody>
          <a:bodyPr>
            <a:normAutofit fontScale="90000"/>
          </a:bodyPr>
          <a:lstStyle/>
          <a:p>
            <a:pPr algn="ctr"/>
            <a:r>
              <a:rPr lang="fi-FI" dirty="0" err="1"/>
              <a:t>Strict</a:t>
            </a:r>
            <a:r>
              <a:rPr lang="fi-FI" dirty="0"/>
              <a:t> </a:t>
            </a:r>
            <a:r>
              <a:rPr lang="fi-FI" dirty="0" err="1"/>
              <a:t>Mode</a:t>
            </a:r>
            <a:endParaRPr lang="fi-FI" dirty="0"/>
          </a:p>
        </p:txBody>
      </p:sp>
      <p:sp>
        <p:nvSpPr>
          <p:cNvPr id="5" name="Sisällön paikkamerkki 4">
            <a:extLst>
              <a:ext uri="{FF2B5EF4-FFF2-40B4-BE49-F238E27FC236}">
                <a16:creationId xmlns:a16="http://schemas.microsoft.com/office/drawing/2014/main" id="{56748F8E-1D81-4DDA-B26E-79D95C5F6D19}"/>
              </a:ext>
            </a:extLst>
          </p:cNvPr>
          <p:cNvSpPr>
            <a:spLocks noGrp="1"/>
          </p:cNvSpPr>
          <p:nvPr>
            <p:ph sz="half" idx="1"/>
          </p:nvPr>
        </p:nvSpPr>
        <p:spPr>
          <a:xfrm>
            <a:off x="798990" y="1180730"/>
            <a:ext cx="4938026" cy="5390664"/>
          </a:xfrm>
        </p:spPr>
        <p:txBody>
          <a:bodyPr>
            <a:normAutofit fontScale="92500" lnSpcReduction="20000"/>
          </a:bodyPr>
          <a:lstStyle/>
          <a:p>
            <a:r>
              <a:rPr lang="en-US" dirty="0">
                <a:solidFill>
                  <a:srgbClr val="00B050"/>
                </a:solidFill>
              </a:rPr>
              <a:t>JavaScript</a:t>
            </a:r>
            <a:r>
              <a:rPr lang="en-US" dirty="0"/>
              <a:t> was designed to be easy for novice developers and that is why </a:t>
            </a:r>
            <a:r>
              <a:rPr lang="en-US" dirty="0">
                <a:solidFill>
                  <a:srgbClr val="00B050"/>
                </a:solidFill>
              </a:rPr>
              <a:t>default mode</a:t>
            </a:r>
            <a:r>
              <a:rPr lang="en-US" dirty="0"/>
              <a:t>, </a:t>
            </a:r>
            <a:r>
              <a:rPr lang="en-US" dirty="0">
                <a:solidFill>
                  <a:srgbClr val="00B050"/>
                </a:solidFill>
              </a:rPr>
              <a:t>non-strict mode</a:t>
            </a:r>
            <a:r>
              <a:rPr lang="en-US" dirty="0"/>
              <a:t> is referred to as </a:t>
            </a:r>
            <a:r>
              <a:rPr lang="en-US" dirty="0">
                <a:solidFill>
                  <a:srgbClr val="00B050"/>
                </a:solidFill>
              </a:rPr>
              <a:t>"sloppy mode". </a:t>
            </a:r>
            <a:r>
              <a:rPr lang="en-US" dirty="0"/>
              <a:t>This isn't an official term.</a:t>
            </a:r>
            <a:endParaRPr lang="fi-FI" dirty="0"/>
          </a:p>
          <a:p>
            <a:r>
              <a:rPr lang="en-US" dirty="0">
                <a:solidFill>
                  <a:srgbClr val="00B050"/>
                </a:solidFill>
              </a:rPr>
              <a:t>Strict mode </a:t>
            </a:r>
            <a:r>
              <a:rPr lang="en-US" dirty="0"/>
              <a:t>is declared by adding </a:t>
            </a:r>
            <a:r>
              <a:rPr lang="en-US" dirty="0">
                <a:solidFill>
                  <a:srgbClr val="00B050"/>
                </a:solidFill>
              </a:rPr>
              <a:t>"use strict"; </a:t>
            </a:r>
            <a:r>
              <a:rPr lang="en-US" dirty="0"/>
              <a:t>to the beginning of a script or a function.</a:t>
            </a:r>
          </a:p>
          <a:p>
            <a:r>
              <a:rPr lang="en-US" dirty="0"/>
              <a:t>Declared at the beginning of a script, it has </a:t>
            </a:r>
            <a:r>
              <a:rPr lang="en-US" dirty="0">
                <a:solidFill>
                  <a:srgbClr val="00B050"/>
                </a:solidFill>
              </a:rPr>
              <a:t>global scope </a:t>
            </a:r>
            <a:r>
              <a:rPr lang="en-US" dirty="0"/>
              <a:t>(all code in the script will execute in </a:t>
            </a:r>
            <a:r>
              <a:rPr lang="en-US" dirty="0">
                <a:solidFill>
                  <a:srgbClr val="00B050"/>
                </a:solidFill>
              </a:rPr>
              <a:t>strict mode</a:t>
            </a:r>
            <a:r>
              <a:rPr lang="en-US" dirty="0"/>
              <a:t>).</a:t>
            </a:r>
            <a:endParaRPr lang="fi-FI" dirty="0"/>
          </a:p>
          <a:p>
            <a:r>
              <a:rPr lang="en-US" dirty="0"/>
              <a:t>Declared inside a </a:t>
            </a:r>
            <a:r>
              <a:rPr lang="en-US" dirty="0">
                <a:solidFill>
                  <a:srgbClr val="00B050"/>
                </a:solidFill>
              </a:rPr>
              <a:t>function</a:t>
            </a:r>
            <a:r>
              <a:rPr lang="en-US" dirty="0"/>
              <a:t>, it has </a:t>
            </a:r>
            <a:r>
              <a:rPr lang="en-US" dirty="0">
                <a:solidFill>
                  <a:srgbClr val="00B050"/>
                </a:solidFill>
              </a:rPr>
              <a:t>local scope </a:t>
            </a:r>
            <a:r>
              <a:rPr lang="en-US" dirty="0"/>
              <a:t>(only the code inside the </a:t>
            </a:r>
            <a:r>
              <a:rPr lang="en-US" dirty="0">
                <a:solidFill>
                  <a:srgbClr val="00B050"/>
                </a:solidFill>
              </a:rPr>
              <a:t>function</a:t>
            </a:r>
            <a:r>
              <a:rPr lang="en-US" dirty="0"/>
              <a:t> is in </a:t>
            </a:r>
            <a:r>
              <a:rPr lang="en-US" dirty="0">
                <a:solidFill>
                  <a:srgbClr val="00B050"/>
                </a:solidFill>
              </a:rPr>
              <a:t>strict mode</a:t>
            </a:r>
            <a:r>
              <a:rPr lang="en-US" dirty="0"/>
              <a:t>).</a:t>
            </a:r>
            <a:endParaRPr lang="fi-FI" dirty="0"/>
          </a:p>
          <a:p>
            <a:r>
              <a:rPr lang="en-US" dirty="0">
                <a:solidFill>
                  <a:srgbClr val="00B050"/>
                </a:solidFill>
              </a:rPr>
              <a:t>Strict mode </a:t>
            </a:r>
            <a:r>
              <a:rPr lang="en-US" dirty="0"/>
              <a:t>makes several changes to normal </a:t>
            </a:r>
            <a:r>
              <a:rPr lang="en-US" dirty="0">
                <a:solidFill>
                  <a:srgbClr val="00B050"/>
                </a:solidFill>
              </a:rPr>
              <a:t>JavaScript</a:t>
            </a:r>
            <a:r>
              <a:rPr lang="en-US" dirty="0"/>
              <a:t> </a:t>
            </a:r>
            <a:r>
              <a:rPr lang="en-US" dirty="0">
                <a:solidFill>
                  <a:schemeClr val="tx1"/>
                </a:solidFill>
              </a:rPr>
              <a:t>semantics</a:t>
            </a:r>
            <a:r>
              <a:rPr lang="en-US" dirty="0"/>
              <a:t>.</a:t>
            </a:r>
            <a:endParaRPr lang="fi-FI" dirty="0"/>
          </a:p>
          <a:p>
            <a:r>
              <a:rPr lang="fi-FI" dirty="0" err="1"/>
              <a:t>Sources</a:t>
            </a:r>
            <a:r>
              <a:rPr lang="fi-FI" dirty="0"/>
              <a:t>: https://www.w3schools.com/js/js_strict.asp and https://developer.mozilla.org/en-US/docs/Web/JavaScript/Reference/Strict_mode</a:t>
            </a:r>
          </a:p>
        </p:txBody>
      </p:sp>
      <p:sp>
        <p:nvSpPr>
          <p:cNvPr id="6" name="Sisällön paikkamerkki 5">
            <a:extLst>
              <a:ext uri="{FF2B5EF4-FFF2-40B4-BE49-F238E27FC236}">
                <a16:creationId xmlns:a16="http://schemas.microsoft.com/office/drawing/2014/main" id="{C2DE0E80-E383-4D47-8C8A-AB560933161F}"/>
              </a:ext>
            </a:extLst>
          </p:cNvPr>
          <p:cNvSpPr>
            <a:spLocks noGrp="1"/>
          </p:cNvSpPr>
          <p:nvPr>
            <p:ph sz="half" idx="2"/>
          </p:nvPr>
        </p:nvSpPr>
        <p:spPr>
          <a:xfrm>
            <a:off x="6217654" y="1180729"/>
            <a:ext cx="4938026" cy="5390665"/>
          </a:xfrm>
        </p:spPr>
        <p:txBody>
          <a:bodyPr>
            <a:normAutofit fontScale="92500" lnSpcReduction="20000"/>
          </a:bodyPr>
          <a:lstStyle/>
          <a:p>
            <a:r>
              <a:rPr lang="en-US" dirty="0"/>
              <a:t>Eliminates some JavaScript silent errors by changing them to </a:t>
            </a:r>
            <a:r>
              <a:rPr lang="en-US" dirty="0">
                <a:solidFill>
                  <a:srgbClr val="00B050"/>
                </a:solidFill>
              </a:rPr>
              <a:t>throw errors</a:t>
            </a:r>
            <a:r>
              <a:rPr lang="en-US" dirty="0"/>
              <a:t>.</a:t>
            </a:r>
          </a:p>
          <a:p>
            <a:r>
              <a:rPr lang="en-US" dirty="0"/>
              <a:t>Fixes mistakes that make it difficult for JavaScript engines to perform optimizations: </a:t>
            </a:r>
            <a:r>
              <a:rPr lang="en-US" dirty="0">
                <a:solidFill>
                  <a:srgbClr val="00B050"/>
                </a:solidFill>
              </a:rPr>
              <a:t>strict mode code</a:t>
            </a:r>
            <a:r>
              <a:rPr lang="en-US" dirty="0"/>
              <a:t> can sometimes be made to run faster than identical code that's not </a:t>
            </a:r>
            <a:r>
              <a:rPr lang="en-US" dirty="0">
                <a:solidFill>
                  <a:srgbClr val="00B050"/>
                </a:solidFill>
              </a:rPr>
              <a:t>strict mode</a:t>
            </a:r>
            <a:r>
              <a:rPr lang="en-US" dirty="0"/>
              <a:t>.</a:t>
            </a:r>
          </a:p>
          <a:p>
            <a:r>
              <a:rPr lang="en-US" dirty="0"/>
              <a:t>Prohibits some </a:t>
            </a:r>
            <a:r>
              <a:rPr lang="en-US" dirty="0">
                <a:solidFill>
                  <a:srgbClr val="00B050"/>
                </a:solidFill>
              </a:rPr>
              <a:t>syntax</a:t>
            </a:r>
            <a:r>
              <a:rPr lang="en-US" dirty="0"/>
              <a:t> likely to be defined in future versions of </a:t>
            </a:r>
            <a:r>
              <a:rPr lang="en-US" dirty="0">
                <a:solidFill>
                  <a:srgbClr val="00B050"/>
                </a:solidFill>
              </a:rPr>
              <a:t>ECMAScript</a:t>
            </a:r>
            <a:r>
              <a:rPr lang="en-US" dirty="0"/>
              <a:t>.</a:t>
            </a:r>
          </a:p>
          <a:p>
            <a:r>
              <a:rPr lang="en-US" dirty="0">
                <a:solidFill>
                  <a:srgbClr val="00B050"/>
                </a:solidFill>
              </a:rPr>
              <a:t>Strict mode code </a:t>
            </a:r>
            <a:r>
              <a:rPr lang="en-US" dirty="0"/>
              <a:t>and </a:t>
            </a:r>
            <a:r>
              <a:rPr lang="en-US" dirty="0">
                <a:solidFill>
                  <a:srgbClr val="00B050"/>
                </a:solidFill>
              </a:rPr>
              <a:t>non-strict mode code </a:t>
            </a:r>
            <a:r>
              <a:rPr lang="en-US" dirty="0"/>
              <a:t>can coexist, so scripts can opt into </a:t>
            </a:r>
            <a:r>
              <a:rPr lang="en-US" dirty="0">
                <a:solidFill>
                  <a:srgbClr val="00B050"/>
                </a:solidFill>
              </a:rPr>
              <a:t>strict mode</a:t>
            </a:r>
            <a:r>
              <a:rPr lang="en-US" dirty="0"/>
              <a:t> incrementally.</a:t>
            </a:r>
          </a:p>
          <a:p>
            <a:r>
              <a:rPr lang="en-US" dirty="0">
                <a:solidFill>
                  <a:srgbClr val="00B050"/>
                </a:solidFill>
              </a:rPr>
              <a:t>Strict mode </a:t>
            </a:r>
            <a:r>
              <a:rPr lang="en-US" dirty="0"/>
              <a:t>helps you to write cleaner code. </a:t>
            </a:r>
          </a:p>
          <a:p>
            <a:r>
              <a:rPr lang="en-US" dirty="0">
                <a:solidFill>
                  <a:srgbClr val="00B050"/>
                </a:solidFill>
              </a:rPr>
              <a:t>Strict mode </a:t>
            </a:r>
            <a:r>
              <a:rPr lang="en-US" dirty="0"/>
              <a:t>changes previously accepted </a:t>
            </a:r>
            <a:r>
              <a:rPr lang="en-US" dirty="0">
                <a:solidFill>
                  <a:srgbClr val="00B050"/>
                </a:solidFill>
              </a:rPr>
              <a:t>"bad syntax" </a:t>
            </a:r>
            <a:r>
              <a:rPr lang="en-US" dirty="0"/>
              <a:t>into real errors.</a:t>
            </a:r>
          </a:p>
          <a:p>
            <a:r>
              <a:rPr lang="en-US" dirty="0"/>
              <a:t>With </a:t>
            </a:r>
            <a:r>
              <a:rPr lang="en-US" dirty="0">
                <a:solidFill>
                  <a:srgbClr val="00B050"/>
                </a:solidFill>
              </a:rPr>
              <a:t>strict mode </a:t>
            </a:r>
            <a:r>
              <a:rPr lang="en-US" dirty="0"/>
              <a:t>it is impossible to accidentally create a </a:t>
            </a:r>
            <a:r>
              <a:rPr lang="en-US" dirty="0">
                <a:solidFill>
                  <a:srgbClr val="00B050"/>
                </a:solidFill>
              </a:rPr>
              <a:t>global variable</a:t>
            </a:r>
            <a:r>
              <a:rPr lang="en-US" dirty="0"/>
              <a:t>.</a:t>
            </a:r>
          </a:p>
          <a:p>
            <a:endParaRPr lang="fi-FI" dirty="0"/>
          </a:p>
          <a:p>
            <a:endParaRPr lang="fi-FI" dirty="0"/>
          </a:p>
        </p:txBody>
      </p:sp>
      <p:sp>
        <p:nvSpPr>
          <p:cNvPr id="4" name="Dian numeron paikkamerkki 3">
            <a:extLst>
              <a:ext uri="{FF2B5EF4-FFF2-40B4-BE49-F238E27FC236}">
                <a16:creationId xmlns:a16="http://schemas.microsoft.com/office/drawing/2014/main" id="{D493099B-21B5-477A-B232-15E36741169F}"/>
              </a:ext>
            </a:extLst>
          </p:cNvPr>
          <p:cNvSpPr>
            <a:spLocks noGrp="1"/>
          </p:cNvSpPr>
          <p:nvPr>
            <p:ph type="sldNum" sz="quarter" idx="12"/>
          </p:nvPr>
        </p:nvSpPr>
        <p:spPr/>
        <p:txBody>
          <a:bodyPr/>
          <a:lstStyle/>
          <a:p>
            <a:fld id="{3A98EE3D-8CD1-4C3F-BD1C-C98C9596463C}" type="slidenum">
              <a:rPr lang="en-US" smtClean="0"/>
              <a:pPr/>
              <a:t>124</a:t>
            </a:fld>
            <a:endParaRPr lang="en-US" dirty="0"/>
          </a:p>
        </p:txBody>
      </p:sp>
    </p:spTree>
    <p:extLst>
      <p:ext uri="{BB962C8B-B14F-4D97-AF65-F5344CB8AC3E}">
        <p14:creationId xmlns:p14="http://schemas.microsoft.com/office/powerpoint/2010/main" val="167232269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tsikko 5">
            <a:extLst>
              <a:ext uri="{FF2B5EF4-FFF2-40B4-BE49-F238E27FC236}">
                <a16:creationId xmlns:a16="http://schemas.microsoft.com/office/drawing/2014/main" id="{DCD23025-A87D-4761-8219-993007E9A487}"/>
              </a:ext>
            </a:extLst>
          </p:cNvPr>
          <p:cNvSpPr>
            <a:spLocks noGrp="1"/>
          </p:cNvSpPr>
          <p:nvPr>
            <p:ph type="title"/>
          </p:nvPr>
        </p:nvSpPr>
        <p:spPr/>
        <p:txBody>
          <a:bodyPr/>
          <a:lstStyle/>
          <a:p>
            <a:pPr algn="ctr"/>
            <a:r>
              <a:rPr lang="fi-FI" dirty="0" err="1"/>
              <a:t>Strict</a:t>
            </a:r>
            <a:r>
              <a:rPr lang="fi-FI" dirty="0"/>
              <a:t> </a:t>
            </a:r>
            <a:r>
              <a:rPr lang="fi-FI" dirty="0" err="1"/>
              <a:t>Mode</a:t>
            </a:r>
            <a:r>
              <a:rPr lang="fi-FI" dirty="0"/>
              <a:t> 2</a:t>
            </a:r>
          </a:p>
        </p:txBody>
      </p:sp>
      <p:sp>
        <p:nvSpPr>
          <p:cNvPr id="7" name="Sisällön paikkamerkki 6">
            <a:extLst>
              <a:ext uri="{FF2B5EF4-FFF2-40B4-BE49-F238E27FC236}">
                <a16:creationId xmlns:a16="http://schemas.microsoft.com/office/drawing/2014/main" id="{E35BDCC9-DD97-41F0-8D0A-B516F905616B}"/>
              </a:ext>
            </a:extLst>
          </p:cNvPr>
          <p:cNvSpPr>
            <a:spLocks noGrp="1"/>
          </p:cNvSpPr>
          <p:nvPr>
            <p:ph idx="1"/>
          </p:nvPr>
        </p:nvSpPr>
        <p:spPr>
          <a:xfrm>
            <a:off x="861134" y="1109751"/>
            <a:ext cx="10294546" cy="5461644"/>
          </a:xfrm>
        </p:spPr>
        <p:txBody>
          <a:bodyPr>
            <a:normAutofit fontScale="92500" lnSpcReduction="1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https://www.w3schools.com/js/js_strict.asp</a:t>
            </a:r>
          </a:p>
        </p:txBody>
      </p:sp>
      <p:sp>
        <p:nvSpPr>
          <p:cNvPr id="5" name="Dian numeron paikkamerkki 4">
            <a:extLst>
              <a:ext uri="{FF2B5EF4-FFF2-40B4-BE49-F238E27FC236}">
                <a16:creationId xmlns:a16="http://schemas.microsoft.com/office/drawing/2014/main" id="{DDFB3B88-D667-47C9-9962-695746839C5A}"/>
              </a:ext>
            </a:extLst>
          </p:cNvPr>
          <p:cNvSpPr>
            <a:spLocks noGrp="1"/>
          </p:cNvSpPr>
          <p:nvPr>
            <p:ph type="sldNum" sz="quarter" idx="12"/>
          </p:nvPr>
        </p:nvSpPr>
        <p:spPr/>
        <p:txBody>
          <a:bodyPr/>
          <a:lstStyle/>
          <a:p>
            <a:fld id="{3A98EE3D-8CD1-4C3F-BD1C-C98C9596463C}" type="slidenum">
              <a:rPr lang="en-US" smtClean="0"/>
              <a:t>125</a:t>
            </a:fld>
            <a:endParaRPr lang="en-US" dirty="0"/>
          </a:p>
        </p:txBody>
      </p:sp>
      <p:pic>
        <p:nvPicPr>
          <p:cNvPr id="8" name="Kuva 7">
            <a:extLst>
              <a:ext uri="{FF2B5EF4-FFF2-40B4-BE49-F238E27FC236}">
                <a16:creationId xmlns:a16="http://schemas.microsoft.com/office/drawing/2014/main" id="{D9182EEC-491F-409F-8D16-EAA5E1B9FAC8}"/>
              </a:ext>
            </a:extLst>
          </p:cNvPr>
          <p:cNvPicPr>
            <a:picLocks noChangeAspect="1"/>
          </p:cNvPicPr>
          <p:nvPr/>
        </p:nvPicPr>
        <p:blipFill>
          <a:blip r:embed="rId2"/>
          <a:stretch>
            <a:fillRect/>
          </a:stretch>
        </p:blipFill>
        <p:spPr>
          <a:xfrm>
            <a:off x="861134" y="1109750"/>
            <a:ext cx="9866444" cy="5069107"/>
          </a:xfrm>
          <a:prstGeom prst="rect">
            <a:avLst/>
          </a:prstGeom>
        </p:spPr>
      </p:pic>
    </p:spTree>
    <p:extLst>
      <p:ext uri="{BB962C8B-B14F-4D97-AF65-F5344CB8AC3E}">
        <p14:creationId xmlns:p14="http://schemas.microsoft.com/office/powerpoint/2010/main" val="244064676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tsikko 5">
            <a:extLst>
              <a:ext uri="{FF2B5EF4-FFF2-40B4-BE49-F238E27FC236}">
                <a16:creationId xmlns:a16="http://schemas.microsoft.com/office/drawing/2014/main" id="{D4D17C78-BA94-47D9-8769-716CBBC8D158}"/>
              </a:ext>
            </a:extLst>
          </p:cNvPr>
          <p:cNvSpPr>
            <a:spLocks noGrp="1"/>
          </p:cNvSpPr>
          <p:nvPr>
            <p:ph type="title"/>
          </p:nvPr>
        </p:nvSpPr>
        <p:spPr/>
        <p:txBody>
          <a:bodyPr/>
          <a:lstStyle/>
          <a:p>
            <a:pPr algn="ctr"/>
            <a:r>
              <a:rPr lang="fi-FI" dirty="0" err="1"/>
              <a:t>Strict</a:t>
            </a:r>
            <a:r>
              <a:rPr lang="fi-FI" dirty="0"/>
              <a:t> </a:t>
            </a:r>
            <a:r>
              <a:rPr lang="fi-FI" dirty="0" err="1"/>
              <a:t>Mode</a:t>
            </a:r>
            <a:r>
              <a:rPr lang="fi-FI" dirty="0"/>
              <a:t> 3</a:t>
            </a:r>
          </a:p>
        </p:txBody>
      </p:sp>
      <p:sp>
        <p:nvSpPr>
          <p:cNvPr id="7" name="Sisällön paikkamerkki 6">
            <a:extLst>
              <a:ext uri="{FF2B5EF4-FFF2-40B4-BE49-F238E27FC236}">
                <a16:creationId xmlns:a16="http://schemas.microsoft.com/office/drawing/2014/main" id="{A5A28BD5-8964-4B2A-A695-B1D0D36BB515}"/>
              </a:ext>
            </a:extLst>
          </p:cNvPr>
          <p:cNvSpPr>
            <a:spLocks noGrp="1"/>
          </p:cNvSpPr>
          <p:nvPr>
            <p:ph idx="1"/>
          </p:nvPr>
        </p:nvSpPr>
        <p:spPr>
          <a:xfrm>
            <a:off x="861134" y="1109751"/>
            <a:ext cx="10294546" cy="5461644"/>
          </a:xfrm>
        </p:spPr>
        <p:txBody>
          <a:bodyPr>
            <a:normAutofit fontScale="92500" lnSpcReduction="1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https://www.w3schools.com/js/js_strict.asp</a:t>
            </a:r>
          </a:p>
        </p:txBody>
      </p:sp>
      <p:sp>
        <p:nvSpPr>
          <p:cNvPr id="5" name="Dian numeron paikkamerkki 4">
            <a:extLst>
              <a:ext uri="{FF2B5EF4-FFF2-40B4-BE49-F238E27FC236}">
                <a16:creationId xmlns:a16="http://schemas.microsoft.com/office/drawing/2014/main" id="{A055B10C-46E9-4231-959B-729CEE91F2CB}"/>
              </a:ext>
            </a:extLst>
          </p:cNvPr>
          <p:cNvSpPr>
            <a:spLocks noGrp="1"/>
          </p:cNvSpPr>
          <p:nvPr>
            <p:ph type="sldNum" sz="quarter" idx="12"/>
          </p:nvPr>
        </p:nvSpPr>
        <p:spPr/>
        <p:txBody>
          <a:bodyPr/>
          <a:lstStyle/>
          <a:p>
            <a:fld id="{3A98EE3D-8CD1-4C3F-BD1C-C98C9596463C}" type="slidenum">
              <a:rPr lang="en-US" smtClean="0"/>
              <a:t>126</a:t>
            </a:fld>
            <a:endParaRPr lang="en-US" dirty="0"/>
          </a:p>
        </p:txBody>
      </p:sp>
      <p:pic>
        <p:nvPicPr>
          <p:cNvPr id="9" name="Kuva 8">
            <a:extLst>
              <a:ext uri="{FF2B5EF4-FFF2-40B4-BE49-F238E27FC236}">
                <a16:creationId xmlns:a16="http://schemas.microsoft.com/office/drawing/2014/main" id="{665FC0C2-6F45-429B-8BE7-6B4877476044}"/>
              </a:ext>
            </a:extLst>
          </p:cNvPr>
          <p:cNvPicPr>
            <a:picLocks noChangeAspect="1"/>
          </p:cNvPicPr>
          <p:nvPr/>
        </p:nvPicPr>
        <p:blipFill>
          <a:blip r:embed="rId2"/>
          <a:stretch>
            <a:fillRect/>
          </a:stretch>
        </p:blipFill>
        <p:spPr>
          <a:xfrm>
            <a:off x="861134" y="1138149"/>
            <a:ext cx="7910004" cy="5097792"/>
          </a:xfrm>
          <a:prstGeom prst="rect">
            <a:avLst/>
          </a:prstGeom>
        </p:spPr>
      </p:pic>
    </p:spTree>
    <p:extLst>
      <p:ext uri="{BB962C8B-B14F-4D97-AF65-F5344CB8AC3E}">
        <p14:creationId xmlns:p14="http://schemas.microsoft.com/office/powerpoint/2010/main" val="145835846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269B161A-709B-4F60-8956-3C5372B9AB23}"/>
              </a:ext>
            </a:extLst>
          </p:cNvPr>
          <p:cNvSpPr>
            <a:spLocks noGrp="1"/>
          </p:cNvSpPr>
          <p:nvPr>
            <p:ph type="title"/>
          </p:nvPr>
        </p:nvSpPr>
        <p:spPr/>
        <p:txBody>
          <a:bodyPr>
            <a:normAutofit fontScale="90000"/>
          </a:bodyPr>
          <a:lstStyle/>
          <a:p>
            <a:pPr algn="ctr"/>
            <a:r>
              <a:rPr lang="fi-FI" dirty="0" err="1"/>
              <a:t>This</a:t>
            </a:r>
            <a:r>
              <a:rPr lang="fi-FI" dirty="0"/>
              <a:t> </a:t>
            </a:r>
            <a:r>
              <a:rPr lang="fi-FI" dirty="0" err="1"/>
              <a:t>Keyword</a:t>
            </a:r>
            <a:endParaRPr lang="fi-FI" dirty="0"/>
          </a:p>
        </p:txBody>
      </p:sp>
      <p:sp>
        <p:nvSpPr>
          <p:cNvPr id="3" name="Sisällön paikkamerkki 2">
            <a:extLst>
              <a:ext uri="{FF2B5EF4-FFF2-40B4-BE49-F238E27FC236}">
                <a16:creationId xmlns:a16="http://schemas.microsoft.com/office/drawing/2014/main" id="{C2F782D5-D930-4999-B0A3-8EE32BEDCEF2}"/>
              </a:ext>
            </a:extLst>
          </p:cNvPr>
          <p:cNvSpPr>
            <a:spLocks noGrp="1"/>
          </p:cNvSpPr>
          <p:nvPr>
            <p:ph sz="half" idx="1"/>
          </p:nvPr>
        </p:nvSpPr>
        <p:spPr>
          <a:xfrm>
            <a:off x="798990" y="1180730"/>
            <a:ext cx="4938026" cy="5390665"/>
          </a:xfrm>
        </p:spPr>
        <p:txBody>
          <a:bodyPr>
            <a:normAutofit/>
          </a:bodyPr>
          <a:lstStyle/>
          <a:p>
            <a:r>
              <a:rPr lang="en-US" dirty="0"/>
              <a:t>The </a:t>
            </a:r>
            <a:r>
              <a:rPr lang="en-US" dirty="0">
                <a:solidFill>
                  <a:srgbClr val="00B050"/>
                </a:solidFill>
              </a:rPr>
              <a:t>JavaScript</a:t>
            </a:r>
            <a:r>
              <a:rPr lang="en-US" dirty="0"/>
              <a:t> this keyword refers to the </a:t>
            </a:r>
            <a:r>
              <a:rPr lang="en-US" dirty="0">
                <a:solidFill>
                  <a:srgbClr val="00B050"/>
                </a:solidFill>
              </a:rPr>
              <a:t>object </a:t>
            </a:r>
            <a:r>
              <a:rPr lang="en-US" dirty="0"/>
              <a:t>it belongs to. </a:t>
            </a:r>
          </a:p>
          <a:p>
            <a:r>
              <a:rPr lang="en-US" dirty="0"/>
              <a:t>It has different values depending on where it is used:</a:t>
            </a:r>
          </a:p>
          <a:p>
            <a:pPr>
              <a:buClr>
                <a:srgbClr val="00B050"/>
              </a:buClr>
              <a:buFont typeface="Wingdings" panose="05000000000000000000" pitchFamily="2" charset="2"/>
              <a:buChar char="q"/>
            </a:pPr>
            <a:r>
              <a:rPr lang="en-US" dirty="0"/>
              <a:t>In a </a:t>
            </a:r>
            <a:r>
              <a:rPr lang="en-US" dirty="0">
                <a:solidFill>
                  <a:srgbClr val="00B050"/>
                </a:solidFill>
              </a:rPr>
              <a:t>method</a:t>
            </a:r>
            <a:r>
              <a:rPr lang="en-US" dirty="0"/>
              <a:t>, this refers to the </a:t>
            </a:r>
            <a:r>
              <a:rPr lang="en-US" dirty="0">
                <a:solidFill>
                  <a:srgbClr val="00B050"/>
                </a:solidFill>
              </a:rPr>
              <a:t>owner object</a:t>
            </a:r>
            <a:r>
              <a:rPr lang="en-US" dirty="0"/>
              <a:t>.</a:t>
            </a:r>
          </a:p>
          <a:p>
            <a:pPr>
              <a:buClr>
                <a:srgbClr val="00B050"/>
              </a:buClr>
              <a:buFont typeface="Wingdings" panose="05000000000000000000" pitchFamily="2" charset="2"/>
              <a:buChar char="q"/>
            </a:pPr>
            <a:r>
              <a:rPr lang="en-US" dirty="0"/>
              <a:t>Alone, this refers to the </a:t>
            </a:r>
            <a:r>
              <a:rPr lang="en-US" dirty="0">
                <a:solidFill>
                  <a:srgbClr val="00B050"/>
                </a:solidFill>
              </a:rPr>
              <a:t>global object</a:t>
            </a:r>
            <a:r>
              <a:rPr lang="en-US" dirty="0"/>
              <a:t>.</a:t>
            </a:r>
          </a:p>
          <a:p>
            <a:pPr>
              <a:buClr>
                <a:srgbClr val="00B050"/>
              </a:buClr>
              <a:buFont typeface="Wingdings" panose="05000000000000000000" pitchFamily="2" charset="2"/>
              <a:buChar char="q"/>
            </a:pPr>
            <a:r>
              <a:rPr lang="en-US" dirty="0"/>
              <a:t>In a function, this refers to the </a:t>
            </a:r>
            <a:r>
              <a:rPr lang="en-US" dirty="0">
                <a:solidFill>
                  <a:srgbClr val="00B050"/>
                </a:solidFill>
              </a:rPr>
              <a:t>global object</a:t>
            </a:r>
            <a:r>
              <a:rPr lang="en-US" dirty="0"/>
              <a:t>.</a:t>
            </a:r>
          </a:p>
          <a:p>
            <a:pPr>
              <a:buClr>
                <a:srgbClr val="00B050"/>
              </a:buClr>
              <a:buFont typeface="Wingdings" panose="05000000000000000000" pitchFamily="2" charset="2"/>
              <a:buChar char="q"/>
            </a:pPr>
            <a:r>
              <a:rPr lang="en-US" dirty="0"/>
              <a:t>In a function, in strict mode, this is </a:t>
            </a:r>
            <a:r>
              <a:rPr lang="en-US" dirty="0">
                <a:solidFill>
                  <a:srgbClr val="00B050"/>
                </a:solidFill>
              </a:rPr>
              <a:t>undefined</a:t>
            </a:r>
            <a:r>
              <a:rPr lang="en-US" dirty="0"/>
              <a:t>.</a:t>
            </a:r>
          </a:p>
          <a:p>
            <a:pPr>
              <a:buClr>
                <a:srgbClr val="00B050"/>
              </a:buClr>
              <a:buFont typeface="Wingdings" panose="05000000000000000000" pitchFamily="2" charset="2"/>
              <a:buChar char="q"/>
            </a:pPr>
            <a:r>
              <a:rPr lang="en-US" dirty="0"/>
              <a:t>In an event, this refers to the </a:t>
            </a:r>
            <a:r>
              <a:rPr lang="en-US" dirty="0">
                <a:solidFill>
                  <a:srgbClr val="00B050"/>
                </a:solidFill>
              </a:rPr>
              <a:t>element that received the event</a:t>
            </a:r>
            <a:r>
              <a:rPr lang="en-US" dirty="0"/>
              <a:t>.</a:t>
            </a:r>
          </a:p>
          <a:p>
            <a:pPr>
              <a:buClr>
                <a:srgbClr val="00B050"/>
              </a:buClr>
              <a:buFont typeface="Wingdings" panose="05000000000000000000" pitchFamily="2" charset="2"/>
              <a:buChar char="q"/>
            </a:pPr>
            <a:r>
              <a:rPr lang="en-US" dirty="0"/>
              <a:t>Methods like call(), apply() and bind() can refer this to any </a:t>
            </a:r>
            <a:r>
              <a:rPr lang="en-US" dirty="0">
                <a:solidFill>
                  <a:srgbClr val="00B050"/>
                </a:solidFill>
              </a:rPr>
              <a:t>object</a:t>
            </a:r>
            <a:r>
              <a:rPr lang="en-US" dirty="0"/>
              <a:t>. </a:t>
            </a:r>
            <a:endParaRPr lang="fi-FI" dirty="0"/>
          </a:p>
        </p:txBody>
      </p:sp>
      <p:sp>
        <p:nvSpPr>
          <p:cNvPr id="4" name="Sisällön paikkamerkki 3">
            <a:extLst>
              <a:ext uri="{FF2B5EF4-FFF2-40B4-BE49-F238E27FC236}">
                <a16:creationId xmlns:a16="http://schemas.microsoft.com/office/drawing/2014/main" id="{43DC11AF-C013-4FCE-821B-FE8C16AA4D09}"/>
              </a:ext>
            </a:extLst>
          </p:cNvPr>
          <p:cNvSpPr>
            <a:spLocks noGrp="1"/>
          </p:cNvSpPr>
          <p:nvPr>
            <p:ph sz="half" idx="2"/>
          </p:nvPr>
        </p:nvSpPr>
        <p:spPr>
          <a:xfrm>
            <a:off x="6217654" y="1180729"/>
            <a:ext cx="4938026" cy="5390665"/>
          </a:xfrm>
        </p:spPr>
        <p:txBody>
          <a:bodyPr>
            <a:normAutofit/>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https://www.w3schools.com/js/js_this.asp</a:t>
            </a:r>
          </a:p>
        </p:txBody>
      </p:sp>
      <p:sp>
        <p:nvSpPr>
          <p:cNvPr id="5" name="Dian numeron paikkamerkki 4">
            <a:extLst>
              <a:ext uri="{FF2B5EF4-FFF2-40B4-BE49-F238E27FC236}">
                <a16:creationId xmlns:a16="http://schemas.microsoft.com/office/drawing/2014/main" id="{4C2E5CD2-32C2-4228-A1F1-96CEDDCCFFDB}"/>
              </a:ext>
            </a:extLst>
          </p:cNvPr>
          <p:cNvSpPr>
            <a:spLocks noGrp="1"/>
          </p:cNvSpPr>
          <p:nvPr>
            <p:ph type="sldNum" sz="quarter" idx="12"/>
          </p:nvPr>
        </p:nvSpPr>
        <p:spPr/>
        <p:txBody>
          <a:bodyPr/>
          <a:lstStyle/>
          <a:p>
            <a:fld id="{3A98EE3D-8CD1-4C3F-BD1C-C98C9596463C}" type="slidenum">
              <a:rPr lang="en-US" smtClean="0"/>
              <a:t>127</a:t>
            </a:fld>
            <a:endParaRPr lang="en-US" dirty="0"/>
          </a:p>
        </p:txBody>
      </p:sp>
      <p:pic>
        <p:nvPicPr>
          <p:cNvPr id="7" name="Kuva 6">
            <a:extLst>
              <a:ext uri="{FF2B5EF4-FFF2-40B4-BE49-F238E27FC236}">
                <a16:creationId xmlns:a16="http://schemas.microsoft.com/office/drawing/2014/main" id="{1687D217-2430-4578-9F77-7ADB228E80BE}"/>
              </a:ext>
            </a:extLst>
          </p:cNvPr>
          <p:cNvPicPr>
            <a:picLocks noChangeAspect="1"/>
          </p:cNvPicPr>
          <p:nvPr/>
        </p:nvPicPr>
        <p:blipFill>
          <a:blip r:embed="rId2"/>
          <a:stretch>
            <a:fillRect/>
          </a:stretch>
        </p:blipFill>
        <p:spPr>
          <a:xfrm>
            <a:off x="6124760" y="1306636"/>
            <a:ext cx="5629275" cy="4067175"/>
          </a:xfrm>
          <a:prstGeom prst="rect">
            <a:avLst/>
          </a:prstGeom>
        </p:spPr>
      </p:pic>
    </p:spTree>
    <p:extLst>
      <p:ext uri="{BB962C8B-B14F-4D97-AF65-F5344CB8AC3E}">
        <p14:creationId xmlns:p14="http://schemas.microsoft.com/office/powerpoint/2010/main" val="19014409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tsikko 5">
            <a:extLst>
              <a:ext uri="{FF2B5EF4-FFF2-40B4-BE49-F238E27FC236}">
                <a16:creationId xmlns:a16="http://schemas.microsoft.com/office/drawing/2014/main" id="{35F704EA-2B18-48EA-B573-1C74C595BD2D}"/>
              </a:ext>
            </a:extLst>
          </p:cNvPr>
          <p:cNvSpPr>
            <a:spLocks noGrp="1"/>
          </p:cNvSpPr>
          <p:nvPr>
            <p:ph type="title"/>
          </p:nvPr>
        </p:nvSpPr>
        <p:spPr/>
        <p:txBody>
          <a:bodyPr/>
          <a:lstStyle/>
          <a:p>
            <a:pPr algn="ctr"/>
            <a:r>
              <a:rPr lang="fi-FI" dirty="0" err="1"/>
              <a:t>This</a:t>
            </a:r>
            <a:r>
              <a:rPr lang="fi-FI" dirty="0"/>
              <a:t> </a:t>
            </a:r>
            <a:r>
              <a:rPr lang="fi-FI" dirty="0" err="1"/>
              <a:t>Keyword</a:t>
            </a:r>
            <a:r>
              <a:rPr lang="fi-FI" dirty="0"/>
              <a:t> 2</a:t>
            </a:r>
          </a:p>
        </p:txBody>
      </p:sp>
      <p:sp>
        <p:nvSpPr>
          <p:cNvPr id="3" name="Sisällön paikkamerkki 2">
            <a:extLst>
              <a:ext uri="{FF2B5EF4-FFF2-40B4-BE49-F238E27FC236}">
                <a16:creationId xmlns:a16="http://schemas.microsoft.com/office/drawing/2014/main" id="{C2F782D5-D930-4999-B0A3-8EE32BEDCEF2}"/>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https://www.w3schools.com/js/js_this.asp</a:t>
            </a:r>
          </a:p>
        </p:txBody>
      </p:sp>
      <p:sp>
        <p:nvSpPr>
          <p:cNvPr id="5" name="Dian numeron paikkamerkki 4">
            <a:extLst>
              <a:ext uri="{FF2B5EF4-FFF2-40B4-BE49-F238E27FC236}">
                <a16:creationId xmlns:a16="http://schemas.microsoft.com/office/drawing/2014/main" id="{4C2E5CD2-32C2-4228-A1F1-96CEDDCCFFDB}"/>
              </a:ext>
            </a:extLst>
          </p:cNvPr>
          <p:cNvSpPr>
            <a:spLocks noGrp="1"/>
          </p:cNvSpPr>
          <p:nvPr>
            <p:ph type="sldNum" sz="quarter" idx="12"/>
          </p:nvPr>
        </p:nvSpPr>
        <p:spPr/>
        <p:txBody>
          <a:bodyPr/>
          <a:lstStyle/>
          <a:p>
            <a:fld id="{3A98EE3D-8CD1-4C3F-BD1C-C98C9596463C}" type="slidenum">
              <a:rPr lang="en-US" smtClean="0"/>
              <a:t>128</a:t>
            </a:fld>
            <a:endParaRPr lang="en-US" dirty="0"/>
          </a:p>
        </p:txBody>
      </p:sp>
      <p:pic>
        <p:nvPicPr>
          <p:cNvPr id="4" name="Kuva 3">
            <a:extLst>
              <a:ext uri="{FF2B5EF4-FFF2-40B4-BE49-F238E27FC236}">
                <a16:creationId xmlns:a16="http://schemas.microsoft.com/office/drawing/2014/main" id="{75E05B2D-505A-4509-B681-4A480E58AFF7}"/>
              </a:ext>
            </a:extLst>
          </p:cNvPr>
          <p:cNvPicPr>
            <a:picLocks noChangeAspect="1"/>
          </p:cNvPicPr>
          <p:nvPr/>
        </p:nvPicPr>
        <p:blipFill>
          <a:blip r:embed="rId2"/>
          <a:stretch>
            <a:fillRect/>
          </a:stretch>
        </p:blipFill>
        <p:spPr>
          <a:xfrm>
            <a:off x="861133" y="1109750"/>
            <a:ext cx="8860315" cy="5086863"/>
          </a:xfrm>
          <a:prstGeom prst="rect">
            <a:avLst/>
          </a:prstGeom>
        </p:spPr>
      </p:pic>
    </p:spTree>
    <p:extLst>
      <p:ext uri="{BB962C8B-B14F-4D97-AF65-F5344CB8AC3E}">
        <p14:creationId xmlns:p14="http://schemas.microsoft.com/office/powerpoint/2010/main" val="269584946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tsikko 5">
            <a:extLst>
              <a:ext uri="{FF2B5EF4-FFF2-40B4-BE49-F238E27FC236}">
                <a16:creationId xmlns:a16="http://schemas.microsoft.com/office/drawing/2014/main" id="{448669BF-1AF2-47E8-882E-81FBED0356F8}"/>
              </a:ext>
            </a:extLst>
          </p:cNvPr>
          <p:cNvSpPr>
            <a:spLocks noGrp="1"/>
          </p:cNvSpPr>
          <p:nvPr>
            <p:ph type="title"/>
          </p:nvPr>
        </p:nvSpPr>
        <p:spPr/>
        <p:txBody>
          <a:bodyPr/>
          <a:lstStyle/>
          <a:p>
            <a:pPr algn="ctr"/>
            <a:r>
              <a:rPr lang="fi-FI" dirty="0" err="1"/>
              <a:t>This</a:t>
            </a:r>
            <a:r>
              <a:rPr lang="fi-FI" dirty="0"/>
              <a:t> </a:t>
            </a:r>
            <a:r>
              <a:rPr lang="fi-FI" dirty="0" err="1"/>
              <a:t>Keyword</a:t>
            </a:r>
            <a:r>
              <a:rPr lang="fi-FI" dirty="0"/>
              <a:t> 3</a:t>
            </a:r>
          </a:p>
        </p:txBody>
      </p:sp>
      <p:sp>
        <p:nvSpPr>
          <p:cNvPr id="3" name="Sisällön paikkamerkki 2">
            <a:extLst>
              <a:ext uri="{FF2B5EF4-FFF2-40B4-BE49-F238E27FC236}">
                <a16:creationId xmlns:a16="http://schemas.microsoft.com/office/drawing/2014/main" id="{C2F782D5-D930-4999-B0A3-8EE32BEDCEF2}"/>
              </a:ext>
            </a:extLst>
          </p:cNvPr>
          <p:cNvSpPr>
            <a:spLocks noGrp="1"/>
          </p:cNvSpPr>
          <p:nvPr>
            <p:ph idx="1"/>
          </p:nvPr>
        </p:nvSpPr>
        <p:spPr>
          <a:xfrm>
            <a:off x="861134" y="1109751"/>
            <a:ext cx="10294546" cy="5461644"/>
          </a:xfrm>
        </p:spPr>
        <p:txBody>
          <a:bodyPr>
            <a:normAutofit fontScale="92500" lnSpcReduction="1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https://www.w3schools.com/js/js_this.asp</a:t>
            </a:r>
          </a:p>
        </p:txBody>
      </p:sp>
      <p:sp>
        <p:nvSpPr>
          <p:cNvPr id="5" name="Dian numeron paikkamerkki 4">
            <a:extLst>
              <a:ext uri="{FF2B5EF4-FFF2-40B4-BE49-F238E27FC236}">
                <a16:creationId xmlns:a16="http://schemas.microsoft.com/office/drawing/2014/main" id="{4C2E5CD2-32C2-4228-A1F1-96CEDDCCFFDB}"/>
              </a:ext>
            </a:extLst>
          </p:cNvPr>
          <p:cNvSpPr>
            <a:spLocks noGrp="1"/>
          </p:cNvSpPr>
          <p:nvPr>
            <p:ph type="sldNum" sz="quarter" idx="12"/>
          </p:nvPr>
        </p:nvSpPr>
        <p:spPr/>
        <p:txBody>
          <a:bodyPr/>
          <a:lstStyle/>
          <a:p>
            <a:fld id="{3A98EE3D-8CD1-4C3F-BD1C-C98C9596463C}" type="slidenum">
              <a:rPr lang="en-US" smtClean="0"/>
              <a:t>129</a:t>
            </a:fld>
            <a:endParaRPr lang="en-US" dirty="0"/>
          </a:p>
        </p:txBody>
      </p:sp>
      <p:pic>
        <p:nvPicPr>
          <p:cNvPr id="7" name="Kuva 6">
            <a:extLst>
              <a:ext uri="{FF2B5EF4-FFF2-40B4-BE49-F238E27FC236}">
                <a16:creationId xmlns:a16="http://schemas.microsoft.com/office/drawing/2014/main" id="{1DFD30E7-37C6-4E0E-80A7-5FB542D7A7A1}"/>
              </a:ext>
            </a:extLst>
          </p:cNvPr>
          <p:cNvPicPr>
            <a:picLocks noChangeAspect="1"/>
          </p:cNvPicPr>
          <p:nvPr/>
        </p:nvPicPr>
        <p:blipFill>
          <a:blip r:embed="rId2"/>
          <a:stretch>
            <a:fillRect/>
          </a:stretch>
        </p:blipFill>
        <p:spPr>
          <a:xfrm>
            <a:off x="861134" y="1109751"/>
            <a:ext cx="8601075" cy="5162550"/>
          </a:xfrm>
          <a:prstGeom prst="rect">
            <a:avLst/>
          </a:prstGeom>
        </p:spPr>
      </p:pic>
    </p:spTree>
    <p:extLst>
      <p:ext uri="{BB962C8B-B14F-4D97-AF65-F5344CB8AC3E}">
        <p14:creationId xmlns:p14="http://schemas.microsoft.com/office/powerpoint/2010/main" val="424640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C4DF09D4-29DE-4D63-978E-2D0AD211702E}"/>
              </a:ext>
            </a:extLst>
          </p:cNvPr>
          <p:cNvSpPr>
            <a:spLocks noGrp="1"/>
          </p:cNvSpPr>
          <p:nvPr>
            <p:ph type="title"/>
          </p:nvPr>
        </p:nvSpPr>
        <p:spPr/>
        <p:txBody>
          <a:bodyPr>
            <a:normAutofit fontScale="90000"/>
          </a:bodyPr>
          <a:lstStyle/>
          <a:p>
            <a:pPr algn="ctr"/>
            <a:r>
              <a:rPr lang="fi-FI" dirty="0"/>
              <a:t>HTML DOM </a:t>
            </a:r>
            <a:r>
              <a:rPr lang="fi-FI" dirty="0" err="1"/>
              <a:t>Methods</a:t>
            </a:r>
            <a:endParaRPr lang="fi-FI" dirty="0"/>
          </a:p>
        </p:txBody>
      </p:sp>
      <p:sp>
        <p:nvSpPr>
          <p:cNvPr id="3" name="Sisällön paikkamerkki 2">
            <a:extLst>
              <a:ext uri="{FF2B5EF4-FFF2-40B4-BE49-F238E27FC236}">
                <a16:creationId xmlns:a16="http://schemas.microsoft.com/office/drawing/2014/main" id="{5AAA70DF-5175-42A5-9773-C78D83EE8889}"/>
              </a:ext>
            </a:extLst>
          </p:cNvPr>
          <p:cNvSpPr>
            <a:spLocks noGrp="1"/>
          </p:cNvSpPr>
          <p:nvPr>
            <p:ph sz="half" idx="1"/>
          </p:nvPr>
        </p:nvSpPr>
        <p:spPr>
          <a:xfrm>
            <a:off x="798990" y="1180730"/>
            <a:ext cx="4938026" cy="5390665"/>
          </a:xfrm>
        </p:spPr>
        <p:txBody>
          <a:bodyPr>
            <a:normAutofit/>
          </a:bodyPr>
          <a:lstStyle/>
          <a:p>
            <a:r>
              <a:rPr lang="en-US" dirty="0">
                <a:solidFill>
                  <a:srgbClr val="00B050"/>
                </a:solidFill>
              </a:rPr>
              <a:t>HTML DOM </a:t>
            </a:r>
            <a:r>
              <a:rPr lang="en-US" dirty="0"/>
              <a:t>methods are actions you can perform (on </a:t>
            </a:r>
            <a:r>
              <a:rPr lang="en-US" dirty="0">
                <a:solidFill>
                  <a:srgbClr val="00B050"/>
                </a:solidFill>
              </a:rPr>
              <a:t>HTML Elements</a:t>
            </a:r>
            <a:r>
              <a:rPr lang="en-US" dirty="0"/>
              <a:t>).</a:t>
            </a:r>
          </a:p>
          <a:p>
            <a:r>
              <a:rPr lang="en-US" dirty="0">
                <a:solidFill>
                  <a:srgbClr val="00B050"/>
                </a:solidFill>
              </a:rPr>
              <a:t>HTML DOM </a:t>
            </a:r>
            <a:r>
              <a:rPr lang="en-US" dirty="0"/>
              <a:t>properties are values (of </a:t>
            </a:r>
            <a:r>
              <a:rPr lang="en-US" dirty="0">
                <a:solidFill>
                  <a:srgbClr val="00B050"/>
                </a:solidFill>
              </a:rPr>
              <a:t>HTML Elements</a:t>
            </a:r>
            <a:r>
              <a:rPr lang="en-US" dirty="0"/>
              <a:t>) that you can set or change.</a:t>
            </a:r>
          </a:p>
          <a:p>
            <a:r>
              <a:rPr lang="en-US" dirty="0"/>
              <a:t>The </a:t>
            </a:r>
            <a:r>
              <a:rPr lang="en-US" dirty="0">
                <a:solidFill>
                  <a:srgbClr val="00B050"/>
                </a:solidFill>
              </a:rPr>
              <a:t>HTML DOM </a:t>
            </a:r>
            <a:r>
              <a:rPr lang="en-US" dirty="0"/>
              <a:t>can be accessed with JavaScript (and with other programming languages). </a:t>
            </a:r>
          </a:p>
          <a:p>
            <a:r>
              <a:rPr lang="en-US" dirty="0"/>
              <a:t>In the </a:t>
            </a:r>
            <a:r>
              <a:rPr lang="en-US" dirty="0">
                <a:solidFill>
                  <a:srgbClr val="00B050"/>
                </a:solidFill>
              </a:rPr>
              <a:t>DOM</a:t>
            </a:r>
            <a:r>
              <a:rPr lang="en-US" dirty="0"/>
              <a:t>, all </a:t>
            </a:r>
            <a:r>
              <a:rPr lang="en-US" dirty="0">
                <a:solidFill>
                  <a:srgbClr val="00B050"/>
                </a:solidFill>
              </a:rPr>
              <a:t>HTML elements </a:t>
            </a:r>
            <a:r>
              <a:rPr lang="en-US" dirty="0"/>
              <a:t>are defined as objects.</a:t>
            </a:r>
          </a:p>
          <a:p>
            <a:r>
              <a:rPr lang="en-US" dirty="0"/>
              <a:t>The programming interface is the </a:t>
            </a:r>
            <a:r>
              <a:rPr lang="en-US" dirty="0">
                <a:solidFill>
                  <a:srgbClr val="00B050"/>
                </a:solidFill>
              </a:rPr>
              <a:t>properties</a:t>
            </a:r>
            <a:r>
              <a:rPr lang="en-US" dirty="0"/>
              <a:t> and </a:t>
            </a:r>
            <a:r>
              <a:rPr lang="en-US" dirty="0">
                <a:solidFill>
                  <a:srgbClr val="00B050"/>
                </a:solidFill>
              </a:rPr>
              <a:t>methods</a:t>
            </a:r>
            <a:r>
              <a:rPr lang="en-US" dirty="0"/>
              <a:t> of each </a:t>
            </a:r>
            <a:r>
              <a:rPr lang="en-US" dirty="0">
                <a:solidFill>
                  <a:srgbClr val="00B050"/>
                </a:solidFill>
              </a:rPr>
              <a:t>object</a:t>
            </a:r>
            <a:r>
              <a:rPr lang="en-US" dirty="0"/>
              <a:t>.</a:t>
            </a:r>
            <a:endParaRPr lang="fi-FI" dirty="0"/>
          </a:p>
          <a:p>
            <a:r>
              <a:rPr lang="fi-FI" dirty="0" err="1"/>
              <a:t>Source</a:t>
            </a:r>
            <a:r>
              <a:rPr lang="fi-FI" dirty="0"/>
              <a:t>: https://www.w3schools.com/js/js_htmldom_methods.asp</a:t>
            </a:r>
          </a:p>
        </p:txBody>
      </p:sp>
      <p:sp>
        <p:nvSpPr>
          <p:cNvPr id="4" name="Sisällön paikkamerkki 3">
            <a:extLst>
              <a:ext uri="{FF2B5EF4-FFF2-40B4-BE49-F238E27FC236}">
                <a16:creationId xmlns:a16="http://schemas.microsoft.com/office/drawing/2014/main" id="{7FF24E68-A525-4D39-96EB-A1F21EA313C3}"/>
              </a:ext>
            </a:extLst>
          </p:cNvPr>
          <p:cNvSpPr>
            <a:spLocks noGrp="1"/>
          </p:cNvSpPr>
          <p:nvPr>
            <p:ph sz="half" idx="2"/>
          </p:nvPr>
        </p:nvSpPr>
        <p:spPr>
          <a:xfrm>
            <a:off x="6217654" y="1199780"/>
            <a:ext cx="4938026" cy="5390664"/>
          </a:xfrm>
        </p:spPr>
        <p:txBody>
          <a:bodyPr>
            <a:normAutofit/>
          </a:bodyPr>
          <a:lstStyle/>
          <a:p>
            <a:r>
              <a:rPr lang="en-US" dirty="0"/>
              <a:t>A </a:t>
            </a:r>
            <a:r>
              <a:rPr lang="en-US" dirty="0">
                <a:solidFill>
                  <a:srgbClr val="00B050"/>
                </a:solidFill>
              </a:rPr>
              <a:t>property </a:t>
            </a:r>
            <a:r>
              <a:rPr lang="en-US" dirty="0"/>
              <a:t>is a value that you can get or set (like changing the content of an </a:t>
            </a:r>
            <a:r>
              <a:rPr lang="en-US" dirty="0">
                <a:solidFill>
                  <a:srgbClr val="00B050"/>
                </a:solidFill>
              </a:rPr>
              <a:t>HTML element</a:t>
            </a:r>
            <a:r>
              <a:rPr lang="en-US" dirty="0"/>
              <a:t>).</a:t>
            </a:r>
          </a:p>
          <a:p>
            <a:r>
              <a:rPr lang="en-US" dirty="0"/>
              <a:t>A method is an action you can do (like add or deleting an </a:t>
            </a:r>
            <a:r>
              <a:rPr lang="en-US" dirty="0">
                <a:solidFill>
                  <a:srgbClr val="00B050"/>
                </a:solidFill>
              </a:rPr>
              <a:t>HTML element</a:t>
            </a:r>
            <a:r>
              <a:rPr lang="en-US" dirty="0"/>
              <a:t>).</a:t>
            </a:r>
          </a:p>
          <a:p>
            <a:endParaRPr lang="en-US" dirty="0"/>
          </a:p>
          <a:p>
            <a:endParaRPr lang="en-US" dirty="0"/>
          </a:p>
          <a:p>
            <a:endParaRPr lang="en-US" dirty="0"/>
          </a:p>
          <a:p>
            <a:endParaRPr lang="en-US" dirty="0"/>
          </a:p>
          <a:p>
            <a:r>
              <a:rPr lang="en-US" dirty="0"/>
              <a:t>The above example changes the content (the </a:t>
            </a:r>
            <a:r>
              <a:rPr lang="en-US" dirty="0" err="1">
                <a:highlight>
                  <a:srgbClr val="008000"/>
                </a:highlight>
              </a:rPr>
              <a:t>innerHTML</a:t>
            </a:r>
            <a:r>
              <a:rPr lang="en-US" dirty="0"/>
              <a:t>) of the </a:t>
            </a:r>
            <a:r>
              <a:rPr lang="en-US" dirty="0">
                <a:highlight>
                  <a:srgbClr val="008000"/>
                </a:highlight>
              </a:rPr>
              <a:t>&lt;p&gt; </a:t>
            </a:r>
            <a:r>
              <a:rPr lang="en-US" dirty="0"/>
              <a:t>element with </a:t>
            </a:r>
            <a:r>
              <a:rPr lang="en-US" dirty="0">
                <a:highlight>
                  <a:srgbClr val="008000"/>
                </a:highlight>
              </a:rPr>
              <a:t>id="demo":</a:t>
            </a:r>
          </a:p>
          <a:p>
            <a:r>
              <a:rPr lang="fi-FI" dirty="0"/>
              <a:t>In </a:t>
            </a:r>
            <a:r>
              <a:rPr lang="fi-FI" dirty="0" err="1"/>
              <a:t>the</a:t>
            </a:r>
            <a:r>
              <a:rPr lang="fi-FI" dirty="0"/>
              <a:t> </a:t>
            </a:r>
            <a:r>
              <a:rPr lang="fi-FI" dirty="0" err="1"/>
              <a:t>example</a:t>
            </a:r>
            <a:r>
              <a:rPr lang="fi-FI" dirty="0"/>
              <a:t> </a:t>
            </a:r>
            <a:r>
              <a:rPr lang="fi-FI" dirty="0" err="1"/>
              <a:t>above</a:t>
            </a:r>
            <a:r>
              <a:rPr lang="fi-FI" dirty="0"/>
              <a:t>, </a:t>
            </a:r>
            <a:r>
              <a:rPr lang="en-US" dirty="0" err="1">
                <a:solidFill>
                  <a:srgbClr val="00B050"/>
                </a:solidFill>
              </a:rPr>
              <a:t>getElementById</a:t>
            </a:r>
            <a:r>
              <a:rPr lang="en-US" dirty="0"/>
              <a:t> is a </a:t>
            </a:r>
            <a:r>
              <a:rPr lang="en-US" dirty="0">
                <a:solidFill>
                  <a:srgbClr val="00B050"/>
                </a:solidFill>
              </a:rPr>
              <a:t>method</a:t>
            </a:r>
            <a:r>
              <a:rPr lang="en-US" dirty="0"/>
              <a:t>, while </a:t>
            </a:r>
            <a:r>
              <a:rPr lang="en-US" dirty="0" err="1">
                <a:highlight>
                  <a:srgbClr val="008000"/>
                </a:highlight>
              </a:rPr>
              <a:t>innerHTML</a:t>
            </a:r>
            <a:r>
              <a:rPr lang="en-US" dirty="0"/>
              <a:t> is a </a:t>
            </a:r>
            <a:r>
              <a:rPr lang="en-US" dirty="0">
                <a:solidFill>
                  <a:srgbClr val="00B050"/>
                </a:solidFill>
              </a:rPr>
              <a:t>property</a:t>
            </a:r>
            <a:r>
              <a:rPr lang="en-US" dirty="0"/>
              <a:t>.</a:t>
            </a:r>
          </a:p>
          <a:p>
            <a:endParaRPr lang="fi-FI" dirty="0"/>
          </a:p>
          <a:p>
            <a:endParaRPr lang="fi-FI" dirty="0"/>
          </a:p>
          <a:p>
            <a:endParaRPr lang="fi-FI" dirty="0"/>
          </a:p>
          <a:p>
            <a:endParaRPr lang="fi-FI" dirty="0"/>
          </a:p>
          <a:p>
            <a:endParaRPr lang="fi-FI" dirty="0"/>
          </a:p>
        </p:txBody>
      </p:sp>
      <p:sp>
        <p:nvSpPr>
          <p:cNvPr id="5" name="Dian numeron paikkamerkki 4">
            <a:extLst>
              <a:ext uri="{FF2B5EF4-FFF2-40B4-BE49-F238E27FC236}">
                <a16:creationId xmlns:a16="http://schemas.microsoft.com/office/drawing/2014/main" id="{6CB07C31-F61D-4FC8-A9A7-46A9147D1236}"/>
              </a:ext>
            </a:extLst>
          </p:cNvPr>
          <p:cNvSpPr>
            <a:spLocks noGrp="1"/>
          </p:cNvSpPr>
          <p:nvPr>
            <p:ph type="sldNum" sz="quarter" idx="12"/>
          </p:nvPr>
        </p:nvSpPr>
        <p:spPr/>
        <p:txBody>
          <a:bodyPr/>
          <a:lstStyle/>
          <a:p>
            <a:fld id="{3A98EE3D-8CD1-4C3F-BD1C-C98C9596463C}" type="slidenum">
              <a:rPr lang="en-US" smtClean="0"/>
              <a:t>13</a:t>
            </a:fld>
            <a:endParaRPr lang="en-US" dirty="0"/>
          </a:p>
        </p:txBody>
      </p:sp>
      <p:pic>
        <p:nvPicPr>
          <p:cNvPr id="6" name="Kuva 5">
            <a:extLst>
              <a:ext uri="{FF2B5EF4-FFF2-40B4-BE49-F238E27FC236}">
                <a16:creationId xmlns:a16="http://schemas.microsoft.com/office/drawing/2014/main" id="{A2E2225C-8F6F-4076-BEC6-68D890E10ABC}"/>
              </a:ext>
            </a:extLst>
          </p:cNvPr>
          <p:cNvPicPr>
            <a:picLocks noChangeAspect="1"/>
          </p:cNvPicPr>
          <p:nvPr/>
        </p:nvPicPr>
        <p:blipFill>
          <a:blip r:embed="rId2"/>
          <a:stretch>
            <a:fillRect/>
          </a:stretch>
        </p:blipFill>
        <p:spPr>
          <a:xfrm>
            <a:off x="6217654" y="2862410"/>
            <a:ext cx="5325702" cy="1989203"/>
          </a:xfrm>
          <a:prstGeom prst="rect">
            <a:avLst/>
          </a:prstGeom>
        </p:spPr>
      </p:pic>
      <p:sp>
        <p:nvSpPr>
          <p:cNvPr id="8" name="Suorakulmio: Pyöristetyt kulmat 7">
            <a:extLst>
              <a:ext uri="{FF2B5EF4-FFF2-40B4-BE49-F238E27FC236}">
                <a16:creationId xmlns:a16="http://schemas.microsoft.com/office/drawing/2014/main" id="{A3FB0057-69C2-4109-8BB7-85EC6EC74D2B}"/>
              </a:ext>
            </a:extLst>
          </p:cNvPr>
          <p:cNvSpPr/>
          <p:nvPr/>
        </p:nvSpPr>
        <p:spPr>
          <a:xfrm>
            <a:off x="6867617" y="3665696"/>
            <a:ext cx="838108" cy="17977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0" name="Suorakulmio: Pyöristetyt kulmat 9">
            <a:extLst>
              <a:ext uri="{FF2B5EF4-FFF2-40B4-BE49-F238E27FC236}">
                <a16:creationId xmlns:a16="http://schemas.microsoft.com/office/drawing/2014/main" id="{C8670616-9252-4F30-B1A3-BEFD1E847093}"/>
              </a:ext>
            </a:extLst>
          </p:cNvPr>
          <p:cNvSpPr/>
          <p:nvPr/>
        </p:nvSpPr>
        <p:spPr>
          <a:xfrm>
            <a:off x="6661941" y="4078881"/>
            <a:ext cx="3383502" cy="17977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Tree>
    <p:extLst>
      <p:ext uri="{BB962C8B-B14F-4D97-AF65-F5344CB8AC3E}">
        <p14:creationId xmlns:p14="http://schemas.microsoft.com/office/powerpoint/2010/main" val="246664502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269B161A-709B-4F60-8956-3C5372B9AB23}"/>
              </a:ext>
            </a:extLst>
          </p:cNvPr>
          <p:cNvSpPr>
            <a:spLocks noGrp="1"/>
          </p:cNvSpPr>
          <p:nvPr>
            <p:ph type="title"/>
          </p:nvPr>
        </p:nvSpPr>
        <p:spPr/>
        <p:txBody>
          <a:bodyPr>
            <a:normAutofit/>
          </a:bodyPr>
          <a:lstStyle/>
          <a:p>
            <a:pPr algn="ctr"/>
            <a:r>
              <a:rPr lang="fi-FI" dirty="0" err="1"/>
              <a:t>This</a:t>
            </a:r>
            <a:r>
              <a:rPr lang="fi-FI" dirty="0"/>
              <a:t> </a:t>
            </a:r>
            <a:r>
              <a:rPr lang="fi-FI" dirty="0" err="1"/>
              <a:t>Keyword</a:t>
            </a:r>
            <a:r>
              <a:rPr lang="fi-FI" dirty="0"/>
              <a:t> 4</a:t>
            </a:r>
          </a:p>
        </p:txBody>
      </p:sp>
      <p:sp>
        <p:nvSpPr>
          <p:cNvPr id="3" name="Sisällön paikkamerkki 2">
            <a:extLst>
              <a:ext uri="{FF2B5EF4-FFF2-40B4-BE49-F238E27FC236}">
                <a16:creationId xmlns:a16="http://schemas.microsoft.com/office/drawing/2014/main" id="{C2F782D5-D930-4999-B0A3-8EE32BEDCEF2}"/>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https://www.w3schools.com/js/js_this.asp and https://www.w3schools.com/jsref/prop_style_display.asp</a:t>
            </a:r>
          </a:p>
        </p:txBody>
      </p:sp>
      <p:sp>
        <p:nvSpPr>
          <p:cNvPr id="5" name="Dian numeron paikkamerkki 4">
            <a:extLst>
              <a:ext uri="{FF2B5EF4-FFF2-40B4-BE49-F238E27FC236}">
                <a16:creationId xmlns:a16="http://schemas.microsoft.com/office/drawing/2014/main" id="{4C2E5CD2-32C2-4228-A1F1-96CEDDCCFFDB}"/>
              </a:ext>
            </a:extLst>
          </p:cNvPr>
          <p:cNvSpPr>
            <a:spLocks noGrp="1"/>
          </p:cNvSpPr>
          <p:nvPr>
            <p:ph type="sldNum" sz="quarter" idx="12"/>
          </p:nvPr>
        </p:nvSpPr>
        <p:spPr/>
        <p:txBody>
          <a:bodyPr/>
          <a:lstStyle/>
          <a:p>
            <a:fld id="{3A98EE3D-8CD1-4C3F-BD1C-C98C9596463C}" type="slidenum">
              <a:rPr lang="en-US" smtClean="0"/>
              <a:t>130</a:t>
            </a:fld>
            <a:endParaRPr lang="en-US" dirty="0"/>
          </a:p>
        </p:txBody>
      </p:sp>
      <p:pic>
        <p:nvPicPr>
          <p:cNvPr id="9" name="Kuva 8">
            <a:extLst>
              <a:ext uri="{FF2B5EF4-FFF2-40B4-BE49-F238E27FC236}">
                <a16:creationId xmlns:a16="http://schemas.microsoft.com/office/drawing/2014/main" id="{CC366C07-4970-4C3B-A645-FEDE0F003D77}"/>
              </a:ext>
            </a:extLst>
          </p:cNvPr>
          <p:cNvPicPr>
            <a:picLocks noChangeAspect="1"/>
          </p:cNvPicPr>
          <p:nvPr/>
        </p:nvPicPr>
        <p:blipFill>
          <a:blip r:embed="rId2"/>
          <a:stretch>
            <a:fillRect/>
          </a:stretch>
        </p:blipFill>
        <p:spPr>
          <a:xfrm>
            <a:off x="861134" y="1109751"/>
            <a:ext cx="9134513" cy="3369661"/>
          </a:xfrm>
          <a:prstGeom prst="rect">
            <a:avLst/>
          </a:prstGeom>
        </p:spPr>
      </p:pic>
      <p:pic>
        <p:nvPicPr>
          <p:cNvPr id="10" name="Kuva 9">
            <a:extLst>
              <a:ext uri="{FF2B5EF4-FFF2-40B4-BE49-F238E27FC236}">
                <a16:creationId xmlns:a16="http://schemas.microsoft.com/office/drawing/2014/main" id="{7F87B590-1B64-4FA7-B71E-BC602E4D1120}"/>
              </a:ext>
            </a:extLst>
          </p:cNvPr>
          <p:cNvPicPr>
            <a:picLocks noChangeAspect="1"/>
          </p:cNvPicPr>
          <p:nvPr/>
        </p:nvPicPr>
        <p:blipFill>
          <a:blip r:embed="rId3"/>
          <a:stretch>
            <a:fillRect/>
          </a:stretch>
        </p:blipFill>
        <p:spPr>
          <a:xfrm>
            <a:off x="8601260" y="4523619"/>
            <a:ext cx="3152775" cy="1685925"/>
          </a:xfrm>
          <a:prstGeom prst="rect">
            <a:avLst/>
          </a:prstGeom>
        </p:spPr>
      </p:pic>
      <p:sp>
        <p:nvSpPr>
          <p:cNvPr id="11" name="Suorakulmio: Pyöristetyt kulmat 10">
            <a:extLst>
              <a:ext uri="{FF2B5EF4-FFF2-40B4-BE49-F238E27FC236}">
                <a16:creationId xmlns:a16="http://schemas.microsoft.com/office/drawing/2014/main" id="{17444A50-256D-4381-944A-239DA58945E4}"/>
              </a:ext>
            </a:extLst>
          </p:cNvPr>
          <p:cNvSpPr/>
          <p:nvPr/>
        </p:nvSpPr>
        <p:spPr>
          <a:xfrm>
            <a:off x="1846207" y="3219684"/>
            <a:ext cx="8025414" cy="24857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4" name="Suorakulmio: Pyöristetyt kulmat 3">
            <a:extLst>
              <a:ext uri="{FF2B5EF4-FFF2-40B4-BE49-F238E27FC236}">
                <a16:creationId xmlns:a16="http://schemas.microsoft.com/office/drawing/2014/main" id="{D54B6F8F-EE09-476A-B085-5C4EEA8EB129}"/>
              </a:ext>
            </a:extLst>
          </p:cNvPr>
          <p:cNvSpPr/>
          <p:nvPr/>
        </p:nvSpPr>
        <p:spPr>
          <a:xfrm>
            <a:off x="8641976" y="5809313"/>
            <a:ext cx="1702311" cy="32305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6" name="Tekstiruutu 5">
            <a:extLst>
              <a:ext uri="{FF2B5EF4-FFF2-40B4-BE49-F238E27FC236}">
                <a16:creationId xmlns:a16="http://schemas.microsoft.com/office/drawing/2014/main" id="{87E48EF8-FEC0-42F8-B0FC-DF86561D0DB3}"/>
              </a:ext>
            </a:extLst>
          </p:cNvPr>
          <p:cNvSpPr txBox="1"/>
          <p:nvPr/>
        </p:nvSpPr>
        <p:spPr>
          <a:xfrm>
            <a:off x="861134" y="4523619"/>
            <a:ext cx="7780842" cy="1754326"/>
          </a:xfrm>
          <a:prstGeom prst="rect">
            <a:avLst/>
          </a:prstGeom>
          <a:noFill/>
        </p:spPr>
        <p:txBody>
          <a:bodyPr wrap="square" rtlCol="0">
            <a:spAutoFit/>
          </a:bodyPr>
          <a:lstStyle/>
          <a:p>
            <a:r>
              <a:rPr lang="en-US" dirty="0">
                <a:solidFill>
                  <a:srgbClr val="00B050"/>
                </a:solidFill>
              </a:rPr>
              <a:t>Elements</a:t>
            </a:r>
            <a:r>
              <a:rPr lang="en-US" dirty="0"/>
              <a:t> in </a:t>
            </a:r>
            <a:r>
              <a:rPr lang="en-US" dirty="0">
                <a:solidFill>
                  <a:srgbClr val="00B050"/>
                </a:solidFill>
              </a:rPr>
              <a:t>HTML</a:t>
            </a:r>
            <a:r>
              <a:rPr lang="en-US" dirty="0"/>
              <a:t> are mostly "</a:t>
            </a:r>
            <a:r>
              <a:rPr lang="en-US" dirty="0">
                <a:solidFill>
                  <a:srgbClr val="00B050"/>
                </a:solidFill>
              </a:rPr>
              <a:t>inline</a:t>
            </a:r>
            <a:r>
              <a:rPr lang="en-US" dirty="0"/>
              <a:t>" or "</a:t>
            </a:r>
            <a:r>
              <a:rPr lang="en-US" dirty="0">
                <a:solidFill>
                  <a:srgbClr val="00B050"/>
                </a:solidFill>
              </a:rPr>
              <a:t>block</a:t>
            </a:r>
            <a:r>
              <a:rPr lang="en-US" dirty="0"/>
              <a:t>" </a:t>
            </a:r>
            <a:r>
              <a:rPr lang="en-US" dirty="0">
                <a:solidFill>
                  <a:srgbClr val="00B050"/>
                </a:solidFill>
              </a:rPr>
              <a:t>elements</a:t>
            </a:r>
            <a:r>
              <a:rPr lang="en-US" dirty="0"/>
              <a:t>: An </a:t>
            </a:r>
            <a:r>
              <a:rPr lang="en-US" dirty="0">
                <a:solidFill>
                  <a:srgbClr val="00B050"/>
                </a:solidFill>
              </a:rPr>
              <a:t>inline</a:t>
            </a:r>
            <a:r>
              <a:rPr lang="en-US" dirty="0"/>
              <a:t> </a:t>
            </a:r>
            <a:r>
              <a:rPr lang="en-US" dirty="0">
                <a:solidFill>
                  <a:srgbClr val="00B050"/>
                </a:solidFill>
              </a:rPr>
              <a:t>element</a:t>
            </a:r>
            <a:r>
              <a:rPr lang="en-US" dirty="0"/>
              <a:t> has floating content on its left and right side. A </a:t>
            </a:r>
            <a:r>
              <a:rPr lang="en-US" dirty="0">
                <a:solidFill>
                  <a:srgbClr val="00B050"/>
                </a:solidFill>
              </a:rPr>
              <a:t>block</a:t>
            </a:r>
            <a:r>
              <a:rPr lang="en-US" dirty="0"/>
              <a:t> </a:t>
            </a:r>
            <a:r>
              <a:rPr lang="en-US" dirty="0">
                <a:solidFill>
                  <a:srgbClr val="00B050"/>
                </a:solidFill>
              </a:rPr>
              <a:t>element</a:t>
            </a:r>
            <a:r>
              <a:rPr lang="en-US" dirty="0"/>
              <a:t> fills the entire line, and nothing can be displayed on its left or right side. If you set </a:t>
            </a:r>
            <a:r>
              <a:rPr lang="en-US" dirty="0" err="1">
                <a:solidFill>
                  <a:srgbClr val="00B050"/>
                </a:solidFill>
              </a:rPr>
              <a:t>display</a:t>
            </a:r>
            <a:r>
              <a:rPr lang="en-US" dirty="0" err="1"/>
              <a:t>:</a:t>
            </a:r>
            <a:r>
              <a:rPr lang="en-US" dirty="0" err="1">
                <a:solidFill>
                  <a:srgbClr val="00B050"/>
                </a:solidFill>
              </a:rPr>
              <a:t>none</a:t>
            </a:r>
            <a:r>
              <a:rPr lang="en-US" dirty="0"/>
              <a:t>, it hides the entire </a:t>
            </a:r>
            <a:r>
              <a:rPr lang="en-US" dirty="0">
                <a:solidFill>
                  <a:srgbClr val="00B050"/>
                </a:solidFill>
              </a:rPr>
              <a:t>element</a:t>
            </a:r>
            <a:r>
              <a:rPr lang="en-US" dirty="0"/>
              <a:t>, while </a:t>
            </a:r>
            <a:r>
              <a:rPr lang="en-US" dirty="0" err="1">
                <a:solidFill>
                  <a:srgbClr val="00B050"/>
                </a:solidFill>
              </a:rPr>
              <a:t>visibility</a:t>
            </a:r>
            <a:r>
              <a:rPr lang="en-US" dirty="0" err="1"/>
              <a:t>:</a:t>
            </a:r>
            <a:r>
              <a:rPr lang="en-US" dirty="0" err="1">
                <a:solidFill>
                  <a:srgbClr val="00B050"/>
                </a:solidFill>
              </a:rPr>
              <a:t>hidden</a:t>
            </a:r>
            <a:r>
              <a:rPr lang="en-US" dirty="0"/>
              <a:t> means that the contents of the </a:t>
            </a:r>
            <a:r>
              <a:rPr lang="en-US" dirty="0">
                <a:solidFill>
                  <a:srgbClr val="00B050"/>
                </a:solidFill>
              </a:rPr>
              <a:t>element</a:t>
            </a:r>
            <a:r>
              <a:rPr lang="en-US" dirty="0"/>
              <a:t> will be invisible, but the </a:t>
            </a:r>
            <a:r>
              <a:rPr lang="en-US" dirty="0">
                <a:solidFill>
                  <a:srgbClr val="00B050"/>
                </a:solidFill>
              </a:rPr>
              <a:t>element</a:t>
            </a:r>
            <a:r>
              <a:rPr lang="en-US" dirty="0"/>
              <a:t> stays in its original position and size.</a:t>
            </a:r>
            <a:endParaRPr lang="fi-FI" dirty="0"/>
          </a:p>
        </p:txBody>
      </p:sp>
      <p:sp>
        <p:nvSpPr>
          <p:cNvPr id="7" name="Suorakulmio: Pyöristetyt kulmat 6">
            <a:extLst>
              <a:ext uri="{FF2B5EF4-FFF2-40B4-BE49-F238E27FC236}">
                <a16:creationId xmlns:a16="http://schemas.microsoft.com/office/drawing/2014/main" id="{819D8061-A2AD-4BC6-B1B2-55FC85065218}"/>
              </a:ext>
            </a:extLst>
          </p:cNvPr>
          <p:cNvSpPr/>
          <p:nvPr/>
        </p:nvSpPr>
        <p:spPr>
          <a:xfrm>
            <a:off x="1836285" y="3124335"/>
            <a:ext cx="835894" cy="43927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8" name="Tekstiruutu 7">
            <a:extLst>
              <a:ext uri="{FF2B5EF4-FFF2-40B4-BE49-F238E27FC236}">
                <a16:creationId xmlns:a16="http://schemas.microsoft.com/office/drawing/2014/main" id="{65D5D166-6A8B-4394-935F-AA44108CA4E4}"/>
              </a:ext>
            </a:extLst>
          </p:cNvPr>
          <p:cNvSpPr txBox="1"/>
          <p:nvPr/>
        </p:nvSpPr>
        <p:spPr>
          <a:xfrm>
            <a:off x="4675354" y="1195221"/>
            <a:ext cx="4361069" cy="923330"/>
          </a:xfrm>
          <a:prstGeom prst="rect">
            <a:avLst/>
          </a:prstGeom>
          <a:noFill/>
          <a:ln>
            <a:noFill/>
          </a:ln>
        </p:spPr>
        <p:txBody>
          <a:bodyPr wrap="square" rtlCol="0">
            <a:spAutoFit/>
          </a:bodyPr>
          <a:lstStyle/>
          <a:p>
            <a:r>
              <a:rPr lang="en-US" dirty="0"/>
              <a:t>In </a:t>
            </a:r>
            <a:r>
              <a:rPr lang="en-US" dirty="0">
                <a:solidFill>
                  <a:srgbClr val="00B050"/>
                </a:solidFill>
              </a:rPr>
              <a:t>HTML</a:t>
            </a:r>
            <a:r>
              <a:rPr lang="en-US" dirty="0"/>
              <a:t> </a:t>
            </a:r>
            <a:r>
              <a:rPr lang="en-US" dirty="0">
                <a:solidFill>
                  <a:srgbClr val="00B050"/>
                </a:solidFill>
              </a:rPr>
              <a:t>event</a:t>
            </a:r>
            <a:r>
              <a:rPr lang="en-US" dirty="0"/>
              <a:t> </a:t>
            </a:r>
            <a:r>
              <a:rPr lang="en-US" dirty="0">
                <a:solidFill>
                  <a:srgbClr val="00B050"/>
                </a:solidFill>
              </a:rPr>
              <a:t>handlers</a:t>
            </a:r>
            <a:r>
              <a:rPr lang="en-US" dirty="0"/>
              <a:t>, </a:t>
            </a:r>
            <a:r>
              <a:rPr lang="en-US" dirty="0">
                <a:solidFill>
                  <a:srgbClr val="00B050"/>
                </a:solidFill>
              </a:rPr>
              <a:t>this</a:t>
            </a:r>
            <a:r>
              <a:rPr lang="en-US" dirty="0"/>
              <a:t> refers to the </a:t>
            </a:r>
            <a:r>
              <a:rPr lang="en-US" dirty="0">
                <a:solidFill>
                  <a:srgbClr val="00B050"/>
                </a:solidFill>
              </a:rPr>
              <a:t>HTML</a:t>
            </a:r>
            <a:r>
              <a:rPr lang="en-US" dirty="0"/>
              <a:t> </a:t>
            </a:r>
            <a:r>
              <a:rPr lang="en-US" dirty="0">
                <a:solidFill>
                  <a:srgbClr val="00B050"/>
                </a:solidFill>
              </a:rPr>
              <a:t>element</a:t>
            </a:r>
            <a:r>
              <a:rPr lang="en-US" dirty="0"/>
              <a:t> that received the </a:t>
            </a:r>
            <a:r>
              <a:rPr lang="en-US" dirty="0">
                <a:solidFill>
                  <a:srgbClr val="00B050"/>
                </a:solidFill>
              </a:rPr>
              <a:t>event </a:t>
            </a:r>
            <a:r>
              <a:rPr lang="en-US" dirty="0"/>
              <a:t>which is </a:t>
            </a:r>
            <a:r>
              <a:rPr lang="en-US" dirty="0">
                <a:solidFill>
                  <a:srgbClr val="00B050"/>
                </a:solidFill>
              </a:rPr>
              <a:t>button</a:t>
            </a:r>
            <a:r>
              <a:rPr lang="en-US" dirty="0"/>
              <a:t> in this case</a:t>
            </a:r>
            <a:r>
              <a:rPr lang="en-US" dirty="0">
                <a:solidFill>
                  <a:srgbClr val="00B050"/>
                </a:solidFill>
              </a:rPr>
              <a:t>.</a:t>
            </a:r>
            <a:endParaRPr lang="en-US" dirty="0"/>
          </a:p>
        </p:txBody>
      </p:sp>
      <p:sp>
        <p:nvSpPr>
          <p:cNvPr id="12" name="Suorakulmio: Pyöristetyt kulmat 11">
            <a:extLst>
              <a:ext uri="{FF2B5EF4-FFF2-40B4-BE49-F238E27FC236}">
                <a16:creationId xmlns:a16="http://schemas.microsoft.com/office/drawing/2014/main" id="{96612B57-2582-4EC3-B6F4-9E4A56668D5F}"/>
              </a:ext>
            </a:extLst>
          </p:cNvPr>
          <p:cNvSpPr/>
          <p:nvPr/>
        </p:nvSpPr>
        <p:spPr>
          <a:xfrm>
            <a:off x="8487139" y="3124334"/>
            <a:ext cx="994211" cy="43927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Tree>
    <p:extLst>
      <p:ext uri="{BB962C8B-B14F-4D97-AF65-F5344CB8AC3E}">
        <p14:creationId xmlns:p14="http://schemas.microsoft.com/office/powerpoint/2010/main" val="1066807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34D73FF-CB42-4A18-9F56-B2BC428BB015}"/>
              </a:ext>
            </a:extLst>
          </p:cNvPr>
          <p:cNvSpPr>
            <a:spLocks noGrp="1"/>
          </p:cNvSpPr>
          <p:nvPr>
            <p:ph type="title"/>
          </p:nvPr>
        </p:nvSpPr>
        <p:spPr/>
        <p:txBody>
          <a:bodyPr/>
          <a:lstStyle/>
          <a:p>
            <a:pPr algn="ctr"/>
            <a:r>
              <a:rPr lang="fi-FI" dirty="0" err="1"/>
              <a:t>This</a:t>
            </a:r>
            <a:r>
              <a:rPr lang="fi-FI" dirty="0"/>
              <a:t> </a:t>
            </a:r>
            <a:r>
              <a:rPr lang="fi-FI" dirty="0" err="1"/>
              <a:t>Keyword</a:t>
            </a:r>
            <a:r>
              <a:rPr lang="fi-FI" dirty="0"/>
              <a:t> 5</a:t>
            </a:r>
          </a:p>
        </p:txBody>
      </p:sp>
      <p:sp>
        <p:nvSpPr>
          <p:cNvPr id="3" name="Sisällön paikkamerkki 2">
            <a:extLst>
              <a:ext uri="{FF2B5EF4-FFF2-40B4-BE49-F238E27FC236}">
                <a16:creationId xmlns:a16="http://schemas.microsoft.com/office/drawing/2014/main" id="{F3550CB5-1881-4C53-9F48-237FBA706FB8}"/>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https://www.w3schools.com/js/js_arrow_function.asp</a:t>
            </a:r>
          </a:p>
        </p:txBody>
      </p:sp>
      <p:sp>
        <p:nvSpPr>
          <p:cNvPr id="4" name="Dian numeron paikkamerkki 3">
            <a:extLst>
              <a:ext uri="{FF2B5EF4-FFF2-40B4-BE49-F238E27FC236}">
                <a16:creationId xmlns:a16="http://schemas.microsoft.com/office/drawing/2014/main" id="{AA1B5A2A-5DFA-4C2B-B961-6CC2D043053C}"/>
              </a:ext>
            </a:extLst>
          </p:cNvPr>
          <p:cNvSpPr>
            <a:spLocks noGrp="1"/>
          </p:cNvSpPr>
          <p:nvPr>
            <p:ph type="sldNum" sz="quarter" idx="12"/>
          </p:nvPr>
        </p:nvSpPr>
        <p:spPr/>
        <p:txBody>
          <a:bodyPr/>
          <a:lstStyle/>
          <a:p>
            <a:fld id="{3A98EE3D-8CD1-4C3F-BD1C-C98C9596463C}" type="slidenum">
              <a:rPr lang="en-US" smtClean="0"/>
              <a:pPr/>
              <a:t>131</a:t>
            </a:fld>
            <a:endParaRPr lang="en-US" dirty="0"/>
          </a:p>
        </p:txBody>
      </p:sp>
      <p:pic>
        <p:nvPicPr>
          <p:cNvPr id="6" name="Kuva 5">
            <a:extLst>
              <a:ext uri="{FF2B5EF4-FFF2-40B4-BE49-F238E27FC236}">
                <a16:creationId xmlns:a16="http://schemas.microsoft.com/office/drawing/2014/main" id="{DBE30FCD-15C9-462F-AAA3-02560F422EBB}"/>
              </a:ext>
            </a:extLst>
          </p:cNvPr>
          <p:cNvPicPr>
            <a:picLocks noChangeAspect="1"/>
          </p:cNvPicPr>
          <p:nvPr/>
        </p:nvPicPr>
        <p:blipFill>
          <a:blip r:embed="rId2"/>
          <a:stretch>
            <a:fillRect/>
          </a:stretch>
        </p:blipFill>
        <p:spPr>
          <a:xfrm>
            <a:off x="861134" y="1109751"/>
            <a:ext cx="8026598" cy="5114509"/>
          </a:xfrm>
          <a:prstGeom prst="rect">
            <a:avLst/>
          </a:prstGeom>
        </p:spPr>
      </p:pic>
      <p:pic>
        <p:nvPicPr>
          <p:cNvPr id="7" name="Kuva 6">
            <a:extLst>
              <a:ext uri="{FF2B5EF4-FFF2-40B4-BE49-F238E27FC236}">
                <a16:creationId xmlns:a16="http://schemas.microsoft.com/office/drawing/2014/main" id="{8C40FB49-A910-4E38-9566-2AA7B6A96720}"/>
              </a:ext>
            </a:extLst>
          </p:cNvPr>
          <p:cNvPicPr>
            <a:picLocks noChangeAspect="1"/>
          </p:cNvPicPr>
          <p:nvPr/>
        </p:nvPicPr>
        <p:blipFill>
          <a:blip r:embed="rId3"/>
          <a:stretch>
            <a:fillRect/>
          </a:stretch>
        </p:blipFill>
        <p:spPr>
          <a:xfrm>
            <a:off x="6570585" y="3075511"/>
            <a:ext cx="1447800" cy="866775"/>
          </a:xfrm>
          <a:prstGeom prst="rect">
            <a:avLst/>
          </a:prstGeom>
        </p:spPr>
      </p:pic>
      <p:pic>
        <p:nvPicPr>
          <p:cNvPr id="8" name="Kuva 7">
            <a:extLst>
              <a:ext uri="{FF2B5EF4-FFF2-40B4-BE49-F238E27FC236}">
                <a16:creationId xmlns:a16="http://schemas.microsoft.com/office/drawing/2014/main" id="{0AC98C4C-F984-4567-8A5B-E86B3744AA1C}"/>
              </a:ext>
            </a:extLst>
          </p:cNvPr>
          <p:cNvPicPr>
            <a:picLocks noChangeAspect="1"/>
          </p:cNvPicPr>
          <p:nvPr/>
        </p:nvPicPr>
        <p:blipFill>
          <a:blip r:embed="rId4"/>
          <a:stretch>
            <a:fillRect/>
          </a:stretch>
        </p:blipFill>
        <p:spPr>
          <a:xfrm>
            <a:off x="6570585" y="4063129"/>
            <a:ext cx="3743325" cy="838200"/>
          </a:xfrm>
          <a:prstGeom prst="rect">
            <a:avLst/>
          </a:prstGeom>
        </p:spPr>
      </p:pic>
    </p:spTree>
    <p:extLst>
      <p:ext uri="{BB962C8B-B14F-4D97-AF65-F5344CB8AC3E}">
        <p14:creationId xmlns:p14="http://schemas.microsoft.com/office/powerpoint/2010/main" val="210773933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tsikko 5">
            <a:extLst>
              <a:ext uri="{FF2B5EF4-FFF2-40B4-BE49-F238E27FC236}">
                <a16:creationId xmlns:a16="http://schemas.microsoft.com/office/drawing/2014/main" id="{838C9BDC-4B73-4D1D-848F-7DD2DF146612}"/>
              </a:ext>
            </a:extLst>
          </p:cNvPr>
          <p:cNvSpPr>
            <a:spLocks noGrp="1"/>
          </p:cNvSpPr>
          <p:nvPr>
            <p:ph type="title"/>
          </p:nvPr>
        </p:nvSpPr>
        <p:spPr/>
        <p:txBody>
          <a:bodyPr/>
          <a:lstStyle/>
          <a:p>
            <a:pPr algn="ctr"/>
            <a:r>
              <a:rPr lang="fi-FI" dirty="0" err="1"/>
              <a:t>This</a:t>
            </a:r>
            <a:r>
              <a:rPr lang="fi-FI" dirty="0"/>
              <a:t> </a:t>
            </a:r>
            <a:r>
              <a:rPr lang="fi-FI" dirty="0" err="1"/>
              <a:t>Keyword</a:t>
            </a:r>
            <a:r>
              <a:rPr lang="fi-FI" dirty="0"/>
              <a:t> </a:t>
            </a:r>
            <a:r>
              <a:rPr lang="fi-FI" dirty="0" err="1"/>
              <a:t>with</a:t>
            </a:r>
            <a:r>
              <a:rPr lang="fi-FI" dirty="0"/>
              <a:t> Call() and </a:t>
            </a:r>
            <a:r>
              <a:rPr lang="fi-FI" dirty="0" err="1"/>
              <a:t>Apply</a:t>
            </a:r>
            <a:r>
              <a:rPr lang="fi-FI" dirty="0"/>
              <a:t>()</a:t>
            </a:r>
          </a:p>
        </p:txBody>
      </p:sp>
      <p:sp>
        <p:nvSpPr>
          <p:cNvPr id="3" name="Sisällön paikkamerkki 2">
            <a:extLst>
              <a:ext uri="{FF2B5EF4-FFF2-40B4-BE49-F238E27FC236}">
                <a16:creationId xmlns:a16="http://schemas.microsoft.com/office/drawing/2014/main" id="{C2F782D5-D930-4999-B0A3-8EE32BEDCEF2}"/>
              </a:ext>
            </a:extLst>
          </p:cNvPr>
          <p:cNvSpPr>
            <a:spLocks noGrp="1"/>
          </p:cNvSpPr>
          <p:nvPr>
            <p:ph idx="1"/>
          </p:nvPr>
        </p:nvSpPr>
        <p:spPr>
          <a:xfrm>
            <a:off x="861134" y="1109751"/>
            <a:ext cx="10294546" cy="5461644"/>
          </a:xfrm>
        </p:spPr>
        <p:txBody>
          <a:bodyPr>
            <a:normAutofit fontScale="92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The</a:t>
            </a:r>
            <a:r>
              <a:rPr lang="fi-FI" dirty="0"/>
              <a:t> JavaScript </a:t>
            </a:r>
            <a:r>
              <a:rPr lang="fi-FI" dirty="0" err="1">
                <a:solidFill>
                  <a:srgbClr val="00B050"/>
                </a:solidFill>
              </a:rPr>
              <a:t>call</a:t>
            </a:r>
            <a:r>
              <a:rPr lang="fi-FI" dirty="0">
                <a:solidFill>
                  <a:srgbClr val="00B050"/>
                </a:solidFill>
              </a:rPr>
              <a:t>() </a:t>
            </a:r>
            <a:r>
              <a:rPr lang="fi-FI" dirty="0" err="1">
                <a:solidFill>
                  <a:srgbClr val="00B050"/>
                </a:solidFill>
              </a:rPr>
              <a:t>method</a:t>
            </a:r>
            <a:r>
              <a:rPr lang="fi-FI" dirty="0"/>
              <a:t>: </a:t>
            </a:r>
            <a:r>
              <a:rPr lang="en-US" dirty="0"/>
              <a:t>The </a:t>
            </a:r>
            <a:r>
              <a:rPr lang="en-US" dirty="0">
                <a:solidFill>
                  <a:srgbClr val="00B050"/>
                </a:solidFill>
              </a:rPr>
              <a:t>call() method </a:t>
            </a:r>
            <a:r>
              <a:rPr lang="en-US" dirty="0"/>
              <a:t>is a predefined JavaScript </a:t>
            </a:r>
            <a:r>
              <a:rPr lang="en-US" dirty="0">
                <a:solidFill>
                  <a:srgbClr val="00B050"/>
                </a:solidFill>
              </a:rPr>
              <a:t>method</a:t>
            </a:r>
            <a:r>
              <a:rPr lang="en-US" dirty="0"/>
              <a:t>. It can be used to </a:t>
            </a:r>
            <a:r>
              <a:rPr lang="en-US" dirty="0">
                <a:solidFill>
                  <a:srgbClr val="00B050"/>
                </a:solidFill>
              </a:rPr>
              <a:t>invoke (call)</a:t>
            </a:r>
            <a:r>
              <a:rPr lang="en-US" dirty="0"/>
              <a:t> a </a:t>
            </a:r>
            <a:r>
              <a:rPr lang="en-US" dirty="0">
                <a:solidFill>
                  <a:srgbClr val="00B050"/>
                </a:solidFill>
              </a:rPr>
              <a:t>method</a:t>
            </a:r>
            <a:r>
              <a:rPr lang="en-US" dirty="0"/>
              <a:t> with an owner object as an </a:t>
            </a:r>
            <a:r>
              <a:rPr lang="en-US" dirty="0">
                <a:solidFill>
                  <a:srgbClr val="00B050"/>
                </a:solidFill>
              </a:rPr>
              <a:t>argument (parameter).</a:t>
            </a:r>
          </a:p>
          <a:p>
            <a:r>
              <a:rPr lang="en-US" dirty="0"/>
              <a:t>With </a:t>
            </a:r>
            <a:r>
              <a:rPr lang="en-US" dirty="0">
                <a:solidFill>
                  <a:srgbClr val="00B050"/>
                </a:solidFill>
              </a:rPr>
              <a:t>call(), </a:t>
            </a:r>
            <a:r>
              <a:rPr lang="en-US" dirty="0"/>
              <a:t>an </a:t>
            </a:r>
            <a:r>
              <a:rPr lang="en-US" dirty="0">
                <a:solidFill>
                  <a:srgbClr val="00B050"/>
                </a:solidFill>
              </a:rPr>
              <a:t>object</a:t>
            </a:r>
            <a:r>
              <a:rPr lang="en-US" dirty="0"/>
              <a:t> can use a </a:t>
            </a:r>
            <a:r>
              <a:rPr lang="en-US" dirty="0">
                <a:solidFill>
                  <a:srgbClr val="00B050"/>
                </a:solidFill>
              </a:rPr>
              <a:t>method</a:t>
            </a:r>
            <a:r>
              <a:rPr lang="en-US" dirty="0"/>
              <a:t> belonging to </a:t>
            </a:r>
            <a:r>
              <a:rPr lang="en-US" dirty="0">
                <a:solidFill>
                  <a:srgbClr val="00B050"/>
                </a:solidFill>
              </a:rPr>
              <a:t>another object</a:t>
            </a:r>
            <a:r>
              <a:rPr lang="en-US" dirty="0"/>
              <a:t>.</a:t>
            </a:r>
            <a:endParaRPr lang="fi-FI" dirty="0"/>
          </a:p>
          <a:p>
            <a:r>
              <a:rPr lang="fi-FI" dirty="0" err="1"/>
              <a:t>Sources</a:t>
            </a:r>
            <a:r>
              <a:rPr lang="fi-FI" dirty="0"/>
              <a:t>: https://www.w3schools.com/js/js_this.asp and https://www.w3schools.com/js/js_function_call.asp</a:t>
            </a:r>
          </a:p>
        </p:txBody>
      </p:sp>
      <p:sp>
        <p:nvSpPr>
          <p:cNvPr id="5" name="Dian numeron paikkamerkki 4">
            <a:extLst>
              <a:ext uri="{FF2B5EF4-FFF2-40B4-BE49-F238E27FC236}">
                <a16:creationId xmlns:a16="http://schemas.microsoft.com/office/drawing/2014/main" id="{4C2E5CD2-32C2-4228-A1F1-96CEDDCCFFDB}"/>
              </a:ext>
            </a:extLst>
          </p:cNvPr>
          <p:cNvSpPr>
            <a:spLocks noGrp="1"/>
          </p:cNvSpPr>
          <p:nvPr>
            <p:ph type="sldNum" sz="quarter" idx="12"/>
          </p:nvPr>
        </p:nvSpPr>
        <p:spPr/>
        <p:txBody>
          <a:bodyPr/>
          <a:lstStyle/>
          <a:p>
            <a:fld id="{3A98EE3D-8CD1-4C3F-BD1C-C98C9596463C}" type="slidenum">
              <a:rPr lang="en-US" smtClean="0"/>
              <a:t>132</a:t>
            </a:fld>
            <a:endParaRPr lang="en-US" dirty="0"/>
          </a:p>
        </p:txBody>
      </p:sp>
      <p:pic>
        <p:nvPicPr>
          <p:cNvPr id="7" name="Kuva 6">
            <a:extLst>
              <a:ext uri="{FF2B5EF4-FFF2-40B4-BE49-F238E27FC236}">
                <a16:creationId xmlns:a16="http://schemas.microsoft.com/office/drawing/2014/main" id="{C25E596F-9F0C-4570-98C7-D6B9265E1792}"/>
              </a:ext>
            </a:extLst>
          </p:cNvPr>
          <p:cNvPicPr>
            <a:picLocks noChangeAspect="1"/>
          </p:cNvPicPr>
          <p:nvPr/>
        </p:nvPicPr>
        <p:blipFill>
          <a:blip r:embed="rId2"/>
          <a:stretch>
            <a:fillRect/>
          </a:stretch>
        </p:blipFill>
        <p:spPr>
          <a:xfrm>
            <a:off x="861134" y="1109751"/>
            <a:ext cx="11406977" cy="3932766"/>
          </a:xfrm>
          <a:prstGeom prst="rect">
            <a:avLst/>
          </a:prstGeom>
        </p:spPr>
      </p:pic>
    </p:spTree>
    <p:extLst>
      <p:ext uri="{BB962C8B-B14F-4D97-AF65-F5344CB8AC3E}">
        <p14:creationId xmlns:p14="http://schemas.microsoft.com/office/powerpoint/2010/main" val="319067045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tsikko 4">
            <a:extLst>
              <a:ext uri="{FF2B5EF4-FFF2-40B4-BE49-F238E27FC236}">
                <a16:creationId xmlns:a16="http://schemas.microsoft.com/office/drawing/2014/main" id="{708A4F30-19C0-4486-8206-794BFDECC3C4}"/>
              </a:ext>
            </a:extLst>
          </p:cNvPr>
          <p:cNvSpPr>
            <a:spLocks noGrp="1"/>
          </p:cNvSpPr>
          <p:nvPr>
            <p:ph type="title"/>
          </p:nvPr>
        </p:nvSpPr>
        <p:spPr/>
        <p:txBody>
          <a:bodyPr/>
          <a:lstStyle/>
          <a:p>
            <a:pPr algn="ctr"/>
            <a:r>
              <a:rPr lang="fi-FI" dirty="0" err="1"/>
              <a:t>This</a:t>
            </a:r>
            <a:r>
              <a:rPr lang="fi-FI" dirty="0"/>
              <a:t> </a:t>
            </a:r>
            <a:r>
              <a:rPr lang="fi-FI" dirty="0" err="1"/>
              <a:t>Keyword</a:t>
            </a:r>
            <a:r>
              <a:rPr lang="fi-FI" dirty="0"/>
              <a:t> </a:t>
            </a:r>
            <a:r>
              <a:rPr lang="fi-FI" dirty="0" err="1"/>
              <a:t>with</a:t>
            </a:r>
            <a:r>
              <a:rPr lang="fi-FI" dirty="0"/>
              <a:t> Call() and </a:t>
            </a:r>
            <a:r>
              <a:rPr lang="fi-FI" dirty="0" err="1"/>
              <a:t>Apply</a:t>
            </a:r>
            <a:r>
              <a:rPr lang="fi-FI" dirty="0"/>
              <a:t>()</a:t>
            </a:r>
          </a:p>
        </p:txBody>
      </p:sp>
      <p:sp>
        <p:nvSpPr>
          <p:cNvPr id="6" name="Sisällön paikkamerkki 5">
            <a:extLst>
              <a:ext uri="{FF2B5EF4-FFF2-40B4-BE49-F238E27FC236}">
                <a16:creationId xmlns:a16="http://schemas.microsoft.com/office/drawing/2014/main" id="{8DFF76F2-8A14-4926-9E86-D371566246FE}"/>
              </a:ext>
            </a:extLst>
          </p:cNvPr>
          <p:cNvSpPr>
            <a:spLocks noGrp="1"/>
          </p:cNvSpPr>
          <p:nvPr>
            <p:ph idx="1"/>
          </p:nvPr>
        </p:nvSpPr>
        <p:spPr>
          <a:xfrm>
            <a:off x="861134" y="1109751"/>
            <a:ext cx="10294546" cy="5461644"/>
          </a:xfrm>
        </p:spPr>
        <p:txBody>
          <a:bodyPr>
            <a:normAutofit fontScale="92500" lnSpcReduction="1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https://www.w3schools.com/js/js_function_apply.asp</a:t>
            </a:r>
          </a:p>
        </p:txBody>
      </p:sp>
      <p:sp>
        <p:nvSpPr>
          <p:cNvPr id="4" name="Dian numeron paikkamerkki 3">
            <a:extLst>
              <a:ext uri="{FF2B5EF4-FFF2-40B4-BE49-F238E27FC236}">
                <a16:creationId xmlns:a16="http://schemas.microsoft.com/office/drawing/2014/main" id="{D51EBD48-50BD-4D02-B964-9534861787F6}"/>
              </a:ext>
            </a:extLst>
          </p:cNvPr>
          <p:cNvSpPr>
            <a:spLocks noGrp="1"/>
          </p:cNvSpPr>
          <p:nvPr>
            <p:ph type="sldNum" sz="quarter" idx="12"/>
          </p:nvPr>
        </p:nvSpPr>
        <p:spPr/>
        <p:txBody>
          <a:bodyPr/>
          <a:lstStyle/>
          <a:p>
            <a:fld id="{3A98EE3D-8CD1-4C3F-BD1C-C98C9596463C}" type="slidenum">
              <a:rPr lang="en-US" smtClean="0"/>
              <a:pPr/>
              <a:t>133</a:t>
            </a:fld>
            <a:endParaRPr lang="en-US" dirty="0"/>
          </a:p>
        </p:txBody>
      </p:sp>
      <p:pic>
        <p:nvPicPr>
          <p:cNvPr id="9" name="Kuva 8">
            <a:extLst>
              <a:ext uri="{FF2B5EF4-FFF2-40B4-BE49-F238E27FC236}">
                <a16:creationId xmlns:a16="http://schemas.microsoft.com/office/drawing/2014/main" id="{21BFC0C3-6618-49EA-9FA0-5C5EB27D52B5}"/>
              </a:ext>
            </a:extLst>
          </p:cNvPr>
          <p:cNvPicPr>
            <a:picLocks noChangeAspect="1"/>
          </p:cNvPicPr>
          <p:nvPr/>
        </p:nvPicPr>
        <p:blipFill>
          <a:blip r:embed="rId2"/>
          <a:stretch>
            <a:fillRect/>
          </a:stretch>
        </p:blipFill>
        <p:spPr>
          <a:xfrm>
            <a:off x="753539" y="1109751"/>
            <a:ext cx="11000496" cy="5107018"/>
          </a:xfrm>
          <a:prstGeom prst="rect">
            <a:avLst/>
          </a:prstGeom>
        </p:spPr>
      </p:pic>
    </p:spTree>
    <p:extLst>
      <p:ext uri="{BB962C8B-B14F-4D97-AF65-F5344CB8AC3E}">
        <p14:creationId xmlns:p14="http://schemas.microsoft.com/office/powerpoint/2010/main" val="16461173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5EF425EB-C50B-459E-BABB-1E27F4B1FDFC}"/>
              </a:ext>
            </a:extLst>
          </p:cNvPr>
          <p:cNvSpPr>
            <a:spLocks noGrp="1"/>
          </p:cNvSpPr>
          <p:nvPr>
            <p:ph type="title"/>
          </p:nvPr>
        </p:nvSpPr>
        <p:spPr/>
        <p:txBody>
          <a:bodyPr>
            <a:noAutofit/>
          </a:bodyPr>
          <a:lstStyle/>
          <a:p>
            <a:pPr algn="ctr"/>
            <a:r>
              <a:rPr lang="fi-FI" dirty="0" err="1"/>
              <a:t>This</a:t>
            </a:r>
            <a:r>
              <a:rPr lang="fi-FI" dirty="0"/>
              <a:t> </a:t>
            </a:r>
            <a:r>
              <a:rPr lang="fi-FI" dirty="0" err="1"/>
              <a:t>Keyword</a:t>
            </a:r>
            <a:r>
              <a:rPr lang="fi-FI" dirty="0"/>
              <a:t> </a:t>
            </a:r>
            <a:r>
              <a:rPr lang="fi-FI" dirty="0" err="1"/>
              <a:t>with</a:t>
            </a:r>
            <a:r>
              <a:rPr lang="fi-FI" dirty="0"/>
              <a:t> </a:t>
            </a:r>
            <a:r>
              <a:rPr lang="fi-FI" dirty="0" err="1"/>
              <a:t>Bind</a:t>
            </a:r>
            <a:r>
              <a:rPr lang="fi-FI" dirty="0"/>
              <a:t>()</a:t>
            </a:r>
          </a:p>
        </p:txBody>
      </p:sp>
      <p:sp>
        <p:nvSpPr>
          <p:cNvPr id="3" name="Sisällön paikkamerkki 2">
            <a:extLst>
              <a:ext uri="{FF2B5EF4-FFF2-40B4-BE49-F238E27FC236}">
                <a16:creationId xmlns:a16="http://schemas.microsoft.com/office/drawing/2014/main" id="{7ED740C0-467F-42BB-AC91-6995981083B1}"/>
              </a:ext>
            </a:extLst>
          </p:cNvPr>
          <p:cNvSpPr>
            <a:spLocks noGrp="1"/>
          </p:cNvSpPr>
          <p:nvPr>
            <p:ph idx="1"/>
          </p:nvPr>
        </p:nvSpPr>
        <p:spPr>
          <a:xfrm>
            <a:off x="861134" y="1109751"/>
            <a:ext cx="10294546" cy="5461644"/>
          </a:xfrm>
        </p:spPr>
        <p:txBody>
          <a:bodyPr>
            <a:normAutofit fontScale="850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en-US" dirty="0"/>
          </a:p>
          <a:p>
            <a:r>
              <a:rPr lang="en-US" dirty="0"/>
              <a:t>The </a:t>
            </a:r>
            <a:r>
              <a:rPr lang="en-US" dirty="0">
                <a:solidFill>
                  <a:srgbClr val="00B050"/>
                </a:solidFill>
              </a:rPr>
              <a:t>bind() method </a:t>
            </a:r>
            <a:r>
              <a:rPr lang="en-US" dirty="0"/>
              <a:t>creates a new function that, when called, has its </a:t>
            </a:r>
            <a:r>
              <a:rPr lang="en-US" dirty="0">
                <a:solidFill>
                  <a:srgbClr val="00B050"/>
                </a:solidFill>
              </a:rPr>
              <a:t>this</a:t>
            </a:r>
            <a:r>
              <a:rPr lang="en-US" dirty="0"/>
              <a:t> </a:t>
            </a:r>
            <a:r>
              <a:rPr lang="en-US" dirty="0">
                <a:solidFill>
                  <a:srgbClr val="00B050"/>
                </a:solidFill>
              </a:rPr>
              <a:t>keyword</a:t>
            </a:r>
            <a:r>
              <a:rPr lang="en-US" dirty="0"/>
              <a:t> set to the provided value, with a given sequence of arguments preceding any provided when the new function is called.</a:t>
            </a:r>
          </a:p>
          <a:p>
            <a:r>
              <a:rPr lang="fi-FI" dirty="0" err="1"/>
              <a:t>Sources</a:t>
            </a:r>
            <a:r>
              <a:rPr lang="fi-FI" dirty="0"/>
              <a:t>: https://developer.mozilla.org/en-US/docs/Web/JavaScript/Reference/Global_Objects/Function/bind and https://exploringjs.com/es6/ch_arrow-functions.html#sec_arrow-func-vs-bind and …ch_callables.html#sec_iifes-in-es6</a:t>
            </a:r>
          </a:p>
        </p:txBody>
      </p:sp>
      <p:sp>
        <p:nvSpPr>
          <p:cNvPr id="5" name="Dian numeron paikkamerkki 4">
            <a:extLst>
              <a:ext uri="{FF2B5EF4-FFF2-40B4-BE49-F238E27FC236}">
                <a16:creationId xmlns:a16="http://schemas.microsoft.com/office/drawing/2014/main" id="{CEA3DFAE-52B5-4B0C-A451-6BA6D273C6AE}"/>
              </a:ext>
            </a:extLst>
          </p:cNvPr>
          <p:cNvSpPr>
            <a:spLocks noGrp="1"/>
          </p:cNvSpPr>
          <p:nvPr>
            <p:ph type="sldNum" sz="quarter" idx="12"/>
          </p:nvPr>
        </p:nvSpPr>
        <p:spPr/>
        <p:txBody>
          <a:bodyPr/>
          <a:lstStyle/>
          <a:p>
            <a:fld id="{3A98EE3D-8CD1-4C3F-BD1C-C98C9596463C}" type="slidenum">
              <a:rPr lang="en-US" smtClean="0"/>
              <a:t>134</a:t>
            </a:fld>
            <a:endParaRPr lang="en-US" dirty="0"/>
          </a:p>
        </p:txBody>
      </p:sp>
      <p:pic>
        <p:nvPicPr>
          <p:cNvPr id="7" name="Kuva 6">
            <a:extLst>
              <a:ext uri="{FF2B5EF4-FFF2-40B4-BE49-F238E27FC236}">
                <a16:creationId xmlns:a16="http://schemas.microsoft.com/office/drawing/2014/main" id="{CC104519-D092-453A-BC65-6449E9E0909F}"/>
              </a:ext>
            </a:extLst>
          </p:cNvPr>
          <p:cNvPicPr>
            <a:picLocks noChangeAspect="1"/>
          </p:cNvPicPr>
          <p:nvPr/>
        </p:nvPicPr>
        <p:blipFill>
          <a:blip r:embed="rId2"/>
          <a:stretch>
            <a:fillRect/>
          </a:stretch>
        </p:blipFill>
        <p:spPr>
          <a:xfrm>
            <a:off x="861133" y="1109750"/>
            <a:ext cx="9543495" cy="4087353"/>
          </a:xfrm>
          <a:prstGeom prst="rect">
            <a:avLst/>
          </a:prstGeom>
        </p:spPr>
      </p:pic>
    </p:spTree>
    <p:extLst>
      <p:ext uri="{BB962C8B-B14F-4D97-AF65-F5344CB8AC3E}">
        <p14:creationId xmlns:p14="http://schemas.microsoft.com/office/powerpoint/2010/main" val="13118069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tsikko 4">
            <a:extLst>
              <a:ext uri="{FF2B5EF4-FFF2-40B4-BE49-F238E27FC236}">
                <a16:creationId xmlns:a16="http://schemas.microsoft.com/office/drawing/2014/main" id="{3A06CE37-DDA9-4DF5-BF32-4EEB68C3314F}"/>
              </a:ext>
            </a:extLst>
          </p:cNvPr>
          <p:cNvSpPr>
            <a:spLocks noGrp="1"/>
          </p:cNvSpPr>
          <p:nvPr>
            <p:ph type="title"/>
          </p:nvPr>
        </p:nvSpPr>
        <p:spPr/>
        <p:txBody>
          <a:bodyPr>
            <a:normAutofit fontScale="90000"/>
          </a:bodyPr>
          <a:lstStyle/>
          <a:p>
            <a:pPr algn="ctr"/>
            <a:r>
              <a:rPr lang="fi-FI" dirty="0"/>
              <a:t>Objects</a:t>
            </a:r>
          </a:p>
        </p:txBody>
      </p:sp>
      <p:sp>
        <p:nvSpPr>
          <p:cNvPr id="6" name="Sisällön paikkamerkki 5">
            <a:extLst>
              <a:ext uri="{FF2B5EF4-FFF2-40B4-BE49-F238E27FC236}">
                <a16:creationId xmlns:a16="http://schemas.microsoft.com/office/drawing/2014/main" id="{9678FDCD-ECC4-42E4-9AC8-821EDF1A9CB5}"/>
              </a:ext>
            </a:extLst>
          </p:cNvPr>
          <p:cNvSpPr>
            <a:spLocks noGrp="1"/>
          </p:cNvSpPr>
          <p:nvPr>
            <p:ph sz="half" idx="1"/>
          </p:nvPr>
        </p:nvSpPr>
        <p:spPr>
          <a:xfrm>
            <a:off x="798990" y="1180730"/>
            <a:ext cx="4938026" cy="5390665"/>
          </a:xfrm>
        </p:spPr>
        <p:txBody>
          <a:bodyPr>
            <a:normAutofit fontScale="85000" lnSpcReduction="10000"/>
          </a:bodyPr>
          <a:lstStyle/>
          <a:p>
            <a:r>
              <a:rPr lang="en-US" dirty="0"/>
              <a:t>In </a:t>
            </a:r>
            <a:r>
              <a:rPr lang="en-US" dirty="0">
                <a:solidFill>
                  <a:srgbClr val="00B050"/>
                </a:solidFill>
              </a:rPr>
              <a:t>JavaScript</a:t>
            </a:r>
            <a:r>
              <a:rPr lang="en-US" dirty="0"/>
              <a:t>, almost "everything" is an </a:t>
            </a:r>
            <a:r>
              <a:rPr lang="en-US" dirty="0">
                <a:solidFill>
                  <a:srgbClr val="00B050"/>
                </a:solidFill>
              </a:rPr>
              <a:t>object</a:t>
            </a:r>
            <a:r>
              <a:rPr lang="en-US" dirty="0"/>
              <a:t>.</a:t>
            </a:r>
          </a:p>
          <a:p>
            <a:r>
              <a:rPr lang="en-US" dirty="0">
                <a:solidFill>
                  <a:srgbClr val="00B050"/>
                </a:solidFill>
              </a:rPr>
              <a:t>Booleans</a:t>
            </a:r>
            <a:r>
              <a:rPr lang="en-US" dirty="0"/>
              <a:t> can be objects (if defined with the </a:t>
            </a:r>
            <a:r>
              <a:rPr lang="en-US" dirty="0">
                <a:solidFill>
                  <a:srgbClr val="00B050"/>
                </a:solidFill>
              </a:rPr>
              <a:t>new keyword</a:t>
            </a:r>
            <a:r>
              <a:rPr lang="en-US" dirty="0"/>
              <a:t>)</a:t>
            </a:r>
          </a:p>
          <a:p>
            <a:r>
              <a:rPr lang="en-US" dirty="0">
                <a:solidFill>
                  <a:srgbClr val="00B050"/>
                </a:solidFill>
              </a:rPr>
              <a:t>Numbers</a:t>
            </a:r>
            <a:r>
              <a:rPr lang="en-US" dirty="0"/>
              <a:t> can be objects (if defined with the </a:t>
            </a:r>
            <a:r>
              <a:rPr lang="en-US" dirty="0">
                <a:solidFill>
                  <a:srgbClr val="00B050"/>
                </a:solidFill>
              </a:rPr>
              <a:t>new keyword</a:t>
            </a:r>
            <a:r>
              <a:rPr lang="en-US" dirty="0"/>
              <a:t>)</a:t>
            </a:r>
          </a:p>
          <a:p>
            <a:r>
              <a:rPr lang="en-US" dirty="0">
                <a:solidFill>
                  <a:srgbClr val="00B050"/>
                </a:solidFill>
              </a:rPr>
              <a:t>Strings </a:t>
            </a:r>
            <a:r>
              <a:rPr lang="en-US" dirty="0"/>
              <a:t>can be objects (if defined with the </a:t>
            </a:r>
            <a:r>
              <a:rPr lang="en-US" dirty="0">
                <a:solidFill>
                  <a:srgbClr val="00B050"/>
                </a:solidFill>
              </a:rPr>
              <a:t>new keyword</a:t>
            </a:r>
            <a:r>
              <a:rPr lang="en-US" dirty="0"/>
              <a:t>)</a:t>
            </a:r>
          </a:p>
          <a:p>
            <a:r>
              <a:rPr lang="en-US" dirty="0">
                <a:solidFill>
                  <a:srgbClr val="00B050"/>
                </a:solidFill>
              </a:rPr>
              <a:t>Dates</a:t>
            </a:r>
            <a:r>
              <a:rPr lang="en-US" dirty="0"/>
              <a:t> are always objects</a:t>
            </a:r>
          </a:p>
          <a:p>
            <a:r>
              <a:rPr lang="en-US" dirty="0" err="1">
                <a:solidFill>
                  <a:srgbClr val="00B050"/>
                </a:solidFill>
              </a:rPr>
              <a:t>Maths</a:t>
            </a:r>
            <a:r>
              <a:rPr lang="en-US" dirty="0">
                <a:solidFill>
                  <a:srgbClr val="00B050"/>
                </a:solidFill>
              </a:rPr>
              <a:t> </a:t>
            </a:r>
            <a:r>
              <a:rPr lang="en-US" dirty="0"/>
              <a:t>are always objects</a:t>
            </a:r>
          </a:p>
          <a:p>
            <a:r>
              <a:rPr lang="en-US" dirty="0">
                <a:solidFill>
                  <a:srgbClr val="00B050"/>
                </a:solidFill>
              </a:rPr>
              <a:t>Regular expressions </a:t>
            </a:r>
            <a:r>
              <a:rPr lang="en-US" dirty="0"/>
              <a:t>are always objects</a:t>
            </a:r>
          </a:p>
          <a:p>
            <a:r>
              <a:rPr lang="en-US" dirty="0">
                <a:solidFill>
                  <a:srgbClr val="00B050"/>
                </a:solidFill>
              </a:rPr>
              <a:t>Arrays </a:t>
            </a:r>
            <a:r>
              <a:rPr lang="en-US" dirty="0"/>
              <a:t>are always objects</a:t>
            </a:r>
          </a:p>
          <a:p>
            <a:r>
              <a:rPr lang="en-US" dirty="0">
                <a:solidFill>
                  <a:srgbClr val="00B050"/>
                </a:solidFill>
              </a:rPr>
              <a:t>Functions </a:t>
            </a:r>
            <a:r>
              <a:rPr lang="en-US" dirty="0"/>
              <a:t>are always objects</a:t>
            </a:r>
          </a:p>
          <a:p>
            <a:r>
              <a:rPr lang="en-US" dirty="0">
                <a:solidFill>
                  <a:srgbClr val="00B050"/>
                </a:solidFill>
              </a:rPr>
              <a:t>Objects </a:t>
            </a:r>
            <a:r>
              <a:rPr lang="en-US" dirty="0"/>
              <a:t>are always objects</a:t>
            </a:r>
          </a:p>
          <a:p>
            <a:r>
              <a:rPr lang="en-US" dirty="0"/>
              <a:t>All </a:t>
            </a:r>
            <a:r>
              <a:rPr lang="en-US" dirty="0">
                <a:solidFill>
                  <a:srgbClr val="00B050"/>
                </a:solidFill>
              </a:rPr>
              <a:t>JavaScript </a:t>
            </a:r>
            <a:r>
              <a:rPr lang="en-US" dirty="0"/>
              <a:t>values, except </a:t>
            </a:r>
            <a:r>
              <a:rPr lang="en-US" dirty="0">
                <a:solidFill>
                  <a:srgbClr val="00B050"/>
                </a:solidFill>
              </a:rPr>
              <a:t>primitives</a:t>
            </a:r>
            <a:r>
              <a:rPr lang="en-US" dirty="0"/>
              <a:t>, are </a:t>
            </a:r>
            <a:r>
              <a:rPr lang="en-US" dirty="0">
                <a:solidFill>
                  <a:srgbClr val="00B050"/>
                </a:solidFill>
              </a:rPr>
              <a:t>objects</a:t>
            </a:r>
            <a:r>
              <a:rPr lang="en-US" dirty="0"/>
              <a:t>.</a:t>
            </a:r>
            <a:endParaRPr lang="fi-FI" dirty="0"/>
          </a:p>
          <a:p>
            <a:r>
              <a:rPr lang="fi-FI" dirty="0" err="1"/>
              <a:t>Source</a:t>
            </a:r>
            <a:r>
              <a:rPr lang="fi-FI" dirty="0"/>
              <a:t>: https://www.w3schools.com/js/js_object_definition.asp</a:t>
            </a:r>
          </a:p>
        </p:txBody>
      </p:sp>
      <p:sp>
        <p:nvSpPr>
          <p:cNvPr id="7" name="Sisällön paikkamerkki 6">
            <a:extLst>
              <a:ext uri="{FF2B5EF4-FFF2-40B4-BE49-F238E27FC236}">
                <a16:creationId xmlns:a16="http://schemas.microsoft.com/office/drawing/2014/main" id="{C062D637-FB18-4C6A-8BAF-0625B76E07A5}"/>
              </a:ext>
            </a:extLst>
          </p:cNvPr>
          <p:cNvSpPr>
            <a:spLocks noGrp="1"/>
          </p:cNvSpPr>
          <p:nvPr>
            <p:ph sz="half" idx="2"/>
          </p:nvPr>
        </p:nvSpPr>
        <p:spPr>
          <a:xfrm>
            <a:off x="6217654" y="1180730"/>
            <a:ext cx="4938026" cy="5390664"/>
          </a:xfrm>
        </p:spPr>
        <p:txBody>
          <a:bodyPr>
            <a:normAutofit fontScale="85000" lnSpcReduction="10000"/>
          </a:bodyPr>
          <a:lstStyle/>
          <a:p>
            <a:r>
              <a:rPr lang="en-US" dirty="0"/>
              <a:t>A </a:t>
            </a:r>
            <a:r>
              <a:rPr lang="en-US" dirty="0">
                <a:solidFill>
                  <a:srgbClr val="00B050"/>
                </a:solidFill>
              </a:rPr>
              <a:t>primitive value </a:t>
            </a:r>
            <a:r>
              <a:rPr lang="en-US" dirty="0"/>
              <a:t>is a value that has no </a:t>
            </a:r>
            <a:r>
              <a:rPr lang="en-US" dirty="0">
                <a:solidFill>
                  <a:srgbClr val="00B050"/>
                </a:solidFill>
              </a:rPr>
              <a:t>properties </a:t>
            </a:r>
            <a:r>
              <a:rPr lang="en-US" dirty="0"/>
              <a:t>or </a:t>
            </a:r>
            <a:r>
              <a:rPr lang="en-US" dirty="0">
                <a:solidFill>
                  <a:srgbClr val="00B050"/>
                </a:solidFill>
              </a:rPr>
              <a:t>methods</a:t>
            </a:r>
            <a:r>
              <a:rPr lang="en-US" dirty="0"/>
              <a:t>.</a:t>
            </a:r>
          </a:p>
          <a:p>
            <a:r>
              <a:rPr lang="en-US" dirty="0"/>
              <a:t>A </a:t>
            </a:r>
            <a:r>
              <a:rPr lang="en-US" dirty="0">
                <a:solidFill>
                  <a:srgbClr val="00B050"/>
                </a:solidFill>
              </a:rPr>
              <a:t>primitive data type </a:t>
            </a:r>
            <a:r>
              <a:rPr lang="en-US" dirty="0"/>
              <a:t>is data that has a </a:t>
            </a:r>
            <a:r>
              <a:rPr lang="en-US" dirty="0">
                <a:solidFill>
                  <a:srgbClr val="00B050"/>
                </a:solidFill>
              </a:rPr>
              <a:t>primitive value</a:t>
            </a:r>
            <a:r>
              <a:rPr lang="en-US" dirty="0"/>
              <a:t>.</a:t>
            </a:r>
          </a:p>
          <a:p>
            <a:r>
              <a:rPr lang="en-US" dirty="0">
                <a:solidFill>
                  <a:srgbClr val="00B050"/>
                </a:solidFill>
              </a:rPr>
              <a:t>JavaScript </a:t>
            </a:r>
            <a:r>
              <a:rPr lang="en-US" dirty="0"/>
              <a:t>defines 6 types of </a:t>
            </a:r>
            <a:r>
              <a:rPr lang="en-US" dirty="0">
                <a:solidFill>
                  <a:srgbClr val="00B050"/>
                </a:solidFill>
              </a:rPr>
              <a:t>primitive data types</a:t>
            </a:r>
            <a:r>
              <a:rPr lang="en-US" dirty="0"/>
              <a:t>:</a:t>
            </a:r>
          </a:p>
          <a:p>
            <a:pPr>
              <a:buClr>
                <a:srgbClr val="00B050"/>
              </a:buClr>
              <a:buFont typeface="Wingdings" panose="05000000000000000000" pitchFamily="2" charset="2"/>
              <a:buChar char="q"/>
            </a:pPr>
            <a:r>
              <a:rPr lang="en-US" dirty="0">
                <a:highlight>
                  <a:srgbClr val="008000"/>
                </a:highlight>
              </a:rPr>
              <a:t>string</a:t>
            </a:r>
          </a:p>
          <a:p>
            <a:pPr>
              <a:buClr>
                <a:srgbClr val="00B050"/>
              </a:buClr>
              <a:buFont typeface="Wingdings" panose="05000000000000000000" pitchFamily="2" charset="2"/>
              <a:buChar char="q"/>
            </a:pPr>
            <a:r>
              <a:rPr lang="en-US" dirty="0">
                <a:highlight>
                  <a:srgbClr val="008000"/>
                </a:highlight>
              </a:rPr>
              <a:t>number</a:t>
            </a:r>
          </a:p>
          <a:p>
            <a:pPr>
              <a:buClr>
                <a:srgbClr val="00B050"/>
              </a:buClr>
              <a:buFont typeface="Wingdings" panose="05000000000000000000" pitchFamily="2" charset="2"/>
              <a:buChar char="q"/>
            </a:pPr>
            <a:r>
              <a:rPr lang="en-US" dirty="0" err="1">
                <a:highlight>
                  <a:srgbClr val="008000"/>
                </a:highlight>
              </a:rPr>
              <a:t>boolean</a:t>
            </a:r>
            <a:endParaRPr lang="en-US" dirty="0">
              <a:highlight>
                <a:srgbClr val="008000"/>
              </a:highlight>
            </a:endParaRPr>
          </a:p>
          <a:p>
            <a:pPr>
              <a:buClr>
                <a:srgbClr val="00B050"/>
              </a:buClr>
              <a:buFont typeface="Wingdings" panose="05000000000000000000" pitchFamily="2" charset="2"/>
              <a:buChar char="q"/>
            </a:pPr>
            <a:r>
              <a:rPr lang="en-US" dirty="0">
                <a:highlight>
                  <a:srgbClr val="008000"/>
                </a:highlight>
              </a:rPr>
              <a:t>null</a:t>
            </a:r>
          </a:p>
          <a:p>
            <a:pPr>
              <a:buClr>
                <a:srgbClr val="00B050"/>
              </a:buClr>
              <a:buFont typeface="Wingdings" panose="05000000000000000000" pitchFamily="2" charset="2"/>
              <a:buChar char="q"/>
            </a:pPr>
            <a:r>
              <a:rPr lang="en-US" dirty="0">
                <a:highlight>
                  <a:srgbClr val="008000"/>
                </a:highlight>
              </a:rPr>
              <a:t>undefined</a:t>
            </a:r>
          </a:p>
          <a:p>
            <a:pPr>
              <a:buClr>
                <a:srgbClr val="00B050"/>
              </a:buClr>
              <a:buFont typeface="Wingdings" panose="05000000000000000000" pitchFamily="2" charset="2"/>
              <a:buChar char="q"/>
            </a:pPr>
            <a:r>
              <a:rPr lang="en-US" dirty="0">
                <a:highlight>
                  <a:srgbClr val="008000"/>
                </a:highlight>
              </a:rPr>
              <a:t>symbol</a:t>
            </a:r>
            <a:r>
              <a:rPr lang="en-US" dirty="0"/>
              <a:t> </a:t>
            </a:r>
            <a:r>
              <a:rPr lang="fi-FI" dirty="0">
                <a:highlight>
                  <a:srgbClr val="008000"/>
                </a:highlight>
              </a:rPr>
              <a:t>(</a:t>
            </a:r>
            <a:r>
              <a:rPr lang="fi-FI" dirty="0" err="1">
                <a:highlight>
                  <a:srgbClr val="008000"/>
                </a:highlight>
              </a:rPr>
              <a:t>new</a:t>
            </a:r>
            <a:r>
              <a:rPr lang="fi-FI" dirty="0">
                <a:highlight>
                  <a:srgbClr val="008000"/>
                </a:highlight>
              </a:rPr>
              <a:t> in </a:t>
            </a:r>
            <a:r>
              <a:rPr lang="fi-FI" dirty="0" err="1">
                <a:highlight>
                  <a:srgbClr val="008000"/>
                </a:highlight>
              </a:rPr>
              <a:t>ECMAScript</a:t>
            </a:r>
            <a:r>
              <a:rPr lang="fi-FI" dirty="0">
                <a:highlight>
                  <a:srgbClr val="008000"/>
                </a:highlight>
              </a:rPr>
              <a:t> 2015)</a:t>
            </a:r>
            <a:endParaRPr lang="en-US" dirty="0">
              <a:highlight>
                <a:srgbClr val="008000"/>
              </a:highlight>
            </a:endParaRPr>
          </a:p>
          <a:p>
            <a:r>
              <a:rPr lang="en-US" dirty="0">
                <a:solidFill>
                  <a:srgbClr val="00B050"/>
                </a:solidFill>
              </a:rPr>
              <a:t>Primitive values </a:t>
            </a:r>
            <a:r>
              <a:rPr lang="en-US" dirty="0"/>
              <a:t>are immutable (they are hardcoded and therefore cannot be changed).</a:t>
            </a:r>
          </a:p>
          <a:p>
            <a:r>
              <a:rPr lang="en-US" dirty="0">
                <a:highlight>
                  <a:srgbClr val="008000"/>
                </a:highlight>
              </a:rPr>
              <a:t>if x = 3.14</a:t>
            </a:r>
            <a:r>
              <a:rPr lang="en-US" dirty="0"/>
              <a:t>, you can change the value of </a:t>
            </a:r>
            <a:r>
              <a:rPr lang="en-US" dirty="0">
                <a:highlight>
                  <a:srgbClr val="008000"/>
                </a:highlight>
              </a:rPr>
              <a:t>x</a:t>
            </a:r>
            <a:r>
              <a:rPr lang="en-US" dirty="0"/>
              <a:t>. But you cannot change the value of </a:t>
            </a:r>
            <a:r>
              <a:rPr lang="en-US" dirty="0">
                <a:highlight>
                  <a:srgbClr val="008000"/>
                </a:highlight>
              </a:rPr>
              <a:t>3.14</a:t>
            </a:r>
            <a:r>
              <a:rPr lang="en-US" dirty="0"/>
              <a:t>.</a:t>
            </a:r>
            <a:endParaRPr lang="fi-FI" dirty="0"/>
          </a:p>
        </p:txBody>
      </p:sp>
      <p:sp>
        <p:nvSpPr>
          <p:cNvPr id="4" name="Dian numeron paikkamerkki 3">
            <a:extLst>
              <a:ext uri="{FF2B5EF4-FFF2-40B4-BE49-F238E27FC236}">
                <a16:creationId xmlns:a16="http://schemas.microsoft.com/office/drawing/2014/main" id="{D3B6B591-65CC-4B8B-AB52-4B2F5B74B2CC}"/>
              </a:ext>
            </a:extLst>
          </p:cNvPr>
          <p:cNvSpPr>
            <a:spLocks noGrp="1"/>
          </p:cNvSpPr>
          <p:nvPr>
            <p:ph type="sldNum" sz="quarter" idx="12"/>
          </p:nvPr>
        </p:nvSpPr>
        <p:spPr/>
        <p:txBody>
          <a:bodyPr/>
          <a:lstStyle/>
          <a:p>
            <a:fld id="{3A98EE3D-8CD1-4C3F-BD1C-C98C9596463C}" type="slidenum">
              <a:rPr lang="en-US" smtClean="0"/>
              <a:pPr/>
              <a:t>135</a:t>
            </a:fld>
            <a:endParaRPr lang="en-US" dirty="0"/>
          </a:p>
        </p:txBody>
      </p:sp>
    </p:spTree>
    <p:extLst>
      <p:ext uri="{BB962C8B-B14F-4D97-AF65-F5344CB8AC3E}">
        <p14:creationId xmlns:p14="http://schemas.microsoft.com/office/powerpoint/2010/main" val="228042039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tsikko 5">
            <a:extLst>
              <a:ext uri="{FF2B5EF4-FFF2-40B4-BE49-F238E27FC236}">
                <a16:creationId xmlns:a16="http://schemas.microsoft.com/office/drawing/2014/main" id="{F24EB60E-5142-4C40-9C63-43EF3408C462}"/>
              </a:ext>
            </a:extLst>
          </p:cNvPr>
          <p:cNvSpPr>
            <a:spLocks noGrp="1"/>
          </p:cNvSpPr>
          <p:nvPr>
            <p:ph type="title"/>
          </p:nvPr>
        </p:nvSpPr>
        <p:spPr/>
        <p:txBody>
          <a:bodyPr/>
          <a:lstStyle/>
          <a:p>
            <a:pPr algn="ctr"/>
            <a:r>
              <a:rPr lang="fi-FI" dirty="0"/>
              <a:t>Object </a:t>
            </a:r>
            <a:r>
              <a:rPr lang="fi-FI" dirty="0" err="1"/>
              <a:t>Methods</a:t>
            </a:r>
            <a:endParaRPr lang="fi-FI" dirty="0"/>
          </a:p>
        </p:txBody>
      </p:sp>
      <p:sp>
        <p:nvSpPr>
          <p:cNvPr id="7" name="Sisällön paikkamerkki 6">
            <a:extLst>
              <a:ext uri="{FF2B5EF4-FFF2-40B4-BE49-F238E27FC236}">
                <a16:creationId xmlns:a16="http://schemas.microsoft.com/office/drawing/2014/main" id="{6DE684F9-1E2E-46FE-ACE6-55A93486F638}"/>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https://developer.mozilla.org/en-US/docs/Web/JavaScript/Reference/Global_Objects/Object</a:t>
            </a:r>
          </a:p>
        </p:txBody>
      </p:sp>
      <p:sp>
        <p:nvSpPr>
          <p:cNvPr id="5" name="Dian numeron paikkamerkki 4">
            <a:extLst>
              <a:ext uri="{FF2B5EF4-FFF2-40B4-BE49-F238E27FC236}">
                <a16:creationId xmlns:a16="http://schemas.microsoft.com/office/drawing/2014/main" id="{072B181C-1CD9-4817-8562-E1557E09A375}"/>
              </a:ext>
            </a:extLst>
          </p:cNvPr>
          <p:cNvSpPr>
            <a:spLocks noGrp="1"/>
          </p:cNvSpPr>
          <p:nvPr>
            <p:ph type="sldNum" sz="quarter" idx="12"/>
          </p:nvPr>
        </p:nvSpPr>
        <p:spPr/>
        <p:txBody>
          <a:bodyPr/>
          <a:lstStyle/>
          <a:p>
            <a:fld id="{3A98EE3D-8CD1-4C3F-BD1C-C98C9596463C}" type="slidenum">
              <a:rPr lang="en-US" smtClean="0"/>
              <a:t>136</a:t>
            </a:fld>
            <a:endParaRPr lang="en-US" dirty="0"/>
          </a:p>
        </p:txBody>
      </p:sp>
      <p:pic>
        <p:nvPicPr>
          <p:cNvPr id="12" name="Kuva 11">
            <a:extLst>
              <a:ext uri="{FF2B5EF4-FFF2-40B4-BE49-F238E27FC236}">
                <a16:creationId xmlns:a16="http://schemas.microsoft.com/office/drawing/2014/main" id="{387926A5-2AA9-42AB-97A4-94FBB6E12C18}"/>
              </a:ext>
            </a:extLst>
          </p:cNvPr>
          <p:cNvPicPr>
            <a:picLocks noChangeAspect="1"/>
          </p:cNvPicPr>
          <p:nvPr/>
        </p:nvPicPr>
        <p:blipFill>
          <a:blip r:embed="rId2"/>
          <a:stretch>
            <a:fillRect/>
          </a:stretch>
        </p:blipFill>
        <p:spPr>
          <a:xfrm>
            <a:off x="861134" y="1109750"/>
            <a:ext cx="5824355" cy="5106965"/>
          </a:xfrm>
          <a:prstGeom prst="rect">
            <a:avLst/>
          </a:prstGeom>
        </p:spPr>
      </p:pic>
      <p:pic>
        <p:nvPicPr>
          <p:cNvPr id="13" name="Kuva 12">
            <a:extLst>
              <a:ext uri="{FF2B5EF4-FFF2-40B4-BE49-F238E27FC236}">
                <a16:creationId xmlns:a16="http://schemas.microsoft.com/office/drawing/2014/main" id="{5CBB2859-2B70-435E-8306-4262CD59A471}"/>
              </a:ext>
            </a:extLst>
          </p:cNvPr>
          <p:cNvPicPr>
            <a:picLocks noChangeAspect="1"/>
          </p:cNvPicPr>
          <p:nvPr/>
        </p:nvPicPr>
        <p:blipFill>
          <a:blip r:embed="rId3"/>
          <a:stretch>
            <a:fillRect/>
          </a:stretch>
        </p:blipFill>
        <p:spPr>
          <a:xfrm>
            <a:off x="6685489" y="1109749"/>
            <a:ext cx="4440222" cy="5106965"/>
          </a:xfrm>
          <a:prstGeom prst="rect">
            <a:avLst/>
          </a:prstGeom>
        </p:spPr>
      </p:pic>
      <p:sp>
        <p:nvSpPr>
          <p:cNvPr id="2" name="Suorakulmio: Pyöristetyt kulmat 1">
            <a:extLst>
              <a:ext uri="{FF2B5EF4-FFF2-40B4-BE49-F238E27FC236}">
                <a16:creationId xmlns:a16="http://schemas.microsoft.com/office/drawing/2014/main" id="{26E794D5-AC6D-4070-A3BC-D7A03947B2C2}"/>
              </a:ext>
            </a:extLst>
          </p:cNvPr>
          <p:cNvSpPr/>
          <p:nvPr/>
        </p:nvSpPr>
        <p:spPr>
          <a:xfrm>
            <a:off x="1411550" y="2592280"/>
            <a:ext cx="2228295" cy="23081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3" name="Tekstiruutu 2">
            <a:extLst>
              <a:ext uri="{FF2B5EF4-FFF2-40B4-BE49-F238E27FC236}">
                <a16:creationId xmlns:a16="http://schemas.microsoft.com/office/drawing/2014/main" id="{CF904B8D-1DBE-4499-A5D8-F35C14806985}"/>
              </a:ext>
            </a:extLst>
          </p:cNvPr>
          <p:cNvSpPr txBox="1"/>
          <p:nvPr/>
        </p:nvSpPr>
        <p:spPr>
          <a:xfrm>
            <a:off x="3826578" y="2476856"/>
            <a:ext cx="2672178" cy="461665"/>
          </a:xfrm>
          <a:prstGeom prst="rect">
            <a:avLst/>
          </a:prstGeom>
          <a:noFill/>
          <a:ln>
            <a:solidFill>
              <a:srgbClr val="FF0000"/>
            </a:solidFill>
          </a:ln>
        </p:spPr>
        <p:txBody>
          <a:bodyPr wrap="square" rtlCol="0">
            <a:spAutoFit/>
          </a:bodyPr>
          <a:lstStyle/>
          <a:p>
            <a:r>
              <a:rPr lang="en-US" sz="1200" dirty="0">
                <a:solidFill>
                  <a:srgbClr val="00B050"/>
                </a:solidFill>
              </a:rPr>
              <a:t>Note! </a:t>
            </a:r>
            <a:r>
              <a:rPr lang="en-US" sz="1200" dirty="0"/>
              <a:t>By expanding the arrow you get more options</a:t>
            </a:r>
            <a:endParaRPr lang="fi-FI" sz="1200" dirty="0"/>
          </a:p>
        </p:txBody>
      </p:sp>
      <p:sp>
        <p:nvSpPr>
          <p:cNvPr id="4" name="Tekstiruutu 3">
            <a:extLst>
              <a:ext uri="{FF2B5EF4-FFF2-40B4-BE49-F238E27FC236}">
                <a16:creationId xmlns:a16="http://schemas.microsoft.com/office/drawing/2014/main" id="{40885088-8D9A-4F0C-A4D0-B6070C28919D}"/>
              </a:ext>
            </a:extLst>
          </p:cNvPr>
          <p:cNvSpPr txBox="1"/>
          <p:nvPr/>
        </p:nvSpPr>
        <p:spPr>
          <a:xfrm>
            <a:off x="3515557" y="1160259"/>
            <a:ext cx="3169932" cy="1200329"/>
          </a:xfrm>
          <a:prstGeom prst="rect">
            <a:avLst/>
          </a:prstGeom>
          <a:noFill/>
          <a:ln>
            <a:solidFill>
              <a:srgbClr val="FF0000"/>
            </a:solidFill>
          </a:ln>
        </p:spPr>
        <p:txBody>
          <a:bodyPr wrap="square" rtlCol="0">
            <a:spAutoFit/>
          </a:bodyPr>
          <a:lstStyle/>
          <a:p>
            <a:r>
              <a:rPr lang="en-US" sz="1200" dirty="0">
                <a:solidFill>
                  <a:srgbClr val="FF0000"/>
                </a:solidFill>
              </a:rPr>
              <a:t>WARNING! </a:t>
            </a:r>
            <a:r>
              <a:rPr lang="en-US" sz="1200" dirty="0">
                <a:solidFill>
                  <a:srgbClr val="00B050"/>
                </a:solidFill>
              </a:rPr>
              <a:t>Object</a:t>
            </a:r>
            <a:r>
              <a:rPr lang="en-US" sz="1200" dirty="0"/>
              <a:t> doesn't have a </a:t>
            </a:r>
            <a:r>
              <a:rPr lang="en-US" sz="1200" dirty="0">
                <a:solidFill>
                  <a:srgbClr val="00B050"/>
                </a:solidFill>
              </a:rPr>
              <a:t>length</a:t>
            </a:r>
            <a:r>
              <a:rPr lang="en-US" sz="1200" dirty="0"/>
              <a:t> </a:t>
            </a:r>
            <a:r>
              <a:rPr lang="en-US" sz="1200" dirty="0">
                <a:solidFill>
                  <a:srgbClr val="00B050"/>
                </a:solidFill>
              </a:rPr>
              <a:t>property</a:t>
            </a:r>
            <a:r>
              <a:rPr lang="en-US" sz="1200" dirty="0"/>
              <a:t>. Only </a:t>
            </a:r>
            <a:r>
              <a:rPr lang="en-US" sz="1200" dirty="0">
                <a:solidFill>
                  <a:srgbClr val="00B050"/>
                </a:solidFill>
              </a:rPr>
              <a:t>string</a:t>
            </a:r>
            <a:r>
              <a:rPr lang="en-US" sz="1200" dirty="0"/>
              <a:t> and arrays have a </a:t>
            </a:r>
            <a:r>
              <a:rPr lang="en-US" sz="1200" dirty="0">
                <a:solidFill>
                  <a:srgbClr val="00B050"/>
                </a:solidFill>
              </a:rPr>
              <a:t>length</a:t>
            </a:r>
            <a:r>
              <a:rPr lang="en-US" sz="1200" dirty="0"/>
              <a:t> </a:t>
            </a:r>
            <a:r>
              <a:rPr lang="en-US" sz="1200" dirty="0">
                <a:solidFill>
                  <a:srgbClr val="00B050"/>
                </a:solidFill>
              </a:rPr>
              <a:t>property</a:t>
            </a:r>
            <a:r>
              <a:rPr lang="en-US" sz="1200" dirty="0"/>
              <a:t>. Use </a:t>
            </a:r>
            <a:r>
              <a:rPr lang="en-US" sz="1200" dirty="0" err="1">
                <a:solidFill>
                  <a:srgbClr val="00B050"/>
                </a:solidFill>
              </a:rPr>
              <a:t>Object</a:t>
            </a:r>
            <a:r>
              <a:rPr lang="en-US" sz="1200" dirty="0" err="1"/>
              <a:t>.</a:t>
            </a:r>
            <a:r>
              <a:rPr lang="en-US" sz="1200" dirty="0" err="1">
                <a:solidFill>
                  <a:srgbClr val="00B050"/>
                </a:solidFill>
              </a:rPr>
              <a:t>keys</a:t>
            </a:r>
            <a:r>
              <a:rPr lang="en-US" sz="1200" dirty="0"/>
              <a:t>(</a:t>
            </a:r>
            <a:r>
              <a:rPr lang="en-US" sz="1200" dirty="0">
                <a:solidFill>
                  <a:srgbClr val="00B050"/>
                </a:solidFill>
              </a:rPr>
              <a:t>object</a:t>
            </a:r>
            <a:r>
              <a:rPr lang="en-US" sz="1200" dirty="0"/>
              <a:t>).</a:t>
            </a:r>
            <a:r>
              <a:rPr lang="en-US" sz="1200" dirty="0">
                <a:solidFill>
                  <a:srgbClr val="00B050"/>
                </a:solidFill>
              </a:rPr>
              <a:t>length</a:t>
            </a:r>
            <a:r>
              <a:rPr lang="en-US" sz="1200" dirty="0"/>
              <a:t> to get the length of an </a:t>
            </a:r>
            <a:r>
              <a:rPr lang="en-US" sz="1200" dirty="0">
                <a:solidFill>
                  <a:srgbClr val="00B050"/>
                </a:solidFill>
              </a:rPr>
              <a:t>object</a:t>
            </a:r>
            <a:r>
              <a:rPr lang="en-US" sz="1200" dirty="0"/>
              <a:t>.</a:t>
            </a:r>
            <a:endParaRPr lang="fi-FI" sz="1200" dirty="0"/>
          </a:p>
          <a:p>
            <a:r>
              <a:rPr lang="fi-FI" sz="1200" dirty="0" err="1"/>
              <a:t>Source</a:t>
            </a:r>
            <a:r>
              <a:rPr lang="fi-FI" sz="1200" dirty="0"/>
              <a:t>: https://dev.to/samanthaming/how-to-get-an-object-length-30pd</a:t>
            </a:r>
          </a:p>
        </p:txBody>
      </p:sp>
    </p:spTree>
    <p:extLst>
      <p:ext uri="{BB962C8B-B14F-4D97-AF65-F5344CB8AC3E}">
        <p14:creationId xmlns:p14="http://schemas.microsoft.com/office/powerpoint/2010/main" val="33427443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tsikko 4">
            <a:extLst>
              <a:ext uri="{FF2B5EF4-FFF2-40B4-BE49-F238E27FC236}">
                <a16:creationId xmlns:a16="http://schemas.microsoft.com/office/drawing/2014/main" id="{24AA8BC9-D391-4904-AABC-B566B3BEFBFF}"/>
              </a:ext>
            </a:extLst>
          </p:cNvPr>
          <p:cNvSpPr>
            <a:spLocks noGrp="1"/>
          </p:cNvSpPr>
          <p:nvPr>
            <p:ph type="title"/>
          </p:nvPr>
        </p:nvSpPr>
        <p:spPr/>
        <p:txBody>
          <a:bodyPr>
            <a:normAutofit fontScale="90000"/>
          </a:bodyPr>
          <a:lstStyle/>
          <a:p>
            <a:pPr algn="ctr"/>
            <a:r>
              <a:rPr lang="fi-FI" dirty="0"/>
              <a:t>Object: </a:t>
            </a:r>
            <a:r>
              <a:rPr lang="fi-FI" dirty="0" err="1"/>
              <a:t>Properties</a:t>
            </a:r>
            <a:r>
              <a:rPr lang="fi-FI" dirty="0"/>
              <a:t> and </a:t>
            </a:r>
            <a:r>
              <a:rPr lang="fi-FI" dirty="0" err="1"/>
              <a:t>Methods</a:t>
            </a:r>
            <a:endParaRPr lang="fi-FI" dirty="0"/>
          </a:p>
        </p:txBody>
      </p:sp>
      <p:sp>
        <p:nvSpPr>
          <p:cNvPr id="4" name="Sisällön paikkamerkki 3">
            <a:extLst>
              <a:ext uri="{FF2B5EF4-FFF2-40B4-BE49-F238E27FC236}">
                <a16:creationId xmlns:a16="http://schemas.microsoft.com/office/drawing/2014/main" id="{58D7D8A3-862B-4B65-8DB3-675AECE962C4}"/>
              </a:ext>
            </a:extLst>
          </p:cNvPr>
          <p:cNvSpPr>
            <a:spLocks noGrp="1"/>
          </p:cNvSpPr>
          <p:nvPr>
            <p:ph sz="half" idx="1"/>
          </p:nvPr>
        </p:nvSpPr>
        <p:spPr>
          <a:xfrm>
            <a:off x="798990" y="1180729"/>
            <a:ext cx="4938026" cy="5390666"/>
          </a:xfrm>
        </p:spPr>
        <p:txBody>
          <a:bodyPr>
            <a:normAutofit lnSpcReduction="10000"/>
          </a:bodyPr>
          <a:lstStyle/>
          <a:p>
            <a:r>
              <a:rPr lang="en-US" dirty="0"/>
              <a:t>The name: value pairs in JavaScript objects are called </a:t>
            </a:r>
            <a:r>
              <a:rPr lang="en-US" dirty="0">
                <a:solidFill>
                  <a:srgbClr val="00B050"/>
                </a:solidFill>
              </a:rPr>
              <a:t>properties</a:t>
            </a:r>
            <a:r>
              <a:rPr lang="en-US" dirty="0"/>
              <a:t>:</a:t>
            </a:r>
          </a:p>
          <a:p>
            <a:r>
              <a:rPr lang="en-US" dirty="0"/>
              <a:t>You define (and create) a JavaScript</a:t>
            </a:r>
            <a:r>
              <a:rPr lang="en-US" dirty="0">
                <a:solidFill>
                  <a:srgbClr val="00B050"/>
                </a:solidFill>
              </a:rPr>
              <a:t> object </a:t>
            </a:r>
            <a:r>
              <a:rPr lang="en-US" dirty="0"/>
              <a:t>with an </a:t>
            </a:r>
            <a:r>
              <a:rPr lang="en-US" dirty="0">
                <a:solidFill>
                  <a:srgbClr val="00B050"/>
                </a:solidFill>
              </a:rPr>
              <a:t>object literal</a:t>
            </a:r>
            <a:r>
              <a:rPr lang="en-US" dirty="0"/>
              <a:t>:</a:t>
            </a:r>
          </a:p>
          <a:p>
            <a:r>
              <a:rPr lang="en-US" dirty="0">
                <a:solidFill>
                  <a:srgbClr val="00B050"/>
                </a:solidFill>
              </a:rPr>
              <a:t>Object literal</a:t>
            </a:r>
            <a:r>
              <a:rPr lang="en-US" dirty="0"/>
              <a:t>: </a:t>
            </a:r>
            <a:r>
              <a:rPr lang="en-US" dirty="0">
                <a:highlight>
                  <a:srgbClr val="008000"/>
                </a:highlight>
              </a:rPr>
              <a:t>var person = {  }</a:t>
            </a:r>
          </a:p>
          <a:p>
            <a:endParaRPr lang="en-US" dirty="0"/>
          </a:p>
          <a:p>
            <a:endParaRPr lang="en-US" dirty="0"/>
          </a:p>
          <a:p>
            <a:endParaRPr lang="en-US" dirty="0"/>
          </a:p>
          <a:p>
            <a:endParaRPr lang="en-US" dirty="0"/>
          </a:p>
          <a:p>
            <a:endParaRPr lang="en-US" dirty="0"/>
          </a:p>
          <a:p>
            <a:endParaRPr lang="en-US" sz="1100" dirty="0"/>
          </a:p>
          <a:p>
            <a:r>
              <a:rPr lang="en-US" sz="1400" dirty="0"/>
              <a:t>Source: https://www.w3schools.com/js/js_objects.asp</a:t>
            </a:r>
            <a:endParaRPr lang="fi-FI" sz="1400" dirty="0"/>
          </a:p>
        </p:txBody>
      </p:sp>
      <p:sp>
        <p:nvSpPr>
          <p:cNvPr id="6" name="Sisällön paikkamerkki 5">
            <a:extLst>
              <a:ext uri="{FF2B5EF4-FFF2-40B4-BE49-F238E27FC236}">
                <a16:creationId xmlns:a16="http://schemas.microsoft.com/office/drawing/2014/main" id="{A82277DB-D892-44A1-89D5-E329A13C4B1E}"/>
              </a:ext>
            </a:extLst>
          </p:cNvPr>
          <p:cNvSpPr>
            <a:spLocks noGrp="1"/>
          </p:cNvSpPr>
          <p:nvPr>
            <p:ph sz="half" idx="2"/>
          </p:nvPr>
        </p:nvSpPr>
        <p:spPr>
          <a:xfrm>
            <a:off x="6217654" y="1180729"/>
            <a:ext cx="4938026" cy="5390665"/>
          </a:xfrm>
        </p:spPr>
        <p:txBody>
          <a:bodyPr>
            <a:normAutofit lnSpcReduction="10000"/>
          </a:bodyPr>
          <a:lstStyle/>
          <a:p>
            <a:r>
              <a:rPr lang="en-US" dirty="0">
                <a:solidFill>
                  <a:srgbClr val="00B050"/>
                </a:solidFill>
              </a:rPr>
              <a:t>Objects</a:t>
            </a:r>
            <a:r>
              <a:rPr lang="en-US" dirty="0"/>
              <a:t> can also have </a:t>
            </a:r>
            <a:r>
              <a:rPr lang="en-US" b="1" dirty="0">
                <a:solidFill>
                  <a:srgbClr val="00B050"/>
                </a:solidFill>
              </a:rPr>
              <a:t>methods</a:t>
            </a:r>
            <a:r>
              <a:rPr lang="en-US" dirty="0"/>
              <a:t>.</a:t>
            </a:r>
          </a:p>
          <a:p>
            <a:r>
              <a:rPr lang="en-US" dirty="0">
                <a:solidFill>
                  <a:srgbClr val="00B050"/>
                </a:solidFill>
              </a:rPr>
              <a:t>Methods</a:t>
            </a:r>
            <a:r>
              <a:rPr lang="en-US" dirty="0"/>
              <a:t> are </a:t>
            </a:r>
            <a:r>
              <a:rPr lang="en-US" b="1" dirty="0"/>
              <a:t>actions</a:t>
            </a:r>
            <a:r>
              <a:rPr lang="en-US" dirty="0"/>
              <a:t> that can be performed on </a:t>
            </a:r>
            <a:r>
              <a:rPr lang="en-US" dirty="0">
                <a:solidFill>
                  <a:srgbClr val="00B050"/>
                </a:solidFill>
              </a:rPr>
              <a:t>objects</a:t>
            </a:r>
            <a:r>
              <a:rPr lang="en-US" dirty="0"/>
              <a:t>.</a:t>
            </a:r>
          </a:p>
          <a:p>
            <a:r>
              <a:rPr lang="en-US" dirty="0">
                <a:solidFill>
                  <a:srgbClr val="00B050"/>
                </a:solidFill>
              </a:rPr>
              <a:t>Methods</a:t>
            </a:r>
            <a:r>
              <a:rPr lang="en-US" dirty="0"/>
              <a:t> are stored in properties as </a:t>
            </a:r>
            <a:r>
              <a:rPr lang="en-US" dirty="0">
                <a:solidFill>
                  <a:srgbClr val="00B050"/>
                </a:solidFill>
              </a:rPr>
              <a:t>function definitions.</a:t>
            </a:r>
          </a:p>
          <a:p>
            <a:br>
              <a:rPr lang="en-US" sz="1800" dirty="0"/>
            </a:br>
            <a:endParaRPr lang="fi-FI" dirty="0"/>
          </a:p>
          <a:p>
            <a:endParaRPr lang="en-US" sz="1100" dirty="0"/>
          </a:p>
          <a:p>
            <a:endParaRPr lang="en-US" sz="1100" dirty="0"/>
          </a:p>
          <a:p>
            <a:endParaRPr lang="fi-FI" dirty="0"/>
          </a:p>
        </p:txBody>
      </p:sp>
      <p:sp>
        <p:nvSpPr>
          <p:cNvPr id="3" name="Dian numeron paikkamerkki 2">
            <a:extLst>
              <a:ext uri="{FF2B5EF4-FFF2-40B4-BE49-F238E27FC236}">
                <a16:creationId xmlns:a16="http://schemas.microsoft.com/office/drawing/2014/main" id="{A9E90A19-1B0E-46A5-A4BB-FBB118F6CB03}"/>
              </a:ext>
            </a:extLst>
          </p:cNvPr>
          <p:cNvSpPr>
            <a:spLocks noGrp="1"/>
          </p:cNvSpPr>
          <p:nvPr>
            <p:ph type="sldNum" sz="quarter" idx="12"/>
          </p:nvPr>
        </p:nvSpPr>
        <p:spPr/>
        <p:txBody>
          <a:bodyPr/>
          <a:lstStyle/>
          <a:p>
            <a:fld id="{3A98EE3D-8CD1-4C3F-BD1C-C98C9596463C}" type="slidenum">
              <a:rPr lang="en-US" smtClean="0"/>
              <a:t>137</a:t>
            </a:fld>
            <a:endParaRPr lang="en-US" dirty="0"/>
          </a:p>
        </p:txBody>
      </p:sp>
      <p:sp>
        <p:nvSpPr>
          <p:cNvPr id="9" name="Suorakulmio: Pyöristetyt kulmat 8">
            <a:extLst>
              <a:ext uri="{FF2B5EF4-FFF2-40B4-BE49-F238E27FC236}">
                <a16:creationId xmlns:a16="http://schemas.microsoft.com/office/drawing/2014/main" id="{B7B40077-4FBB-4B5C-A81A-FEA13BA30961}"/>
              </a:ext>
            </a:extLst>
          </p:cNvPr>
          <p:cNvSpPr/>
          <p:nvPr/>
        </p:nvSpPr>
        <p:spPr>
          <a:xfrm>
            <a:off x="798990" y="1226286"/>
            <a:ext cx="4843718" cy="6457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0" name="Suorakulmio: Pyöristetyt kulmat 9">
            <a:extLst>
              <a:ext uri="{FF2B5EF4-FFF2-40B4-BE49-F238E27FC236}">
                <a16:creationId xmlns:a16="http://schemas.microsoft.com/office/drawing/2014/main" id="{329498B9-4F9C-4D3E-AB37-0712ED613BCB}"/>
              </a:ext>
            </a:extLst>
          </p:cNvPr>
          <p:cNvSpPr/>
          <p:nvPr/>
        </p:nvSpPr>
        <p:spPr>
          <a:xfrm>
            <a:off x="6217654" y="2467754"/>
            <a:ext cx="4515449" cy="62920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pic>
        <p:nvPicPr>
          <p:cNvPr id="2" name="Kuva 1">
            <a:extLst>
              <a:ext uri="{FF2B5EF4-FFF2-40B4-BE49-F238E27FC236}">
                <a16:creationId xmlns:a16="http://schemas.microsoft.com/office/drawing/2014/main" id="{09D8FE0B-DFDA-4669-9AFF-529DAE187120}"/>
              </a:ext>
            </a:extLst>
          </p:cNvPr>
          <p:cNvPicPr>
            <a:picLocks noChangeAspect="1"/>
          </p:cNvPicPr>
          <p:nvPr/>
        </p:nvPicPr>
        <p:blipFill>
          <a:blip r:embed="rId2"/>
          <a:stretch>
            <a:fillRect/>
          </a:stretch>
        </p:blipFill>
        <p:spPr>
          <a:xfrm>
            <a:off x="798990" y="3487517"/>
            <a:ext cx="11030215" cy="2197467"/>
          </a:xfrm>
          <a:prstGeom prst="rect">
            <a:avLst/>
          </a:prstGeom>
        </p:spPr>
      </p:pic>
      <p:sp>
        <p:nvSpPr>
          <p:cNvPr id="11" name="Suorakulmio: Pyöristetyt kulmat 10">
            <a:extLst>
              <a:ext uri="{FF2B5EF4-FFF2-40B4-BE49-F238E27FC236}">
                <a16:creationId xmlns:a16="http://schemas.microsoft.com/office/drawing/2014/main" id="{4E6D58F1-7C95-4380-A0B6-951EA1A2220D}"/>
              </a:ext>
            </a:extLst>
          </p:cNvPr>
          <p:cNvSpPr/>
          <p:nvPr/>
        </p:nvSpPr>
        <p:spPr>
          <a:xfrm>
            <a:off x="2258152" y="3545926"/>
            <a:ext cx="3361147" cy="83450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2" name="Suorakulmio: Pyöristetyt kulmat 11">
            <a:extLst>
              <a:ext uri="{FF2B5EF4-FFF2-40B4-BE49-F238E27FC236}">
                <a16:creationId xmlns:a16="http://schemas.microsoft.com/office/drawing/2014/main" id="{568251B8-69E0-4361-8DBE-5FAFE52406BE}"/>
              </a:ext>
            </a:extLst>
          </p:cNvPr>
          <p:cNvSpPr/>
          <p:nvPr/>
        </p:nvSpPr>
        <p:spPr>
          <a:xfrm>
            <a:off x="1686757" y="4438836"/>
            <a:ext cx="3684233" cy="87001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Tree>
    <p:extLst>
      <p:ext uri="{BB962C8B-B14F-4D97-AF65-F5344CB8AC3E}">
        <p14:creationId xmlns:p14="http://schemas.microsoft.com/office/powerpoint/2010/main" val="12213548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3D7AF727-487A-4E0E-8435-27888E7F7B15}"/>
              </a:ext>
            </a:extLst>
          </p:cNvPr>
          <p:cNvSpPr>
            <a:spLocks noGrp="1"/>
          </p:cNvSpPr>
          <p:nvPr>
            <p:ph type="title"/>
          </p:nvPr>
        </p:nvSpPr>
        <p:spPr/>
        <p:txBody>
          <a:bodyPr>
            <a:normAutofit/>
          </a:bodyPr>
          <a:lstStyle/>
          <a:p>
            <a:pPr algn="ctr"/>
            <a:r>
              <a:rPr lang="fi-FI" dirty="0"/>
              <a:t>Objects</a:t>
            </a:r>
          </a:p>
        </p:txBody>
      </p:sp>
      <p:sp>
        <p:nvSpPr>
          <p:cNvPr id="3" name="Sisällön paikkamerkki 2">
            <a:extLst>
              <a:ext uri="{FF2B5EF4-FFF2-40B4-BE49-F238E27FC236}">
                <a16:creationId xmlns:a16="http://schemas.microsoft.com/office/drawing/2014/main" id="{59400159-9944-4FA9-B909-9DF951FB5863}"/>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https://www.w3schools.com/js/js_object_display.asp</a:t>
            </a:r>
          </a:p>
        </p:txBody>
      </p:sp>
      <p:sp>
        <p:nvSpPr>
          <p:cNvPr id="5" name="Dian numeron paikkamerkki 4">
            <a:extLst>
              <a:ext uri="{FF2B5EF4-FFF2-40B4-BE49-F238E27FC236}">
                <a16:creationId xmlns:a16="http://schemas.microsoft.com/office/drawing/2014/main" id="{7201E016-15D5-40BD-9BA4-62B7B637C0B7}"/>
              </a:ext>
            </a:extLst>
          </p:cNvPr>
          <p:cNvSpPr>
            <a:spLocks noGrp="1"/>
          </p:cNvSpPr>
          <p:nvPr>
            <p:ph type="sldNum" sz="quarter" idx="12"/>
          </p:nvPr>
        </p:nvSpPr>
        <p:spPr/>
        <p:txBody>
          <a:bodyPr/>
          <a:lstStyle/>
          <a:p>
            <a:fld id="{3A98EE3D-8CD1-4C3F-BD1C-C98C9596463C}" type="slidenum">
              <a:rPr lang="en-US" smtClean="0"/>
              <a:t>138</a:t>
            </a:fld>
            <a:endParaRPr lang="en-US" dirty="0"/>
          </a:p>
        </p:txBody>
      </p:sp>
      <p:pic>
        <p:nvPicPr>
          <p:cNvPr id="6" name="Kuva 5">
            <a:extLst>
              <a:ext uri="{FF2B5EF4-FFF2-40B4-BE49-F238E27FC236}">
                <a16:creationId xmlns:a16="http://schemas.microsoft.com/office/drawing/2014/main" id="{768A9DD4-42BC-4B7F-94FE-6B5569C2A932}"/>
              </a:ext>
            </a:extLst>
          </p:cNvPr>
          <p:cNvPicPr>
            <a:picLocks noChangeAspect="1"/>
          </p:cNvPicPr>
          <p:nvPr/>
        </p:nvPicPr>
        <p:blipFill>
          <a:blip r:embed="rId2"/>
          <a:stretch>
            <a:fillRect/>
          </a:stretch>
        </p:blipFill>
        <p:spPr>
          <a:xfrm>
            <a:off x="861133" y="1165236"/>
            <a:ext cx="10294547" cy="5071381"/>
          </a:xfrm>
          <a:prstGeom prst="rect">
            <a:avLst/>
          </a:prstGeom>
        </p:spPr>
      </p:pic>
    </p:spTree>
    <p:extLst>
      <p:ext uri="{BB962C8B-B14F-4D97-AF65-F5344CB8AC3E}">
        <p14:creationId xmlns:p14="http://schemas.microsoft.com/office/powerpoint/2010/main" val="323961751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60DA795F-6776-4C78-9357-6949CBB818F4}"/>
              </a:ext>
            </a:extLst>
          </p:cNvPr>
          <p:cNvSpPr>
            <a:spLocks noGrp="1"/>
          </p:cNvSpPr>
          <p:nvPr>
            <p:ph type="title"/>
          </p:nvPr>
        </p:nvSpPr>
        <p:spPr/>
        <p:txBody>
          <a:bodyPr/>
          <a:lstStyle/>
          <a:p>
            <a:pPr algn="ctr"/>
            <a:r>
              <a:rPr lang="fi-FI" dirty="0"/>
              <a:t>Objects: </a:t>
            </a:r>
            <a:r>
              <a:rPr lang="fi-FI" dirty="0" err="1"/>
              <a:t>Getters</a:t>
            </a:r>
            <a:r>
              <a:rPr lang="fi-FI" dirty="0"/>
              <a:t> and </a:t>
            </a:r>
            <a:r>
              <a:rPr lang="fi-FI" dirty="0" err="1"/>
              <a:t>Setters</a:t>
            </a:r>
            <a:endParaRPr lang="fi-FI" dirty="0"/>
          </a:p>
        </p:txBody>
      </p:sp>
      <p:sp>
        <p:nvSpPr>
          <p:cNvPr id="3" name="Sisällön paikkamerkki 2">
            <a:extLst>
              <a:ext uri="{FF2B5EF4-FFF2-40B4-BE49-F238E27FC236}">
                <a16:creationId xmlns:a16="http://schemas.microsoft.com/office/drawing/2014/main" id="{EBD685D1-0A82-4F29-B31C-AE06753858D4}"/>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https://www.w3schools.com/js/js_object_accessors.asp</a:t>
            </a:r>
          </a:p>
        </p:txBody>
      </p:sp>
      <p:sp>
        <p:nvSpPr>
          <p:cNvPr id="4" name="Dian numeron paikkamerkki 3">
            <a:extLst>
              <a:ext uri="{FF2B5EF4-FFF2-40B4-BE49-F238E27FC236}">
                <a16:creationId xmlns:a16="http://schemas.microsoft.com/office/drawing/2014/main" id="{CA1946DF-5289-4971-BB22-A696B8777AD5}"/>
              </a:ext>
            </a:extLst>
          </p:cNvPr>
          <p:cNvSpPr>
            <a:spLocks noGrp="1"/>
          </p:cNvSpPr>
          <p:nvPr>
            <p:ph type="sldNum" sz="quarter" idx="12"/>
          </p:nvPr>
        </p:nvSpPr>
        <p:spPr/>
        <p:txBody>
          <a:bodyPr/>
          <a:lstStyle/>
          <a:p>
            <a:fld id="{3A98EE3D-8CD1-4C3F-BD1C-C98C9596463C}" type="slidenum">
              <a:rPr lang="en-US" smtClean="0"/>
              <a:pPr/>
              <a:t>139</a:t>
            </a:fld>
            <a:endParaRPr lang="en-US" dirty="0"/>
          </a:p>
        </p:txBody>
      </p:sp>
      <p:pic>
        <p:nvPicPr>
          <p:cNvPr id="7" name="Kuva 6">
            <a:extLst>
              <a:ext uri="{FF2B5EF4-FFF2-40B4-BE49-F238E27FC236}">
                <a16:creationId xmlns:a16="http://schemas.microsoft.com/office/drawing/2014/main" id="{D73D0DD8-FA64-41A1-B9C9-225C51AE40A8}"/>
              </a:ext>
            </a:extLst>
          </p:cNvPr>
          <p:cNvPicPr>
            <a:picLocks noChangeAspect="1"/>
          </p:cNvPicPr>
          <p:nvPr/>
        </p:nvPicPr>
        <p:blipFill>
          <a:blip r:embed="rId2"/>
          <a:stretch>
            <a:fillRect/>
          </a:stretch>
        </p:blipFill>
        <p:spPr>
          <a:xfrm>
            <a:off x="861134" y="1109751"/>
            <a:ext cx="10744640" cy="5080208"/>
          </a:xfrm>
          <a:prstGeom prst="rect">
            <a:avLst/>
          </a:prstGeom>
        </p:spPr>
      </p:pic>
    </p:spTree>
    <p:extLst>
      <p:ext uri="{BB962C8B-B14F-4D97-AF65-F5344CB8AC3E}">
        <p14:creationId xmlns:p14="http://schemas.microsoft.com/office/powerpoint/2010/main" val="2103397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C6AAC6BE-3D3A-4146-B148-B4A5BA8EF034}"/>
              </a:ext>
            </a:extLst>
          </p:cNvPr>
          <p:cNvSpPr>
            <a:spLocks noGrp="1"/>
          </p:cNvSpPr>
          <p:nvPr>
            <p:ph type="title"/>
          </p:nvPr>
        </p:nvSpPr>
        <p:spPr/>
        <p:txBody>
          <a:bodyPr>
            <a:normAutofit fontScale="90000"/>
          </a:bodyPr>
          <a:lstStyle/>
          <a:p>
            <a:pPr algn="ctr"/>
            <a:r>
              <a:rPr lang="fi-FI" dirty="0"/>
              <a:t>HTML DOM </a:t>
            </a:r>
            <a:r>
              <a:rPr lang="fi-FI" dirty="0" err="1"/>
              <a:t>Events</a:t>
            </a:r>
            <a:endParaRPr lang="fi-FI" dirty="0"/>
          </a:p>
        </p:txBody>
      </p:sp>
      <p:sp>
        <p:nvSpPr>
          <p:cNvPr id="5" name="Sisällön paikkamerkki 4">
            <a:extLst>
              <a:ext uri="{FF2B5EF4-FFF2-40B4-BE49-F238E27FC236}">
                <a16:creationId xmlns:a16="http://schemas.microsoft.com/office/drawing/2014/main" id="{8C516C08-625D-4C57-83FB-D3AFBA3CD9EB}"/>
              </a:ext>
            </a:extLst>
          </p:cNvPr>
          <p:cNvSpPr>
            <a:spLocks noGrp="1"/>
          </p:cNvSpPr>
          <p:nvPr>
            <p:ph sz="half" idx="1"/>
          </p:nvPr>
        </p:nvSpPr>
        <p:spPr>
          <a:xfrm>
            <a:off x="798990" y="1180730"/>
            <a:ext cx="4938026" cy="5390665"/>
          </a:xfrm>
        </p:spPr>
        <p:txBody>
          <a:bodyPr>
            <a:normAutofit fontScale="92500" lnSpcReduction="20000"/>
          </a:bodyPr>
          <a:lstStyle/>
          <a:p>
            <a:r>
              <a:rPr lang="en-US" dirty="0"/>
              <a:t>An </a:t>
            </a:r>
            <a:r>
              <a:rPr lang="en-US" dirty="0">
                <a:solidFill>
                  <a:srgbClr val="00B050"/>
                </a:solidFill>
              </a:rPr>
              <a:t>HTML event </a:t>
            </a:r>
            <a:r>
              <a:rPr lang="en-US" dirty="0"/>
              <a:t>can be something the browser does, or something a user does.</a:t>
            </a:r>
          </a:p>
          <a:p>
            <a:r>
              <a:rPr lang="en-US" dirty="0"/>
              <a:t>Here are some examples of </a:t>
            </a:r>
            <a:r>
              <a:rPr lang="en-US" dirty="0">
                <a:solidFill>
                  <a:srgbClr val="00B050"/>
                </a:solidFill>
              </a:rPr>
              <a:t>HTML events</a:t>
            </a:r>
            <a:r>
              <a:rPr lang="en-US" dirty="0"/>
              <a:t>:</a:t>
            </a:r>
          </a:p>
          <a:p>
            <a:pPr>
              <a:buClr>
                <a:srgbClr val="00B050"/>
              </a:buClr>
              <a:buFont typeface="Wingdings" panose="05000000000000000000" pitchFamily="2" charset="2"/>
              <a:buChar char="q"/>
            </a:pPr>
            <a:r>
              <a:rPr lang="en-US" dirty="0">
                <a:highlight>
                  <a:srgbClr val="008000"/>
                </a:highlight>
              </a:rPr>
              <a:t>HTML web page has finished loading</a:t>
            </a:r>
          </a:p>
          <a:p>
            <a:pPr>
              <a:buClr>
                <a:srgbClr val="00B050"/>
              </a:buClr>
              <a:buFont typeface="Wingdings" panose="05000000000000000000" pitchFamily="2" charset="2"/>
              <a:buChar char="q"/>
            </a:pPr>
            <a:r>
              <a:rPr lang="en-US" dirty="0">
                <a:highlight>
                  <a:srgbClr val="008000"/>
                </a:highlight>
              </a:rPr>
              <a:t>HTML input field was changed</a:t>
            </a:r>
          </a:p>
          <a:p>
            <a:pPr>
              <a:buClr>
                <a:srgbClr val="00B050"/>
              </a:buClr>
              <a:buFont typeface="Wingdings" panose="05000000000000000000" pitchFamily="2" charset="2"/>
              <a:buChar char="q"/>
            </a:pPr>
            <a:r>
              <a:rPr lang="en-US" dirty="0">
                <a:highlight>
                  <a:srgbClr val="008000"/>
                </a:highlight>
              </a:rPr>
              <a:t>HTML button was clicked</a:t>
            </a:r>
            <a:endParaRPr lang="fi-FI" dirty="0">
              <a:highlight>
                <a:srgbClr val="008000"/>
              </a:highlight>
            </a:endParaRPr>
          </a:p>
          <a:p>
            <a:r>
              <a:rPr lang="en-US" dirty="0"/>
              <a:t>Often, when </a:t>
            </a:r>
            <a:r>
              <a:rPr lang="en-US" dirty="0">
                <a:solidFill>
                  <a:srgbClr val="00B050"/>
                </a:solidFill>
              </a:rPr>
              <a:t>events</a:t>
            </a:r>
            <a:r>
              <a:rPr lang="en-US" dirty="0"/>
              <a:t> happen, you may want to do something. </a:t>
            </a:r>
            <a:r>
              <a:rPr lang="en-US" dirty="0">
                <a:solidFill>
                  <a:srgbClr val="00B050"/>
                </a:solidFill>
              </a:rPr>
              <a:t>JavaScript</a:t>
            </a:r>
            <a:r>
              <a:rPr lang="en-US" dirty="0"/>
              <a:t> lets you execute code when events are detected.</a:t>
            </a:r>
            <a:endParaRPr lang="fi-FI" dirty="0"/>
          </a:p>
          <a:p>
            <a:endParaRPr lang="fi-FI" dirty="0"/>
          </a:p>
          <a:p>
            <a:r>
              <a:rPr lang="fi-FI" dirty="0" err="1"/>
              <a:t>Sources</a:t>
            </a:r>
            <a:r>
              <a:rPr lang="fi-FI" dirty="0"/>
              <a:t>: https://www.w3schools.com/js/js_events.asp and https://developer.mozilla.org/en-US/docs/Web/API/Document_Object_Model/Introduction</a:t>
            </a:r>
          </a:p>
        </p:txBody>
      </p:sp>
      <p:sp>
        <p:nvSpPr>
          <p:cNvPr id="6" name="Sisällön paikkamerkki 5">
            <a:extLst>
              <a:ext uri="{FF2B5EF4-FFF2-40B4-BE49-F238E27FC236}">
                <a16:creationId xmlns:a16="http://schemas.microsoft.com/office/drawing/2014/main" id="{6F4EAFFC-A64F-40B7-A7AB-2B43F01BE065}"/>
              </a:ext>
            </a:extLst>
          </p:cNvPr>
          <p:cNvSpPr>
            <a:spLocks noGrp="1"/>
          </p:cNvSpPr>
          <p:nvPr>
            <p:ph sz="half" idx="2"/>
          </p:nvPr>
        </p:nvSpPr>
        <p:spPr>
          <a:xfrm>
            <a:off x="6217654" y="1180729"/>
            <a:ext cx="4938026" cy="5390665"/>
          </a:xfrm>
        </p:spPr>
        <p:txBody>
          <a:bodyPr>
            <a:normAutofit fontScale="92500" lnSpcReduction="20000"/>
          </a:bodyPr>
          <a:lstStyle/>
          <a:p>
            <a:r>
              <a:rPr lang="en-US" dirty="0"/>
              <a:t>HTML allows </a:t>
            </a:r>
            <a:r>
              <a:rPr lang="en-US" dirty="0">
                <a:solidFill>
                  <a:srgbClr val="00B050"/>
                </a:solidFill>
              </a:rPr>
              <a:t>event handler attributes</a:t>
            </a:r>
            <a:r>
              <a:rPr lang="en-US" dirty="0"/>
              <a:t>, with </a:t>
            </a:r>
            <a:r>
              <a:rPr lang="en-US" dirty="0">
                <a:solidFill>
                  <a:srgbClr val="00B050"/>
                </a:solidFill>
              </a:rPr>
              <a:t>JavaScript</a:t>
            </a:r>
            <a:r>
              <a:rPr lang="en-US" dirty="0"/>
              <a:t> code, to be added to HTML elements.</a:t>
            </a:r>
          </a:p>
          <a:p>
            <a:r>
              <a:rPr lang="en-US" dirty="0"/>
              <a:t>It is more common to see </a:t>
            </a:r>
            <a:r>
              <a:rPr lang="en-US" dirty="0">
                <a:solidFill>
                  <a:srgbClr val="00B050"/>
                </a:solidFill>
              </a:rPr>
              <a:t>event attributes </a:t>
            </a:r>
            <a:r>
              <a:rPr lang="en-US" dirty="0"/>
              <a:t>calling functions.</a:t>
            </a:r>
          </a:p>
          <a:p>
            <a:r>
              <a:rPr lang="en-US" dirty="0"/>
              <a:t>The </a:t>
            </a:r>
            <a:r>
              <a:rPr lang="en-US" dirty="0">
                <a:solidFill>
                  <a:srgbClr val="00B050"/>
                </a:solidFill>
              </a:rPr>
              <a:t>Event interface </a:t>
            </a:r>
            <a:r>
              <a:rPr lang="en-US" dirty="0"/>
              <a:t>represents </a:t>
            </a:r>
            <a:r>
              <a:rPr lang="en-US" dirty="0">
                <a:solidFill>
                  <a:srgbClr val="00B050"/>
                </a:solidFill>
              </a:rPr>
              <a:t>an event </a:t>
            </a:r>
            <a:r>
              <a:rPr lang="en-US" dirty="0"/>
              <a:t>which takes place in the </a:t>
            </a:r>
            <a:r>
              <a:rPr lang="en-US" dirty="0">
                <a:solidFill>
                  <a:srgbClr val="00B050"/>
                </a:solidFill>
              </a:rPr>
              <a:t>DOM</a:t>
            </a:r>
            <a:r>
              <a:rPr lang="en-US" dirty="0"/>
              <a:t>.</a:t>
            </a:r>
          </a:p>
          <a:p>
            <a:r>
              <a:rPr lang="en-US" dirty="0">
                <a:solidFill>
                  <a:srgbClr val="00B050"/>
                </a:solidFill>
              </a:rPr>
              <a:t>The Document Object Model (DOM) </a:t>
            </a:r>
            <a:r>
              <a:rPr lang="en-US" dirty="0"/>
              <a:t>is a programming interface for </a:t>
            </a:r>
            <a:r>
              <a:rPr lang="en-US" dirty="0">
                <a:solidFill>
                  <a:srgbClr val="00B050"/>
                </a:solidFill>
              </a:rPr>
              <a:t>HTML</a:t>
            </a:r>
            <a:r>
              <a:rPr lang="en-US" dirty="0"/>
              <a:t> and </a:t>
            </a:r>
            <a:r>
              <a:rPr lang="en-US" dirty="0">
                <a:solidFill>
                  <a:srgbClr val="00B050"/>
                </a:solidFill>
              </a:rPr>
              <a:t>XML</a:t>
            </a:r>
            <a:r>
              <a:rPr lang="en-US" dirty="0"/>
              <a:t> documents. </a:t>
            </a:r>
            <a:r>
              <a:rPr lang="fi-FI" dirty="0"/>
              <a:t>A Web </a:t>
            </a:r>
            <a:r>
              <a:rPr lang="fi-FI" dirty="0" err="1"/>
              <a:t>page</a:t>
            </a:r>
            <a:r>
              <a:rPr lang="fi-FI" dirty="0"/>
              <a:t> is a </a:t>
            </a:r>
            <a:r>
              <a:rPr lang="fi-FI" dirty="0" err="1">
                <a:solidFill>
                  <a:srgbClr val="00B050"/>
                </a:solidFill>
              </a:rPr>
              <a:t>document</a:t>
            </a:r>
            <a:r>
              <a:rPr lang="fi-FI" dirty="0"/>
              <a:t>. </a:t>
            </a:r>
            <a:endParaRPr lang="en-US" dirty="0"/>
          </a:p>
          <a:p>
            <a:r>
              <a:rPr lang="en-US" dirty="0"/>
              <a:t>This article offers a list of </a:t>
            </a:r>
            <a:r>
              <a:rPr lang="en-US" dirty="0">
                <a:solidFill>
                  <a:srgbClr val="00B050"/>
                </a:solidFill>
              </a:rPr>
              <a:t>events:</a:t>
            </a:r>
          </a:p>
          <a:p>
            <a:r>
              <a:rPr lang="fi-FI" dirty="0"/>
              <a:t>https://developer.mozilla.org/en-US/docs/Web/Events</a:t>
            </a:r>
          </a:p>
          <a:p>
            <a:endParaRPr lang="fi-FI" dirty="0"/>
          </a:p>
          <a:p>
            <a:endParaRPr lang="fi-FI" dirty="0"/>
          </a:p>
          <a:p>
            <a:endParaRPr lang="fi-FI" dirty="0"/>
          </a:p>
          <a:p>
            <a:endParaRPr lang="fi-FI" dirty="0"/>
          </a:p>
          <a:p>
            <a:endParaRPr lang="fi-FI" dirty="0"/>
          </a:p>
        </p:txBody>
      </p:sp>
      <p:sp>
        <p:nvSpPr>
          <p:cNvPr id="4" name="Dian numeron paikkamerkki 3">
            <a:extLst>
              <a:ext uri="{FF2B5EF4-FFF2-40B4-BE49-F238E27FC236}">
                <a16:creationId xmlns:a16="http://schemas.microsoft.com/office/drawing/2014/main" id="{BECEBECC-9B4E-44EF-8F09-C40EE70E2CA5}"/>
              </a:ext>
            </a:extLst>
          </p:cNvPr>
          <p:cNvSpPr>
            <a:spLocks noGrp="1"/>
          </p:cNvSpPr>
          <p:nvPr>
            <p:ph type="sldNum" sz="quarter" idx="12"/>
          </p:nvPr>
        </p:nvSpPr>
        <p:spPr/>
        <p:txBody>
          <a:bodyPr/>
          <a:lstStyle/>
          <a:p>
            <a:fld id="{3A98EE3D-8CD1-4C3F-BD1C-C98C9596463C}" type="slidenum">
              <a:rPr lang="en-US" smtClean="0"/>
              <a:pPr/>
              <a:t>14</a:t>
            </a:fld>
            <a:endParaRPr lang="en-US" dirty="0"/>
          </a:p>
        </p:txBody>
      </p:sp>
    </p:spTree>
    <p:extLst>
      <p:ext uri="{BB962C8B-B14F-4D97-AF65-F5344CB8AC3E}">
        <p14:creationId xmlns:p14="http://schemas.microsoft.com/office/powerpoint/2010/main" val="351491385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8434B28B-D170-42A7-A7C5-2AF3CA993CCF}"/>
              </a:ext>
            </a:extLst>
          </p:cNvPr>
          <p:cNvSpPr>
            <a:spLocks noGrp="1"/>
          </p:cNvSpPr>
          <p:nvPr>
            <p:ph type="title"/>
          </p:nvPr>
        </p:nvSpPr>
        <p:spPr/>
        <p:txBody>
          <a:bodyPr/>
          <a:lstStyle/>
          <a:p>
            <a:pPr algn="ctr"/>
            <a:r>
              <a:rPr lang="fi-FI" dirty="0"/>
              <a:t>Objects: </a:t>
            </a:r>
            <a:r>
              <a:rPr lang="fi-FI" dirty="0" err="1"/>
              <a:t>Delete</a:t>
            </a:r>
            <a:r>
              <a:rPr lang="fi-FI" dirty="0"/>
              <a:t> and In </a:t>
            </a:r>
            <a:r>
              <a:rPr lang="fi-FI" dirty="0" err="1"/>
              <a:t>operators</a:t>
            </a:r>
            <a:endParaRPr lang="fi-FI" dirty="0"/>
          </a:p>
        </p:txBody>
      </p:sp>
      <p:sp>
        <p:nvSpPr>
          <p:cNvPr id="3" name="Sisällön paikkamerkki 2">
            <a:extLst>
              <a:ext uri="{FF2B5EF4-FFF2-40B4-BE49-F238E27FC236}">
                <a16:creationId xmlns:a16="http://schemas.microsoft.com/office/drawing/2014/main" id="{6B2782EB-9D2D-472B-AF40-CBB0C481C89A}"/>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https://www.w3schools.com/jsref/jsref_operators.asp</a:t>
            </a:r>
          </a:p>
        </p:txBody>
      </p:sp>
      <p:sp>
        <p:nvSpPr>
          <p:cNvPr id="4" name="Dian numeron paikkamerkki 3">
            <a:extLst>
              <a:ext uri="{FF2B5EF4-FFF2-40B4-BE49-F238E27FC236}">
                <a16:creationId xmlns:a16="http://schemas.microsoft.com/office/drawing/2014/main" id="{27703FF0-0873-425E-8EA8-93A0F89A13CE}"/>
              </a:ext>
            </a:extLst>
          </p:cNvPr>
          <p:cNvSpPr>
            <a:spLocks noGrp="1"/>
          </p:cNvSpPr>
          <p:nvPr>
            <p:ph type="sldNum" sz="quarter" idx="12"/>
          </p:nvPr>
        </p:nvSpPr>
        <p:spPr/>
        <p:txBody>
          <a:bodyPr/>
          <a:lstStyle/>
          <a:p>
            <a:fld id="{3A98EE3D-8CD1-4C3F-BD1C-C98C9596463C}" type="slidenum">
              <a:rPr lang="en-US" smtClean="0"/>
              <a:pPr/>
              <a:t>140</a:t>
            </a:fld>
            <a:endParaRPr lang="en-US" dirty="0"/>
          </a:p>
        </p:txBody>
      </p:sp>
      <p:pic>
        <p:nvPicPr>
          <p:cNvPr id="6" name="Kuva 5">
            <a:extLst>
              <a:ext uri="{FF2B5EF4-FFF2-40B4-BE49-F238E27FC236}">
                <a16:creationId xmlns:a16="http://schemas.microsoft.com/office/drawing/2014/main" id="{13E02C0B-E5BB-430A-A53C-0430D69AA35E}"/>
              </a:ext>
            </a:extLst>
          </p:cNvPr>
          <p:cNvPicPr>
            <a:picLocks noChangeAspect="1"/>
          </p:cNvPicPr>
          <p:nvPr/>
        </p:nvPicPr>
        <p:blipFill>
          <a:blip r:embed="rId2"/>
          <a:stretch>
            <a:fillRect/>
          </a:stretch>
        </p:blipFill>
        <p:spPr>
          <a:xfrm>
            <a:off x="861135" y="1109752"/>
            <a:ext cx="8220722" cy="5119698"/>
          </a:xfrm>
          <a:prstGeom prst="rect">
            <a:avLst/>
          </a:prstGeom>
        </p:spPr>
      </p:pic>
    </p:spTree>
    <p:extLst>
      <p:ext uri="{BB962C8B-B14F-4D97-AF65-F5344CB8AC3E}">
        <p14:creationId xmlns:p14="http://schemas.microsoft.com/office/powerpoint/2010/main" val="41314104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5EF425EB-C50B-459E-BABB-1E27F4B1FDFC}"/>
              </a:ext>
            </a:extLst>
          </p:cNvPr>
          <p:cNvSpPr>
            <a:spLocks noGrp="1"/>
          </p:cNvSpPr>
          <p:nvPr>
            <p:ph type="title"/>
          </p:nvPr>
        </p:nvSpPr>
        <p:spPr/>
        <p:txBody>
          <a:bodyPr>
            <a:normAutofit/>
          </a:bodyPr>
          <a:lstStyle/>
          <a:p>
            <a:pPr algn="ctr"/>
            <a:r>
              <a:rPr lang="fi-FI" dirty="0" err="1"/>
              <a:t>Object.entries</a:t>
            </a:r>
            <a:r>
              <a:rPr lang="fi-FI" dirty="0"/>
              <a:t>, </a:t>
            </a:r>
            <a:r>
              <a:rPr lang="fi-FI" dirty="0" err="1"/>
              <a:t>Object.keys</a:t>
            </a:r>
            <a:r>
              <a:rPr lang="fi-FI" dirty="0"/>
              <a:t> and </a:t>
            </a:r>
            <a:r>
              <a:rPr lang="fi-FI" dirty="0" err="1"/>
              <a:t>Object.values</a:t>
            </a:r>
            <a:endParaRPr lang="fi-FI" dirty="0"/>
          </a:p>
        </p:txBody>
      </p:sp>
      <p:sp>
        <p:nvSpPr>
          <p:cNvPr id="3" name="Sisällön paikkamerkki 2">
            <a:extLst>
              <a:ext uri="{FF2B5EF4-FFF2-40B4-BE49-F238E27FC236}">
                <a16:creationId xmlns:a16="http://schemas.microsoft.com/office/drawing/2014/main" id="{7ED740C0-467F-42BB-AC91-6995981083B1}"/>
              </a:ext>
            </a:extLst>
          </p:cNvPr>
          <p:cNvSpPr>
            <a:spLocks noGrp="1"/>
          </p:cNvSpPr>
          <p:nvPr>
            <p:ph idx="1"/>
          </p:nvPr>
        </p:nvSpPr>
        <p:spPr>
          <a:xfrm>
            <a:off x="861134" y="1109751"/>
            <a:ext cx="10294546" cy="5461644"/>
          </a:xfrm>
        </p:spPr>
        <p:txBody>
          <a:bodyPr>
            <a:normAutofit fontScale="62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https://developer.mozilla.org/en-US/docs/Web/JavaScript/Reference/Global_Objects/Object</a:t>
            </a:r>
          </a:p>
        </p:txBody>
      </p:sp>
      <p:sp>
        <p:nvSpPr>
          <p:cNvPr id="5" name="Dian numeron paikkamerkki 4">
            <a:extLst>
              <a:ext uri="{FF2B5EF4-FFF2-40B4-BE49-F238E27FC236}">
                <a16:creationId xmlns:a16="http://schemas.microsoft.com/office/drawing/2014/main" id="{CEA3DFAE-52B5-4B0C-A451-6BA6D273C6AE}"/>
              </a:ext>
            </a:extLst>
          </p:cNvPr>
          <p:cNvSpPr>
            <a:spLocks noGrp="1"/>
          </p:cNvSpPr>
          <p:nvPr>
            <p:ph type="sldNum" sz="quarter" idx="12"/>
          </p:nvPr>
        </p:nvSpPr>
        <p:spPr/>
        <p:txBody>
          <a:bodyPr/>
          <a:lstStyle/>
          <a:p>
            <a:fld id="{3A98EE3D-8CD1-4C3F-BD1C-C98C9596463C}" type="slidenum">
              <a:rPr lang="en-US" smtClean="0"/>
              <a:t>141</a:t>
            </a:fld>
            <a:endParaRPr lang="en-US" dirty="0"/>
          </a:p>
        </p:txBody>
      </p:sp>
      <p:pic>
        <p:nvPicPr>
          <p:cNvPr id="8" name="Kuva 7">
            <a:extLst>
              <a:ext uri="{FF2B5EF4-FFF2-40B4-BE49-F238E27FC236}">
                <a16:creationId xmlns:a16="http://schemas.microsoft.com/office/drawing/2014/main" id="{29E4F892-3695-439C-90FB-496954C88145}"/>
              </a:ext>
            </a:extLst>
          </p:cNvPr>
          <p:cNvPicPr>
            <a:picLocks noChangeAspect="1"/>
          </p:cNvPicPr>
          <p:nvPr/>
        </p:nvPicPr>
        <p:blipFill>
          <a:blip r:embed="rId2"/>
          <a:stretch>
            <a:fillRect/>
          </a:stretch>
        </p:blipFill>
        <p:spPr>
          <a:xfrm>
            <a:off x="861133" y="1109751"/>
            <a:ext cx="6898219" cy="5157884"/>
          </a:xfrm>
          <a:prstGeom prst="rect">
            <a:avLst/>
          </a:prstGeom>
        </p:spPr>
      </p:pic>
    </p:spTree>
    <p:extLst>
      <p:ext uri="{BB962C8B-B14F-4D97-AF65-F5344CB8AC3E}">
        <p14:creationId xmlns:p14="http://schemas.microsoft.com/office/powerpoint/2010/main" val="122353942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31FED92-4172-4EDB-83B1-D7CCFE4970BF}"/>
              </a:ext>
            </a:extLst>
          </p:cNvPr>
          <p:cNvSpPr>
            <a:spLocks noGrp="1"/>
          </p:cNvSpPr>
          <p:nvPr>
            <p:ph type="title"/>
          </p:nvPr>
        </p:nvSpPr>
        <p:spPr/>
        <p:txBody>
          <a:bodyPr/>
          <a:lstStyle/>
          <a:p>
            <a:pPr algn="ctr"/>
            <a:r>
              <a:rPr lang="fi-FI" dirty="0" err="1"/>
              <a:t>Destructuring</a:t>
            </a:r>
            <a:r>
              <a:rPr lang="fi-FI" dirty="0"/>
              <a:t> Objects</a:t>
            </a:r>
          </a:p>
        </p:txBody>
      </p:sp>
      <p:sp>
        <p:nvSpPr>
          <p:cNvPr id="3" name="Sisällön paikkamerkki 2">
            <a:extLst>
              <a:ext uri="{FF2B5EF4-FFF2-40B4-BE49-F238E27FC236}">
                <a16:creationId xmlns:a16="http://schemas.microsoft.com/office/drawing/2014/main" id="{0C4DDF75-C2BC-4870-AC74-3B5211F1762A}"/>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https://developer.mozilla.org/en-US/docs/Web/JavaScript/Reference/Operators/Destructuring_assignment</a:t>
            </a:r>
          </a:p>
        </p:txBody>
      </p:sp>
      <p:sp>
        <p:nvSpPr>
          <p:cNvPr id="4" name="Dian numeron paikkamerkki 3">
            <a:extLst>
              <a:ext uri="{FF2B5EF4-FFF2-40B4-BE49-F238E27FC236}">
                <a16:creationId xmlns:a16="http://schemas.microsoft.com/office/drawing/2014/main" id="{12DDB9C7-9067-4294-A27B-B8D868BDAD49}"/>
              </a:ext>
            </a:extLst>
          </p:cNvPr>
          <p:cNvSpPr>
            <a:spLocks noGrp="1"/>
          </p:cNvSpPr>
          <p:nvPr>
            <p:ph type="sldNum" sz="quarter" idx="12"/>
          </p:nvPr>
        </p:nvSpPr>
        <p:spPr/>
        <p:txBody>
          <a:bodyPr/>
          <a:lstStyle/>
          <a:p>
            <a:fld id="{3A98EE3D-8CD1-4C3F-BD1C-C98C9596463C}" type="slidenum">
              <a:rPr lang="en-US" smtClean="0"/>
              <a:pPr/>
              <a:t>142</a:t>
            </a:fld>
            <a:endParaRPr lang="en-US" dirty="0"/>
          </a:p>
        </p:txBody>
      </p:sp>
      <p:pic>
        <p:nvPicPr>
          <p:cNvPr id="5" name="Kuva 4">
            <a:extLst>
              <a:ext uri="{FF2B5EF4-FFF2-40B4-BE49-F238E27FC236}">
                <a16:creationId xmlns:a16="http://schemas.microsoft.com/office/drawing/2014/main" id="{8D2F777D-1F72-4E60-BCD5-410B7CD74EEF}"/>
              </a:ext>
            </a:extLst>
          </p:cNvPr>
          <p:cNvPicPr>
            <a:picLocks noChangeAspect="1"/>
          </p:cNvPicPr>
          <p:nvPr/>
        </p:nvPicPr>
        <p:blipFill>
          <a:blip r:embed="rId2"/>
          <a:stretch>
            <a:fillRect/>
          </a:stretch>
        </p:blipFill>
        <p:spPr>
          <a:xfrm>
            <a:off x="861134" y="1109751"/>
            <a:ext cx="9433578" cy="5148174"/>
          </a:xfrm>
          <a:prstGeom prst="rect">
            <a:avLst/>
          </a:prstGeom>
        </p:spPr>
      </p:pic>
    </p:spTree>
    <p:extLst>
      <p:ext uri="{BB962C8B-B14F-4D97-AF65-F5344CB8AC3E}">
        <p14:creationId xmlns:p14="http://schemas.microsoft.com/office/powerpoint/2010/main" val="383085428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31FED92-4172-4EDB-83B1-D7CCFE4970BF}"/>
              </a:ext>
            </a:extLst>
          </p:cNvPr>
          <p:cNvSpPr>
            <a:spLocks noGrp="1"/>
          </p:cNvSpPr>
          <p:nvPr>
            <p:ph type="title"/>
          </p:nvPr>
        </p:nvSpPr>
        <p:spPr/>
        <p:txBody>
          <a:bodyPr/>
          <a:lstStyle/>
          <a:p>
            <a:pPr algn="ctr"/>
            <a:r>
              <a:rPr lang="fi-FI" dirty="0" err="1"/>
              <a:t>Destructuring</a:t>
            </a:r>
            <a:r>
              <a:rPr lang="fi-FI" dirty="0"/>
              <a:t> Objects 2</a:t>
            </a:r>
          </a:p>
        </p:txBody>
      </p:sp>
      <p:sp>
        <p:nvSpPr>
          <p:cNvPr id="3" name="Sisällön paikkamerkki 2">
            <a:extLst>
              <a:ext uri="{FF2B5EF4-FFF2-40B4-BE49-F238E27FC236}">
                <a16:creationId xmlns:a16="http://schemas.microsoft.com/office/drawing/2014/main" id="{0C4DDF75-C2BC-4870-AC74-3B5211F1762A}"/>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https://developer.mozilla.org/en-US/docs/Web/JavaScript/Reference/Operators/Destructuring_assignment</a:t>
            </a:r>
          </a:p>
        </p:txBody>
      </p:sp>
      <p:sp>
        <p:nvSpPr>
          <p:cNvPr id="4" name="Dian numeron paikkamerkki 3">
            <a:extLst>
              <a:ext uri="{FF2B5EF4-FFF2-40B4-BE49-F238E27FC236}">
                <a16:creationId xmlns:a16="http://schemas.microsoft.com/office/drawing/2014/main" id="{12DDB9C7-9067-4294-A27B-B8D868BDAD49}"/>
              </a:ext>
            </a:extLst>
          </p:cNvPr>
          <p:cNvSpPr>
            <a:spLocks noGrp="1"/>
          </p:cNvSpPr>
          <p:nvPr>
            <p:ph type="sldNum" sz="quarter" idx="12"/>
          </p:nvPr>
        </p:nvSpPr>
        <p:spPr/>
        <p:txBody>
          <a:bodyPr/>
          <a:lstStyle/>
          <a:p>
            <a:fld id="{3A98EE3D-8CD1-4C3F-BD1C-C98C9596463C}" type="slidenum">
              <a:rPr lang="en-US" smtClean="0"/>
              <a:pPr/>
              <a:t>143</a:t>
            </a:fld>
            <a:endParaRPr lang="en-US" dirty="0"/>
          </a:p>
        </p:txBody>
      </p:sp>
      <p:pic>
        <p:nvPicPr>
          <p:cNvPr id="6" name="Kuva 5">
            <a:extLst>
              <a:ext uri="{FF2B5EF4-FFF2-40B4-BE49-F238E27FC236}">
                <a16:creationId xmlns:a16="http://schemas.microsoft.com/office/drawing/2014/main" id="{23ACB95B-AE23-4F5B-8926-A7688DE3628F}"/>
              </a:ext>
            </a:extLst>
          </p:cNvPr>
          <p:cNvPicPr>
            <a:picLocks noChangeAspect="1"/>
          </p:cNvPicPr>
          <p:nvPr/>
        </p:nvPicPr>
        <p:blipFill>
          <a:blip r:embed="rId2"/>
          <a:stretch>
            <a:fillRect/>
          </a:stretch>
        </p:blipFill>
        <p:spPr>
          <a:xfrm>
            <a:off x="861134" y="1109751"/>
            <a:ext cx="8824913" cy="5118630"/>
          </a:xfrm>
          <a:prstGeom prst="rect">
            <a:avLst/>
          </a:prstGeom>
        </p:spPr>
      </p:pic>
    </p:spTree>
    <p:extLst>
      <p:ext uri="{BB962C8B-B14F-4D97-AF65-F5344CB8AC3E}">
        <p14:creationId xmlns:p14="http://schemas.microsoft.com/office/powerpoint/2010/main" val="89829391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31FED92-4172-4EDB-83B1-D7CCFE4970BF}"/>
              </a:ext>
            </a:extLst>
          </p:cNvPr>
          <p:cNvSpPr>
            <a:spLocks noGrp="1"/>
          </p:cNvSpPr>
          <p:nvPr>
            <p:ph type="title"/>
          </p:nvPr>
        </p:nvSpPr>
        <p:spPr/>
        <p:txBody>
          <a:bodyPr/>
          <a:lstStyle/>
          <a:p>
            <a:pPr algn="ctr"/>
            <a:r>
              <a:rPr lang="fi-FI" dirty="0" err="1"/>
              <a:t>Destructuring</a:t>
            </a:r>
            <a:r>
              <a:rPr lang="fi-FI" dirty="0"/>
              <a:t> Objects 3</a:t>
            </a:r>
          </a:p>
        </p:txBody>
      </p:sp>
      <p:sp>
        <p:nvSpPr>
          <p:cNvPr id="3" name="Sisällön paikkamerkki 2">
            <a:extLst>
              <a:ext uri="{FF2B5EF4-FFF2-40B4-BE49-F238E27FC236}">
                <a16:creationId xmlns:a16="http://schemas.microsoft.com/office/drawing/2014/main" id="{0C4DDF75-C2BC-4870-AC74-3B5211F1762A}"/>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https://developer.mozilla.org/en-US/docs/Web/JavaScript/Reference/Operators/Destructuring_assignment</a:t>
            </a:r>
          </a:p>
        </p:txBody>
      </p:sp>
      <p:sp>
        <p:nvSpPr>
          <p:cNvPr id="4" name="Dian numeron paikkamerkki 3">
            <a:extLst>
              <a:ext uri="{FF2B5EF4-FFF2-40B4-BE49-F238E27FC236}">
                <a16:creationId xmlns:a16="http://schemas.microsoft.com/office/drawing/2014/main" id="{12DDB9C7-9067-4294-A27B-B8D868BDAD49}"/>
              </a:ext>
            </a:extLst>
          </p:cNvPr>
          <p:cNvSpPr>
            <a:spLocks noGrp="1"/>
          </p:cNvSpPr>
          <p:nvPr>
            <p:ph type="sldNum" sz="quarter" idx="12"/>
          </p:nvPr>
        </p:nvSpPr>
        <p:spPr/>
        <p:txBody>
          <a:bodyPr/>
          <a:lstStyle/>
          <a:p>
            <a:fld id="{3A98EE3D-8CD1-4C3F-BD1C-C98C9596463C}" type="slidenum">
              <a:rPr lang="en-US" smtClean="0"/>
              <a:pPr/>
              <a:t>144</a:t>
            </a:fld>
            <a:endParaRPr lang="en-US" dirty="0"/>
          </a:p>
        </p:txBody>
      </p:sp>
      <p:pic>
        <p:nvPicPr>
          <p:cNvPr id="6" name="Kuva 5">
            <a:extLst>
              <a:ext uri="{FF2B5EF4-FFF2-40B4-BE49-F238E27FC236}">
                <a16:creationId xmlns:a16="http://schemas.microsoft.com/office/drawing/2014/main" id="{B8EC6EDC-F196-4A38-910E-A3B8C5D2D9D4}"/>
              </a:ext>
            </a:extLst>
          </p:cNvPr>
          <p:cNvPicPr>
            <a:picLocks noChangeAspect="1"/>
          </p:cNvPicPr>
          <p:nvPr/>
        </p:nvPicPr>
        <p:blipFill>
          <a:blip r:embed="rId2"/>
          <a:stretch>
            <a:fillRect/>
          </a:stretch>
        </p:blipFill>
        <p:spPr>
          <a:xfrm>
            <a:off x="861134" y="1109750"/>
            <a:ext cx="10844422" cy="5119599"/>
          </a:xfrm>
          <a:prstGeom prst="rect">
            <a:avLst/>
          </a:prstGeom>
        </p:spPr>
      </p:pic>
    </p:spTree>
    <p:extLst>
      <p:ext uri="{BB962C8B-B14F-4D97-AF65-F5344CB8AC3E}">
        <p14:creationId xmlns:p14="http://schemas.microsoft.com/office/powerpoint/2010/main" val="180996512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31FED92-4172-4EDB-83B1-D7CCFE4970BF}"/>
              </a:ext>
            </a:extLst>
          </p:cNvPr>
          <p:cNvSpPr>
            <a:spLocks noGrp="1"/>
          </p:cNvSpPr>
          <p:nvPr>
            <p:ph type="title"/>
          </p:nvPr>
        </p:nvSpPr>
        <p:spPr/>
        <p:txBody>
          <a:bodyPr/>
          <a:lstStyle/>
          <a:p>
            <a:pPr algn="ctr"/>
            <a:r>
              <a:rPr lang="fi-FI" dirty="0" err="1"/>
              <a:t>Destructuring</a:t>
            </a:r>
            <a:r>
              <a:rPr lang="fi-FI" dirty="0"/>
              <a:t> Objects 4</a:t>
            </a:r>
          </a:p>
        </p:txBody>
      </p:sp>
      <p:sp>
        <p:nvSpPr>
          <p:cNvPr id="3" name="Sisällön paikkamerkki 2">
            <a:extLst>
              <a:ext uri="{FF2B5EF4-FFF2-40B4-BE49-F238E27FC236}">
                <a16:creationId xmlns:a16="http://schemas.microsoft.com/office/drawing/2014/main" id="{0C4DDF75-C2BC-4870-AC74-3B5211F1762A}"/>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https://developer.mozilla.org/en-US/docs/Web/JavaScript/Reference/Operators/Destructuring_assignment</a:t>
            </a:r>
          </a:p>
        </p:txBody>
      </p:sp>
      <p:sp>
        <p:nvSpPr>
          <p:cNvPr id="4" name="Dian numeron paikkamerkki 3">
            <a:extLst>
              <a:ext uri="{FF2B5EF4-FFF2-40B4-BE49-F238E27FC236}">
                <a16:creationId xmlns:a16="http://schemas.microsoft.com/office/drawing/2014/main" id="{12DDB9C7-9067-4294-A27B-B8D868BDAD49}"/>
              </a:ext>
            </a:extLst>
          </p:cNvPr>
          <p:cNvSpPr>
            <a:spLocks noGrp="1"/>
          </p:cNvSpPr>
          <p:nvPr>
            <p:ph type="sldNum" sz="quarter" idx="12"/>
          </p:nvPr>
        </p:nvSpPr>
        <p:spPr/>
        <p:txBody>
          <a:bodyPr/>
          <a:lstStyle/>
          <a:p>
            <a:fld id="{3A98EE3D-8CD1-4C3F-BD1C-C98C9596463C}" type="slidenum">
              <a:rPr lang="en-US" smtClean="0"/>
              <a:pPr/>
              <a:t>145</a:t>
            </a:fld>
            <a:endParaRPr lang="en-US" dirty="0"/>
          </a:p>
        </p:txBody>
      </p:sp>
      <p:pic>
        <p:nvPicPr>
          <p:cNvPr id="7" name="Kuva 6">
            <a:extLst>
              <a:ext uri="{FF2B5EF4-FFF2-40B4-BE49-F238E27FC236}">
                <a16:creationId xmlns:a16="http://schemas.microsoft.com/office/drawing/2014/main" id="{5197BA13-615D-4ADF-B618-7E3000564DDE}"/>
              </a:ext>
            </a:extLst>
          </p:cNvPr>
          <p:cNvPicPr>
            <a:picLocks noChangeAspect="1"/>
          </p:cNvPicPr>
          <p:nvPr/>
        </p:nvPicPr>
        <p:blipFill>
          <a:blip r:embed="rId2"/>
          <a:stretch>
            <a:fillRect/>
          </a:stretch>
        </p:blipFill>
        <p:spPr>
          <a:xfrm>
            <a:off x="861134" y="1109750"/>
            <a:ext cx="10192657" cy="5081499"/>
          </a:xfrm>
          <a:prstGeom prst="rect">
            <a:avLst/>
          </a:prstGeom>
        </p:spPr>
      </p:pic>
    </p:spTree>
    <p:extLst>
      <p:ext uri="{BB962C8B-B14F-4D97-AF65-F5344CB8AC3E}">
        <p14:creationId xmlns:p14="http://schemas.microsoft.com/office/powerpoint/2010/main" val="314449922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31FED92-4172-4EDB-83B1-D7CCFE4970BF}"/>
              </a:ext>
            </a:extLst>
          </p:cNvPr>
          <p:cNvSpPr>
            <a:spLocks noGrp="1"/>
          </p:cNvSpPr>
          <p:nvPr>
            <p:ph type="title"/>
          </p:nvPr>
        </p:nvSpPr>
        <p:spPr/>
        <p:txBody>
          <a:bodyPr/>
          <a:lstStyle/>
          <a:p>
            <a:pPr algn="ctr"/>
            <a:r>
              <a:rPr lang="fi-FI" dirty="0" err="1"/>
              <a:t>Destructuring</a:t>
            </a:r>
            <a:r>
              <a:rPr lang="fi-FI" dirty="0"/>
              <a:t> Objects 5</a:t>
            </a:r>
          </a:p>
        </p:txBody>
      </p:sp>
      <p:sp>
        <p:nvSpPr>
          <p:cNvPr id="3" name="Sisällön paikkamerkki 2">
            <a:extLst>
              <a:ext uri="{FF2B5EF4-FFF2-40B4-BE49-F238E27FC236}">
                <a16:creationId xmlns:a16="http://schemas.microsoft.com/office/drawing/2014/main" id="{0C4DDF75-C2BC-4870-AC74-3B5211F1762A}"/>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https://developer.mozilla.org/en-US/docs/Web/JavaScript/Reference/Operators/Destructuring_assignment</a:t>
            </a:r>
          </a:p>
        </p:txBody>
      </p:sp>
      <p:sp>
        <p:nvSpPr>
          <p:cNvPr id="4" name="Dian numeron paikkamerkki 3">
            <a:extLst>
              <a:ext uri="{FF2B5EF4-FFF2-40B4-BE49-F238E27FC236}">
                <a16:creationId xmlns:a16="http://schemas.microsoft.com/office/drawing/2014/main" id="{12DDB9C7-9067-4294-A27B-B8D868BDAD49}"/>
              </a:ext>
            </a:extLst>
          </p:cNvPr>
          <p:cNvSpPr>
            <a:spLocks noGrp="1"/>
          </p:cNvSpPr>
          <p:nvPr>
            <p:ph type="sldNum" sz="quarter" idx="12"/>
          </p:nvPr>
        </p:nvSpPr>
        <p:spPr/>
        <p:txBody>
          <a:bodyPr/>
          <a:lstStyle/>
          <a:p>
            <a:fld id="{3A98EE3D-8CD1-4C3F-BD1C-C98C9596463C}" type="slidenum">
              <a:rPr lang="en-US" smtClean="0"/>
              <a:pPr/>
              <a:t>146</a:t>
            </a:fld>
            <a:endParaRPr lang="en-US" dirty="0"/>
          </a:p>
        </p:txBody>
      </p:sp>
      <p:pic>
        <p:nvPicPr>
          <p:cNvPr id="6" name="Kuva 5">
            <a:extLst>
              <a:ext uri="{FF2B5EF4-FFF2-40B4-BE49-F238E27FC236}">
                <a16:creationId xmlns:a16="http://schemas.microsoft.com/office/drawing/2014/main" id="{9BDAC5E2-89FC-48A9-8DA2-523D7BBAA6E7}"/>
              </a:ext>
            </a:extLst>
          </p:cNvPr>
          <p:cNvPicPr>
            <a:picLocks noChangeAspect="1"/>
          </p:cNvPicPr>
          <p:nvPr/>
        </p:nvPicPr>
        <p:blipFill>
          <a:blip r:embed="rId2"/>
          <a:stretch>
            <a:fillRect/>
          </a:stretch>
        </p:blipFill>
        <p:spPr>
          <a:xfrm>
            <a:off x="861134" y="1109750"/>
            <a:ext cx="5271604" cy="5100549"/>
          </a:xfrm>
          <a:prstGeom prst="rect">
            <a:avLst/>
          </a:prstGeom>
        </p:spPr>
      </p:pic>
      <p:pic>
        <p:nvPicPr>
          <p:cNvPr id="7" name="Kuva 6">
            <a:extLst>
              <a:ext uri="{FF2B5EF4-FFF2-40B4-BE49-F238E27FC236}">
                <a16:creationId xmlns:a16="http://schemas.microsoft.com/office/drawing/2014/main" id="{0F83F3BB-F956-43AD-A69E-346B5396F7FE}"/>
              </a:ext>
            </a:extLst>
          </p:cNvPr>
          <p:cNvPicPr>
            <a:picLocks noChangeAspect="1"/>
          </p:cNvPicPr>
          <p:nvPr/>
        </p:nvPicPr>
        <p:blipFill>
          <a:blip r:embed="rId3"/>
          <a:stretch>
            <a:fillRect/>
          </a:stretch>
        </p:blipFill>
        <p:spPr>
          <a:xfrm>
            <a:off x="6208966" y="1109751"/>
            <a:ext cx="5916636" cy="5100548"/>
          </a:xfrm>
          <a:prstGeom prst="rect">
            <a:avLst/>
          </a:prstGeom>
        </p:spPr>
      </p:pic>
    </p:spTree>
    <p:extLst>
      <p:ext uri="{BB962C8B-B14F-4D97-AF65-F5344CB8AC3E}">
        <p14:creationId xmlns:p14="http://schemas.microsoft.com/office/powerpoint/2010/main" val="285808678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31FED92-4172-4EDB-83B1-D7CCFE4970BF}"/>
              </a:ext>
            </a:extLst>
          </p:cNvPr>
          <p:cNvSpPr>
            <a:spLocks noGrp="1"/>
          </p:cNvSpPr>
          <p:nvPr>
            <p:ph type="title"/>
          </p:nvPr>
        </p:nvSpPr>
        <p:spPr/>
        <p:txBody>
          <a:bodyPr/>
          <a:lstStyle/>
          <a:p>
            <a:pPr algn="ctr"/>
            <a:r>
              <a:rPr lang="fi-FI" dirty="0" err="1"/>
              <a:t>Destructuring</a:t>
            </a:r>
            <a:r>
              <a:rPr lang="fi-FI" dirty="0"/>
              <a:t> Objects 6</a:t>
            </a:r>
          </a:p>
        </p:txBody>
      </p:sp>
      <p:sp>
        <p:nvSpPr>
          <p:cNvPr id="3" name="Sisällön paikkamerkki 2">
            <a:extLst>
              <a:ext uri="{FF2B5EF4-FFF2-40B4-BE49-F238E27FC236}">
                <a16:creationId xmlns:a16="http://schemas.microsoft.com/office/drawing/2014/main" id="{0C4DDF75-C2BC-4870-AC74-3B5211F1762A}"/>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https://developer.mozilla.org/en-US/docs/Web/JavaScript/Reference/Operators/Destructuring_assignment</a:t>
            </a:r>
          </a:p>
        </p:txBody>
      </p:sp>
      <p:sp>
        <p:nvSpPr>
          <p:cNvPr id="4" name="Dian numeron paikkamerkki 3">
            <a:extLst>
              <a:ext uri="{FF2B5EF4-FFF2-40B4-BE49-F238E27FC236}">
                <a16:creationId xmlns:a16="http://schemas.microsoft.com/office/drawing/2014/main" id="{12DDB9C7-9067-4294-A27B-B8D868BDAD49}"/>
              </a:ext>
            </a:extLst>
          </p:cNvPr>
          <p:cNvSpPr>
            <a:spLocks noGrp="1"/>
          </p:cNvSpPr>
          <p:nvPr>
            <p:ph type="sldNum" sz="quarter" idx="12"/>
          </p:nvPr>
        </p:nvSpPr>
        <p:spPr/>
        <p:txBody>
          <a:bodyPr/>
          <a:lstStyle/>
          <a:p>
            <a:fld id="{3A98EE3D-8CD1-4C3F-BD1C-C98C9596463C}" type="slidenum">
              <a:rPr lang="en-US" smtClean="0"/>
              <a:pPr/>
              <a:t>147</a:t>
            </a:fld>
            <a:endParaRPr lang="en-US" dirty="0"/>
          </a:p>
        </p:txBody>
      </p:sp>
      <p:pic>
        <p:nvPicPr>
          <p:cNvPr id="5" name="Kuva 4">
            <a:extLst>
              <a:ext uri="{FF2B5EF4-FFF2-40B4-BE49-F238E27FC236}">
                <a16:creationId xmlns:a16="http://schemas.microsoft.com/office/drawing/2014/main" id="{066D4DF1-6031-463C-A538-9F050A10D7E5}"/>
              </a:ext>
            </a:extLst>
          </p:cNvPr>
          <p:cNvPicPr>
            <a:picLocks noChangeAspect="1"/>
          </p:cNvPicPr>
          <p:nvPr/>
        </p:nvPicPr>
        <p:blipFill>
          <a:blip r:embed="rId2"/>
          <a:stretch>
            <a:fillRect/>
          </a:stretch>
        </p:blipFill>
        <p:spPr>
          <a:xfrm>
            <a:off x="861135" y="1109751"/>
            <a:ext cx="10016416" cy="5126438"/>
          </a:xfrm>
          <a:prstGeom prst="rect">
            <a:avLst/>
          </a:prstGeom>
        </p:spPr>
      </p:pic>
    </p:spTree>
    <p:extLst>
      <p:ext uri="{BB962C8B-B14F-4D97-AF65-F5344CB8AC3E}">
        <p14:creationId xmlns:p14="http://schemas.microsoft.com/office/powerpoint/2010/main" val="153465688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uva 4">
            <a:extLst>
              <a:ext uri="{FF2B5EF4-FFF2-40B4-BE49-F238E27FC236}">
                <a16:creationId xmlns:a16="http://schemas.microsoft.com/office/drawing/2014/main" id="{504E08D1-27F6-434C-A927-119128B6B8EE}"/>
              </a:ext>
            </a:extLst>
          </p:cNvPr>
          <p:cNvPicPr>
            <a:picLocks noChangeAspect="1"/>
          </p:cNvPicPr>
          <p:nvPr/>
        </p:nvPicPr>
        <p:blipFill>
          <a:blip r:embed="rId2"/>
          <a:stretch>
            <a:fillRect/>
          </a:stretch>
        </p:blipFill>
        <p:spPr>
          <a:xfrm>
            <a:off x="861134" y="1109751"/>
            <a:ext cx="9858375" cy="5143500"/>
          </a:xfrm>
          <a:prstGeom prst="rect">
            <a:avLst/>
          </a:prstGeom>
        </p:spPr>
      </p:pic>
      <p:sp>
        <p:nvSpPr>
          <p:cNvPr id="2" name="Otsikko 1">
            <a:extLst>
              <a:ext uri="{FF2B5EF4-FFF2-40B4-BE49-F238E27FC236}">
                <a16:creationId xmlns:a16="http://schemas.microsoft.com/office/drawing/2014/main" id="{031FED92-4172-4EDB-83B1-D7CCFE4970BF}"/>
              </a:ext>
            </a:extLst>
          </p:cNvPr>
          <p:cNvSpPr>
            <a:spLocks noGrp="1"/>
          </p:cNvSpPr>
          <p:nvPr>
            <p:ph type="title"/>
          </p:nvPr>
        </p:nvSpPr>
        <p:spPr/>
        <p:txBody>
          <a:bodyPr/>
          <a:lstStyle/>
          <a:p>
            <a:pPr algn="ctr"/>
            <a:r>
              <a:rPr lang="fi-FI" dirty="0" err="1"/>
              <a:t>Destructuring</a:t>
            </a:r>
            <a:r>
              <a:rPr lang="fi-FI" dirty="0"/>
              <a:t> Objects 7</a:t>
            </a:r>
          </a:p>
        </p:txBody>
      </p:sp>
      <p:sp>
        <p:nvSpPr>
          <p:cNvPr id="3" name="Sisällön paikkamerkki 2">
            <a:extLst>
              <a:ext uri="{FF2B5EF4-FFF2-40B4-BE49-F238E27FC236}">
                <a16:creationId xmlns:a16="http://schemas.microsoft.com/office/drawing/2014/main" id="{0C4DDF75-C2BC-4870-AC74-3B5211F1762A}"/>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https://developer.mozilla.org/en-US/docs/Web/JavaScript/Reference/Operators/Destructuring_assignment</a:t>
            </a:r>
          </a:p>
        </p:txBody>
      </p:sp>
      <p:sp>
        <p:nvSpPr>
          <p:cNvPr id="4" name="Dian numeron paikkamerkki 3">
            <a:extLst>
              <a:ext uri="{FF2B5EF4-FFF2-40B4-BE49-F238E27FC236}">
                <a16:creationId xmlns:a16="http://schemas.microsoft.com/office/drawing/2014/main" id="{12DDB9C7-9067-4294-A27B-B8D868BDAD49}"/>
              </a:ext>
            </a:extLst>
          </p:cNvPr>
          <p:cNvSpPr>
            <a:spLocks noGrp="1"/>
          </p:cNvSpPr>
          <p:nvPr>
            <p:ph type="sldNum" sz="quarter" idx="12"/>
          </p:nvPr>
        </p:nvSpPr>
        <p:spPr/>
        <p:txBody>
          <a:bodyPr/>
          <a:lstStyle/>
          <a:p>
            <a:fld id="{3A98EE3D-8CD1-4C3F-BD1C-C98C9596463C}" type="slidenum">
              <a:rPr lang="en-US" smtClean="0"/>
              <a:pPr/>
              <a:t>148</a:t>
            </a:fld>
            <a:endParaRPr lang="en-US" dirty="0"/>
          </a:p>
        </p:txBody>
      </p:sp>
    </p:spTree>
    <p:extLst>
      <p:ext uri="{BB962C8B-B14F-4D97-AF65-F5344CB8AC3E}">
        <p14:creationId xmlns:p14="http://schemas.microsoft.com/office/powerpoint/2010/main" val="240010594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D27F8EA4-E999-4B37-9312-D24FB35DDAB2}"/>
              </a:ext>
            </a:extLst>
          </p:cNvPr>
          <p:cNvSpPr>
            <a:spLocks noGrp="1"/>
          </p:cNvSpPr>
          <p:nvPr>
            <p:ph type="title"/>
          </p:nvPr>
        </p:nvSpPr>
        <p:spPr/>
        <p:txBody>
          <a:bodyPr/>
          <a:lstStyle/>
          <a:p>
            <a:pPr algn="ctr"/>
            <a:r>
              <a:rPr lang="fi-FI" dirty="0"/>
              <a:t>Object </a:t>
            </a:r>
            <a:r>
              <a:rPr lang="fi-FI" dirty="0" err="1"/>
              <a:t>Constructors</a:t>
            </a:r>
            <a:r>
              <a:rPr lang="fi-FI" dirty="0"/>
              <a:t> </a:t>
            </a:r>
          </a:p>
        </p:txBody>
      </p:sp>
      <p:sp>
        <p:nvSpPr>
          <p:cNvPr id="3" name="Sisällön paikkamerkki 2">
            <a:extLst>
              <a:ext uri="{FF2B5EF4-FFF2-40B4-BE49-F238E27FC236}">
                <a16:creationId xmlns:a16="http://schemas.microsoft.com/office/drawing/2014/main" id="{1595A9A0-F548-4847-BF41-EE5F462134AF}"/>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https://www.w3schools.com/js/js_object_constructors.asp</a:t>
            </a:r>
          </a:p>
        </p:txBody>
      </p:sp>
      <p:sp>
        <p:nvSpPr>
          <p:cNvPr id="4" name="Dian numeron paikkamerkki 3">
            <a:extLst>
              <a:ext uri="{FF2B5EF4-FFF2-40B4-BE49-F238E27FC236}">
                <a16:creationId xmlns:a16="http://schemas.microsoft.com/office/drawing/2014/main" id="{E6649373-6F71-46A2-9667-07DDEDFD4E6E}"/>
              </a:ext>
            </a:extLst>
          </p:cNvPr>
          <p:cNvSpPr>
            <a:spLocks noGrp="1"/>
          </p:cNvSpPr>
          <p:nvPr>
            <p:ph type="sldNum" sz="quarter" idx="12"/>
          </p:nvPr>
        </p:nvSpPr>
        <p:spPr/>
        <p:txBody>
          <a:bodyPr/>
          <a:lstStyle/>
          <a:p>
            <a:fld id="{3A98EE3D-8CD1-4C3F-BD1C-C98C9596463C}" type="slidenum">
              <a:rPr lang="en-US" smtClean="0"/>
              <a:pPr/>
              <a:t>149</a:t>
            </a:fld>
            <a:endParaRPr lang="en-US" dirty="0"/>
          </a:p>
        </p:txBody>
      </p:sp>
      <p:pic>
        <p:nvPicPr>
          <p:cNvPr id="6" name="Kuva 5">
            <a:extLst>
              <a:ext uri="{FF2B5EF4-FFF2-40B4-BE49-F238E27FC236}">
                <a16:creationId xmlns:a16="http://schemas.microsoft.com/office/drawing/2014/main" id="{6A67ADD0-B7CC-479C-8AD2-560118081E4A}"/>
              </a:ext>
            </a:extLst>
          </p:cNvPr>
          <p:cNvPicPr>
            <a:picLocks noChangeAspect="1"/>
          </p:cNvPicPr>
          <p:nvPr/>
        </p:nvPicPr>
        <p:blipFill>
          <a:blip r:embed="rId2"/>
          <a:stretch>
            <a:fillRect/>
          </a:stretch>
        </p:blipFill>
        <p:spPr>
          <a:xfrm>
            <a:off x="861133" y="1083530"/>
            <a:ext cx="11191235" cy="5059817"/>
          </a:xfrm>
          <a:prstGeom prst="rect">
            <a:avLst/>
          </a:prstGeom>
        </p:spPr>
      </p:pic>
    </p:spTree>
    <p:extLst>
      <p:ext uri="{BB962C8B-B14F-4D97-AF65-F5344CB8AC3E}">
        <p14:creationId xmlns:p14="http://schemas.microsoft.com/office/powerpoint/2010/main" val="4050218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tsikko 5">
            <a:extLst>
              <a:ext uri="{FF2B5EF4-FFF2-40B4-BE49-F238E27FC236}">
                <a16:creationId xmlns:a16="http://schemas.microsoft.com/office/drawing/2014/main" id="{9014F845-6D77-4E14-9598-4143C63291B2}"/>
              </a:ext>
            </a:extLst>
          </p:cNvPr>
          <p:cNvSpPr>
            <a:spLocks noGrp="1"/>
          </p:cNvSpPr>
          <p:nvPr>
            <p:ph type="title"/>
          </p:nvPr>
        </p:nvSpPr>
        <p:spPr/>
        <p:txBody>
          <a:bodyPr/>
          <a:lstStyle/>
          <a:p>
            <a:pPr algn="ctr"/>
            <a:r>
              <a:rPr lang="fi-FI" dirty="0"/>
              <a:t>HTML DOM </a:t>
            </a:r>
            <a:r>
              <a:rPr lang="fi-FI" dirty="0" err="1"/>
              <a:t>Events</a:t>
            </a:r>
            <a:r>
              <a:rPr lang="fi-FI" dirty="0"/>
              <a:t> 2</a:t>
            </a:r>
          </a:p>
        </p:txBody>
      </p:sp>
      <p:sp>
        <p:nvSpPr>
          <p:cNvPr id="7" name="Sisällön paikkamerkki 6">
            <a:extLst>
              <a:ext uri="{FF2B5EF4-FFF2-40B4-BE49-F238E27FC236}">
                <a16:creationId xmlns:a16="http://schemas.microsoft.com/office/drawing/2014/main" id="{9438E58A-DC95-4B52-8B60-D1CB24796422}"/>
              </a:ext>
            </a:extLst>
          </p:cNvPr>
          <p:cNvSpPr>
            <a:spLocks noGrp="1"/>
          </p:cNvSpPr>
          <p:nvPr>
            <p:ph idx="1"/>
          </p:nvPr>
        </p:nvSpPr>
        <p:spPr>
          <a:xfrm>
            <a:off x="861134" y="1109751"/>
            <a:ext cx="10294546" cy="5461644"/>
          </a:xfrm>
        </p:spPr>
        <p:txBody>
          <a:bodyPr>
            <a:normAutofit fontScale="92500" lnSpcReduction="20000"/>
          </a:bodyPr>
          <a:lstStyle/>
          <a:p>
            <a:endParaRPr lang="fi-FI" dirty="0"/>
          </a:p>
          <a:p>
            <a:endParaRPr lang="fi-FI" dirty="0"/>
          </a:p>
          <a:p>
            <a:endParaRPr lang="fi-FI" dirty="0"/>
          </a:p>
          <a:p>
            <a:endParaRPr lang="fi-FI" dirty="0"/>
          </a:p>
          <a:p>
            <a:endParaRPr lang="fi-FI" dirty="0"/>
          </a:p>
          <a:p>
            <a:endParaRPr lang="en-US" dirty="0"/>
          </a:p>
          <a:p>
            <a:r>
              <a:rPr lang="en-US" dirty="0"/>
              <a:t>DOM </a:t>
            </a:r>
            <a:r>
              <a:rPr lang="en-US" dirty="0">
                <a:solidFill>
                  <a:srgbClr val="00B050"/>
                </a:solidFill>
              </a:rPr>
              <a:t>Events</a:t>
            </a:r>
            <a:r>
              <a:rPr lang="en-US" dirty="0"/>
              <a:t> are sent to notify code of interesting things that have taken place. Each </a:t>
            </a:r>
            <a:r>
              <a:rPr lang="en-US" dirty="0">
                <a:solidFill>
                  <a:srgbClr val="00B050"/>
                </a:solidFill>
              </a:rPr>
              <a:t>event</a:t>
            </a:r>
            <a:r>
              <a:rPr lang="en-US" dirty="0"/>
              <a:t> is represented by an </a:t>
            </a:r>
            <a:r>
              <a:rPr lang="en-US" dirty="0">
                <a:solidFill>
                  <a:srgbClr val="00B050"/>
                </a:solidFill>
              </a:rPr>
              <a:t>object</a:t>
            </a:r>
            <a:r>
              <a:rPr lang="en-US" dirty="0"/>
              <a:t> which is based on the </a:t>
            </a:r>
            <a:r>
              <a:rPr lang="en-US" dirty="0">
                <a:solidFill>
                  <a:srgbClr val="00B050"/>
                </a:solidFill>
              </a:rPr>
              <a:t>Event</a:t>
            </a:r>
            <a:r>
              <a:rPr lang="en-US" dirty="0"/>
              <a:t> </a:t>
            </a:r>
            <a:r>
              <a:rPr lang="en-US" dirty="0">
                <a:solidFill>
                  <a:srgbClr val="00B050"/>
                </a:solidFill>
              </a:rPr>
              <a:t>interface</a:t>
            </a:r>
            <a:r>
              <a:rPr lang="en-US" dirty="0"/>
              <a:t> and may have additional custom fields and/or functions used to get additional information about what happened. </a:t>
            </a:r>
          </a:p>
          <a:p>
            <a:r>
              <a:rPr lang="en-US" dirty="0">
                <a:solidFill>
                  <a:srgbClr val="00B050"/>
                </a:solidFill>
              </a:rPr>
              <a:t>Events</a:t>
            </a:r>
            <a:r>
              <a:rPr lang="en-US" dirty="0"/>
              <a:t> can represent everything from basic user interactions to automated notifications of things happening in the </a:t>
            </a:r>
            <a:r>
              <a:rPr lang="en-US" dirty="0">
                <a:solidFill>
                  <a:srgbClr val="00B050"/>
                </a:solidFill>
              </a:rPr>
              <a:t>rendering</a:t>
            </a:r>
            <a:r>
              <a:rPr lang="en-US" dirty="0"/>
              <a:t> </a:t>
            </a:r>
            <a:r>
              <a:rPr lang="en-US" dirty="0">
                <a:solidFill>
                  <a:srgbClr val="00B050"/>
                </a:solidFill>
              </a:rPr>
              <a:t>model</a:t>
            </a:r>
            <a:r>
              <a:rPr lang="en-US" dirty="0"/>
              <a:t>. Some are </a:t>
            </a:r>
            <a:r>
              <a:rPr lang="en-US" dirty="0">
                <a:solidFill>
                  <a:srgbClr val="00B050"/>
                </a:solidFill>
              </a:rPr>
              <a:t>standard</a:t>
            </a:r>
            <a:r>
              <a:rPr lang="en-US" dirty="0"/>
              <a:t> </a:t>
            </a:r>
            <a:r>
              <a:rPr lang="en-US" dirty="0">
                <a:solidFill>
                  <a:srgbClr val="00B050"/>
                </a:solidFill>
              </a:rPr>
              <a:t>events</a:t>
            </a:r>
            <a:r>
              <a:rPr lang="en-US" dirty="0"/>
              <a:t> defined in official specifications, while others are </a:t>
            </a:r>
            <a:r>
              <a:rPr lang="en-US" dirty="0">
                <a:solidFill>
                  <a:srgbClr val="00B050"/>
                </a:solidFill>
              </a:rPr>
              <a:t>events</a:t>
            </a:r>
            <a:r>
              <a:rPr lang="en-US" dirty="0"/>
              <a:t> used internally by specific browsers.</a:t>
            </a:r>
          </a:p>
          <a:p>
            <a:r>
              <a:rPr lang="fi-FI" dirty="0" err="1"/>
              <a:t>Sources</a:t>
            </a:r>
            <a:r>
              <a:rPr lang="fi-FI" dirty="0"/>
              <a:t>: https://www.w3schools.com/js/js_events.asp and https://developer.mozilla.org/en-US/docs/Web/Events</a:t>
            </a:r>
          </a:p>
          <a:p>
            <a:endParaRPr lang="fi-FI" dirty="0"/>
          </a:p>
        </p:txBody>
      </p:sp>
      <p:sp>
        <p:nvSpPr>
          <p:cNvPr id="5" name="Dian numeron paikkamerkki 4">
            <a:extLst>
              <a:ext uri="{FF2B5EF4-FFF2-40B4-BE49-F238E27FC236}">
                <a16:creationId xmlns:a16="http://schemas.microsoft.com/office/drawing/2014/main" id="{06B0C0AE-F3CF-4C9A-93E9-9AA5F4275E52}"/>
              </a:ext>
            </a:extLst>
          </p:cNvPr>
          <p:cNvSpPr>
            <a:spLocks noGrp="1"/>
          </p:cNvSpPr>
          <p:nvPr>
            <p:ph type="sldNum" sz="quarter" idx="12"/>
          </p:nvPr>
        </p:nvSpPr>
        <p:spPr/>
        <p:txBody>
          <a:bodyPr/>
          <a:lstStyle/>
          <a:p>
            <a:fld id="{3A98EE3D-8CD1-4C3F-BD1C-C98C9596463C}" type="slidenum">
              <a:rPr lang="en-US" smtClean="0"/>
              <a:t>15</a:t>
            </a:fld>
            <a:endParaRPr lang="en-US" dirty="0"/>
          </a:p>
        </p:txBody>
      </p:sp>
      <p:graphicFrame>
        <p:nvGraphicFramePr>
          <p:cNvPr id="8" name="Taulukko 8">
            <a:extLst>
              <a:ext uri="{FF2B5EF4-FFF2-40B4-BE49-F238E27FC236}">
                <a16:creationId xmlns:a16="http://schemas.microsoft.com/office/drawing/2014/main" id="{94FFDF46-8754-42CE-9CA7-AA864E8F1C9B}"/>
              </a:ext>
            </a:extLst>
          </p:cNvPr>
          <p:cNvGraphicFramePr>
            <a:graphicFrameLocks noGrp="1"/>
          </p:cNvGraphicFramePr>
          <p:nvPr>
            <p:extLst>
              <p:ext uri="{D42A27DB-BD31-4B8C-83A1-F6EECF244321}">
                <p14:modId xmlns:p14="http://schemas.microsoft.com/office/powerpoint/2010/main" val="2747559032"/>
              </p:ext>
            </p:extLst>
          </p:nvPr>
        </p:nvGraphicFramePr>
        <p:xfrm>
          <a:off x="861134" y="1109751"/>
          <a:ext cx="7171242" cy="2595880"/>
        </p:xfrm>
        <a:graphic>
          <a:graphicData uri="http://schemas.openxmlformats.org/drawingml/2006/table">
            <a:tbl>
              <a:tblPr firstRow="1" bandRow="1">
                <a:tableStyleId>{93296810-A885-4BE3-A3E7-6D5BEEA58F35}</a:tableStyleId>
              </a:tblPr>
              <a:tblGrid>
                <a:gridCol w="1613125">
                  <a:extLst>
                    <a:ext uri="{9D8B030D-6E8A-4147-A177-3AD203B41FA5}">
                      <a16:colId xmlns:a16="http://schemas.microsoft.com/office/drawing/2014/main" val="3187629220"/>
                    </a:ext>
                  </a:extLst>
                </a:gridCol>
                <a:gridCol w="5558117">
                  <a:extLst>
                    <a:ext uri="{9D8B030D-6E8A-4147-A177-3AD203B41FA5}">
                      <a16:colId xmlns:a16="http://schemas.microsoft.com/office/drawing/2014/main" val="3947549626"/>
                    </a:ext>
                  </a:extLst>
                </a:gridCol>
              </a:tblGrid>
              <a:tr h="370840">
                <a:tc>
                  <a:txBody>
                    <a:bodyPr/>
                    <a:lstStyle/>
                    <a:p>
                      <a:pPr algn="l" fontAlgn="t"/>
                      <a:r>
                        <a:rPr lang="fi-FI" sz="1600" dirty="0" err="1">
                          <a:effectLst/>
                        </a:rPr>
                        <a:t>Event</a:t>
                      </a:r>
                      <a:endParaRPr lang="fi-FI" sz="1600" dirty="0">
                        <a:effectLst/>
                      </a:endParaRPr>
                    </a:p>
                  </a:txBody>
                  <a:tcPr marL="121920" marR="60960" marT="60960" marB="60960"/>
                </a:tc>
                <a:tc>
                  <a:txBody>
                    <a:bodyPr/>
                    <a:lstStyle/>
                    <a:p>
                      <a:pPr algn="l" fontAlgn="t"/>
                      <a:r>
                        <a:rPr lang="fi-FI" sz="1600">
                          <a:effectLst/>
                        </a:rPr>
                        <a:t>Description</a:t>
                      </a:r>
                    </a:p>
                  </a:txBody>
                  <a:tcPr marL="60960" marR="60960" marT="60960" marB="60960"/>
                </a:tc>
                <a:extLst>
                  <a:ext uri="{0D108BD9-81ED-4DB2-BD59-A6C34878D82A}">
                    <a16:rowId xmlns:a16="http://schemas.microsoft.com/office/drawing/2014/main" val="3838653445"/>
                  </a:ext>
                </a:extLst>
              </a:tr>
              <a:tr h="370840">
                <a:tc>
                  <a:txBody>
                    <a:bodyPr/>
                    <a:lstStyle/>
                    <a:p>
                      <a:pPr algn="l" fontAlgn="t"/>
                      <a:r>
                        <a:rPr lang="fi-FI" sz="1600">
                          <a:effectLst/>
                        </a:rPr>
                        <a:t>onchange</a:t>
                      </a:r>
                    </a:p>
                  </a:txBody>
                  <a:tcPr marL="121920" marR="60960" marT="60960" marB="60960"/>
                </a:tc>
                <a:tc>
                  <a:txBody>
                    <a:bodyPr/>
                    <a:lstStyle/>
                    <a:p>
                      <a:pPr algn="l" fontAlgn="t"/>
                      <a:r>
                        <a:rPr lang="en-US" sz="1600">
                          <a:effectLst/>
                        </a:rPr>
                        <a:t>An HTML element has been changed</a:t>
                      </a:r>
                    </a:p>
                  </a:txBody>
                  <a:tcPr marL="60960" marR="60960" marT="60960" marB="60960"/>
                </a:tc>
                <a:extLst>
                  <a:ext uri="{0D108BD9-81ED-4DB2-BD59-A6C34878D82A}">
                    <a16:rowId xmlns:a16="http://schemas.microsoft.com/office/drawing/2014/main" val="1814588066"/>
                  </a:ext>
                </a:extLst>
              </a:tr>
              <a:tr h="370840">
                <a:tc>
                  <a:txBody>
                    <a:bodyPr/>
                    <a:lstStyle/>
                    <a:p>
                      <a:pPr algn="l" fontAlgn="t"/>
                      <a:r>
                        <a:rPr lang="fi-FI" sz="1600">
                          <a:effectLst/>
                        </a:rPr>
                        <a:t>onclick</a:t>
                      </a:r>
                    </a:p>
                  </a:txBody>
                  <a:tcPr marL="121920" marR="60960" marT="60960" marB="60960"/>
                </a:tc>
                <a:tc>
                  <a:txBody>
                    <a:bodyPr/>
                    <a:lstStyle/>
                    <a:p>
                      <a:pPr algn="l" fontAlgn="t"/>
                      <a:r>
                        <a:rPr lang="en-US" sz="1600">
                          <a:effectLst/>
                        </a:rPr>
                        <a:t>The user clicks an HTML element</a:t>
                      </a:r>
                    </a:p>
                  </a:txBody>
                  <a:tcPr marL="60960" marR="60960" marT="60960" marB="60960"/>
                </a:tc>
                <a:extLst>
                  <a:ext uri="{0D108BD9-81ED-4DB2-BD59-A6C34878D82A}">
                    <a16:rowId xmlns:a16="http://schemas.microsoft.com/office/drawing/2014/main" val="1785708626"/>
                  </a:ext>
                </a:extLst>
              </a:tr>
              <a:tr h="370840">
                <a:tc>
                  <a:txBody>
                    <a:bodyPr/>
                    <a:lstStyle/>
                    <a:p>
                      <a:pPr algn="l" fontAlgn="t"/>
                      <a:r>
                        <a:rPr lang="fi-FI" sz="1600">
                          <a:effectLst/>
                        </a:rPr>
                        <a:t>onmouseover</a:t>
                      </a:r>
                    </a:p>
                  </a:txBody>
                  <a:tcPr marL="121920" marR="60960" marT="60960" marB="60960"/>
                </a:tc>
                <a:tc>
                  <a:txBody>
                    <a:bodyPr/>
                    <a:lstStyle/>
                    <a:p>
                      <a:pPr algn="l" fontAlgn="t"/>
                      <a:r>
                        <a:rPr lang="en-US" sz="1600">
                          <a:effectLst/>
                        </a:rPr>
                        <a:t>The user moves the mouse over an HTML element</a:t>
                      </a:r>
                    </a:p>
                  </a:txBody>
                  <a:tcPr marL="60960" marR="60960" marT="60960" marB="60960"/>
                </a:tc>
                <a:extLst>
                  <a:ext uri="{0D108BD9-81ED-4DB2-BD59-A6C34878D82A}">
                    <a16:rowId xmlns:a16="http://schemas.microsoft.com/office/drawing/2014/main" val="367858015"/>
                  </a:ext>
                </a:extLst>
              </a:tr>
              <a:tr h="370840">
                <a:tc>
                  <a:txBody>
                    <a:bodyPr/>
                    <a:lstStyle/>
                    <a:p>
                      <a:pPr algn="l" fontAlgn="t"/>
                      <a:r>
                        <a:rPr lang="fi-FI" sz="1600">
                          <a:effectLst/>
                        </a:rPr>
                        <a:t>onmouseout</a:t>
                      </a:r>
                    </a:p>
                  </a:txBody>
                  <a:tcPr marL="121920" marR="60960" marT="60960" marB="60960"/>
                </a:tc>
                <a:tc>
                  <a:txBody>
                    <a:bodyPr/>
                    <a:lstStyle/>
                    <a:p>
                      <a:pPr algn="l" fontAlgn="t"/>
                      <a:r>
                        <a:rPr lang="en-US" sz="1600">
                          <a:effectLst/>
                        </a:rPr>
                        <a:t>The user moves the mouse away from an HTML element</a:t>
                      </a:r>
                    </a:p>
                  </a:txBody>
                  <a:tcPr marL="60960" marR="60960" marT="60960" marB="60960"/>
                </a:tc>
                <a:extLst>
                  <a:ext uri="{0D108BD9-81ED-4DB2-BD59-A6C34878D82A}">
                    <a16:rowId xmlns:a16="http://schemas.microsoft.com/office/drawing/2014/main" val="3802186682"/>
                  </a:ext>
                </a:extLst>
              </a:tr>
              <a:tr h="370840">
                <a:tc>
                  <a:txBody>
                    <a:bodyPr/>
                    <a:lstStyle/>
                    <a:p>
                      <a:pPr algn="l" fontAlgn="t"/>
                      <a:r>
                        <a:rPr lang="fi-FI" sz="1600">
                          <a:effectLst/>
                        </a:rPr>
                        <a:t>onkeydown</a:t>
                      </a:r>
                    </a:p>
                  </a:txBody>
                  <a:tcPr marL="121920" marR="60960" marT="60960" marB="60960"/>
                </a:tc>
                <a:tc>
                  <a:txBody>
                    <a:bodyPr/>
                    <a:lstStyle/>
                    <a:p>
                      <a:pPr algn="l" fontAlgn="t"/>
                      <a:r>
                        <a:rPr lang="en-US" sz="1600">
                          <a:effectLst/>
                        </a:rPr>
                        <a:t>The user pushes a keyboard key</a:t>
                      </a:r>
                    </a:p>
                  </a:txBody>
                  <a:tcPr marL="60960" marR="60960" marT="60960" marB="60960"/>
                </a:tc>
                <a:extLst>
                  <a:ext uri="{0D108BD9-81ED-4DB2-BD59-A6C34878D82A}">
                    <a16:rowId xmlns:a16="http://schemas.microsoft.com/office/drawing/2014/main" val="2971520471"/>
                  </a:ext>
                </a:extLst>
              </a:tr>
              <a:tr h="370840">
                <a:tc>
                  <a:txBody>
                    <a:bodyPr/>
                    <a:lstStyle/>
                    <a:p>
                      <a:pPr algn="l" fontAlgn="t"/>
                      <a:r>
                        <a:rPr lang="fi-FI" sz="1600" dirty="0" err="1">
                          <a:effectLst/>
                        </a:rPr>
                        <a:t>onload</a:t>
                      </a:r>
                      <a:endParaRPr lang="fi-FI" sz="1600" dirty="0">
                        <a:effectLst/>
                      </a:endParaRPr>
                    </a:p>
                  </a:txBody>
                  <a:tcPr marL="121920" marR="60960" marT="60960" marB="60960"/>
                </a:tc>
                <a:tc>
                  <a:txBody>
                    <a:bodyPr/>
                    <a:lstStyle/>
                    <a:p>
                      <a:pPr algn="l" fontAlgn="t"/>
                      <a:r>
                        <a:rPr lang="en-US" sz="1600" dirty="0">
                          <a:effectLst/>
                        </a:rPr>
                        <a:t>The browser has finished loading the page</a:t>
                      </a:r>
                    </a:p>
                  </a:txBody>
                  <a:tcPr marL="60960" marR="60960" marT="60960" marB="60960"/>
                </a:tc>
                <a:extLst>
                  <a:ext uri="{0D108BD9-81ED-4DB2-BD59-A6C34878D82A}">
                    <a16:rowId xmlns:a16="http://schemas.microsoft.com/office/drawing/2014/main" val="57835443"/>
                  </a:ext>
                </a:extLst>
              </a:tr>
            </a:tbl>
          </a:graphicData>
        </a:graphic>
      </p:graphicFrame>
      <p:sp>
        <p:nvSpPr>
          <p:cNvPr id="10" name="Tekstiruutu 9">
            <a:extLst>
              <a:ext uri="{FF2B5EF4-FFF2-40B4-BE49-F238E27FC236}">
                <a16:creationId xmlns:a16="http://schemas.microsoft.com/office/drawing/2014/main" id="{65F15453-DB42-4D71-B0F3-7736C22803A4}"/>
              </a:ext>
            </a:extLst>
          </p:cNvPr>
          <p:cNvSpPr txBox="1"/>
          <p:nvPr/>
        </p:nvSpPr>
        <p:spPr>
          <a:xfrm>
            <a:off x="8032377" y="1109751"/>
            <a:ext cx="3298489" cy="2739211"/>
          </a:xfrm>
          <a:prstGeom prst="rect">
            <a:avLst/>
          </a:prstGeom>
          <a:noFill/>
        </p:spPr>
        <p:txBody>
          <a:bodyPr wrap="square" rtlCol="0">
            <a:spAutoFit/>
          </a:bodyPr>
          <a:lstStyle/>
          <a:p>
            <a:r>
              <a:rPr lang="en-US" sz="1700" dirty="0">
                <a:solidFill>
                  <a:schemeClr val="tx1">
                    <a:lumMod val="75000"/>
                    <a:lumOff val="25000"/>
                  </a:schemeClr>
                </a:solidFill>
              </a:rPr>
              <a:t>Common </a:t>
            </a:r>
            <a:r>
              <a:rPr lang="en-US" sz="1700" dirty="0">
                <a:solidFill>
                  <a:srgbClr val="00B050"/>
                </a:solidFill>
              </a:rPr>
              <a:t>HTML</a:t>
            </a:r>
            <a:r>
              <a:rPr lang="en-US" sz="1700" dirty="0">
                <a:solidFill>
                  <a:schemeClr val="tx1">
                    <a:lumMod val="75000"/>
                    <a:lumOff val="25000"/>
                  </a:schemeClr>
                </a:solidFill>
              </a:rPr>
              <a:t> </a:t>
            </a:r>
            <a:r>
              <a:rPr lang="en-US" sz="1700" dirty="0">
                <a:solidFill>
                  <a:srgbClr val="00B050"/>
                </a:solidFill>
              </a:rPr>
              <a:t>Events</a:t>
            </a:r>
            <a:r>
              <a:rPr lang="en-US" sz="1700" dirty="0">
                <a:solidFill>
                  <a:schemeClr val="tx1">
                    <a:lumMod val="75000"/>
                    <a:lumOff val="25000"/>
                  </a:schemeClr>
                </a:solidFill>
              </a:rPr>
              <a:t>:</a:t>
            </a:r>
          </a:p>
          <a:p>
            <a:endParaRPr lang="en-US" sz="1700" dirty="0">
              <a:solidFill>
                <a:schemeClr val="tx1">
                  <a:lumMod val="75000"/>
                  <a:lumOff val="25000"/>
                </a:schemeClr>
              </a:solidFill>
            </a:endParaRPr>
          </a:p>
          <a:p>
            <a:r>
              <a:rPr lang="en-US" sz="1700" dirty="0">
                <a:solidFill>
                  <a:schemeClr val="tx1">
                    <a:lumMod val="75000"/>
                    <a:lumOff val="25000"/>
                  </a:schemeClr>
                </a:solidFill>
              </a:rPr>
              <a:t>Here is a list of some common </a:t>
            </a:r>
            <a:r>
              <a:rPr lang="en-US" sz="1700" dirty="0">
                <a:solidFill>
                  <a:srgbClr val="00B050"/>
                </a:solidFill>
              </a:rPr>
              <a:t>HTML</a:t>
            </a:r>
            <a:r>
              <a:rPr lang="en-US" sz="1700" dirty="0">
                <a:solidFill>
                  <a:schemeClr val="tx1">
                    <a:lumMod val="75000"/>
                    <a:lumOff val="25000"/>
                  </a:schemeClr>
                </a:solidFill>
              </a:rPr>
              <a:t> </a:t>
            </a:r>
            <a:r>
              <a:rPr lang="en-US" sz="1700" dirty="0">
                <a:solidFill>
                  <a:srgbClr val="00B050"/>
                </a:solidFill>
              </a:rPr>
              <a:t>events</a:t>
            </a:r>
            <a:r>
              <a:rPr lang="en-US" sz="1700" dirty="0">
                <a:solidFill>
                  <a:schemeClr val="tx1">
                    <a:lumMod val="75000"/>
                    <a:lumOff val="25000"/>
                  </a:schemeClr>
                </a:solidFill>
              </a:rPr>
              <a:t>: </a:t>
            </a:r>
            <a:r>
              <a:rPr lang="en-US" sz="1700" dirty="0">
                <a:solidFill>
                  <a:srgbClr val="00B050"/>
                </a:solidFill>
              </a:rPr>
              <a:t>Event</a:t>
            </a:r>
            <a:r>
              <a:rPr lang="en-US" sz="1700" dirty="0">
                <a:solidFill>
                  <a:schemeClr val="tx1">
                    <a:lumMod val="75000"/>
                    <a:lumOff val="25000"/>
                  </a:schemeClr>
                </a:solidFill>
              </a:rPr>
              <a:t> </a:t>
            </a:r>
            <a:r>
              <a:rPr lang="en-US" sz="1700" dirty="0">
                <a:solidFill>
                  <a:srgbClr val="00B050"/>
                </a:solidFill>
              </a:rPr>
              <a:t>handlers</a:t>
            </a:r>
            <a:r>
              <a:rPr lang="en-US" sz="1700" dirty="0">
                <a:solidFill>
                  <a:schemeClr val="tx1">
                    <a:lumMod val="75000"/>
                    <a:lumOff val="25000"/>
                  </a:schemeClr>
                </a:solidFill>
              </a:rPr>
              <a:t> can be used to handle, and verify, user input, user actions, and browser actions. Many different methods can be used to let </a:t>
            </a:r>
            <a:r>
              <a:rPr lang="en-US" sz="1700" dirty="0">
                <a:solidFill>
                  <a:srgbClr val="00B050"/>
                </a:solidFill>
              </a:rPr>
              <a:t>JavaScript</a:t>
            </a:r>
            <a:r>
              <a:rPr lang="en-US" sz="1700" dirty="0">
                <a:solidFill>
                  <a:schemeClr val="tx1">
                    <a:lumMod val="75000"/>
                    <a:lumOff val="25000"/>
                  </a:schemeClr>
                </a:solidFill>
              </a:rPr>
              <a:t> work with </a:t>
            </a:r>
            <a:r>
              <a:rPr lang="en-US" sz="1700" dirty="0">
                <a:solidFill>
                  <a:srgbClr val="00B050"/>
                </a:solidFill>
              </a:rPr>
              <a:t>events</a:t>
            </a:r>
            <a:r>
              <a:rPr lang="en-US" dirty="0"/>
              <a:t>.</a:t>
            </a:r>
          </a:p>
          <a:p>
            <a:endParaRPr lang="fi-FI" dirty="0"/>
          </a:p>
        </p:txBody>
      </p:sp>
    </p:spTree>
    <p:extLst>
      <p:ext uri="{BB962C8B-B14F-4D97-AF65-F5344CB8AC3E}">
        <p14:creationId xmlns:p14="http://schemas.microsoft.com/office/powerpoint/2010/main" val="335510464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2265AE86-72DB-4AE4-8626-D82A920FA77F}"/>
              </a:ext>
            </a:extLst>
          </p:cNvPr>
          <p:cNvSpPr>
            <a:spLocks noGrp="1"/>
          </p:cNvSpPr>
          <p:nvPr>
            <p:ph type="title"/>
          </p:nvPr>
        </p:nvSpPr>
        <p:spPr/>
        <p:txBody>
          <a:bodyPr/>
          <a:lstStyle/>
          <a:p>
            <a:pPr algn="ctr"/>
            <a:r>
              <a:rPr lang="fi-FI" dirty="0"/>
              <a:t>Object </a:t>
            </a:r>
            <a:r>
              <a:rPr lang="fi-FI" dirty="0" err="1"/>
              <a:t>Constructors</a:t>
            </a:r>
            <a:r>
              <a:rPr lang="fi-FI" dirty="0"/>
              <a:t> 2</a:t>
            </a:r>
          </a:p>
        </p:txBody>
      </p:sp>
      <p:sp>
        <p:nvSpPr>
          <p:cNvPr id="3" name="Sisällön paikkamerkki 2">
            <a:extLst>
              <a:ext uri="{FF2B5EF4-FFF2-40B4-BE49-F238E27FC236}">
                <a16:creationId xmlns:a16="http://schemas.microsoft.com/office/drawing/2014/main" id="{D249F24E-A42A-4D25-A2E5-15B6CF1236FF}"/>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https://www.w3schools.com/js/js_object_constructors.asp</a:t>
            </a:r>
          </a:p>
        </p:txBody>
      </p:sp>
      <p:sp>
        <p:nvSpPr>
          <p:cNvPr id="4" name="Dian numeron paikkamerkki 3">
            <a:extLst>
              <a:ext uri="{FF2B5EF4-FFF2-40B4-BE49-F238E27FC236}">
                <a16:creationId xmlns:a16="http://schemas.microsoft.com/office/drawing/2014/main" id="{03496A67-8BD4-4D9B-AEBE-696C0ED18E71}"/>
              </a:ext>
            </a:extLst>
          </p:cNvPr>
          <p:cNvSpPr>
            <a:spLocks noGrp="1"/>
          </p:cNvSpPr>
          <p:nvPr>
            <p:ph type="sldNum" sz="quarter" idx="12"/>
          </p:nvPr>
        </p:nvSpPr>
        <p:spPr/>
        <p:txBody>
          <a:bodyPr/>
          <a:lstStyle/>
          <a:p>
            <a:fld id="{3A98EE3D-8CD1-4C3F-BD1C-C98C9596463C}" type="slidenum">
              <a:rPr lang="en-US" smtClean="0"/>
              <a:pPr/>
              <a:t>150</a:t>
            </a:fld>
            <a:endParaRPr lang="en-US" dirty="0"/>
          </a:p>
        </p:txBody>
      </p:sp>
      <p:pic>
        <p:nvPicPr>
          <p:cNvPr id="5" name="Kuva 4">
            <a:extLst>
              <a:ext uri="{FF2B5EF4-FFF2-40B4-BE49-F238E27FC236}">
                <a16:creationId xmlns:a16="http://schemas.microsoft.com/office/drawing/2014/main" id="{E8FEE740-4955-42E2-BF2D-98E02D0C7AAD}"/>
              </a:ext>
            </a:extLst>
          </p:cNvPr>
          <p:cNvPicPr>
            <a:picLocks noChangeAspect="1"/>
          </p:cNvPicPr>
          <p:nvPr/>
        </p:nvPicPr>
        <p:blipFill>
          <a:blip r:embed="rId2"/>
          <a:stretch>
            <a:fillRect/>
          </a:stretch>
        </p:blipFill>
        <p:spPr>
          <a:xfrm>
            <a:off x="861134" y="1109751"/>
            <a:ext cx="10396550" cy="5113496"/>
          </a:xfrm>
          <a:prstGeom prst="rect">
            <a:avLst/>
          </a:prstGeom>
        </p:spPr>
      </p:pic>
    </p:spTree>
    <p:extLst>
      <p:ext uri="{BB962C8B-B14F-4D97-AF65-F5344CB8AC3E}">
        <p14:creationId xmlns:p14="http://schemas.microsoft.com/office/powerpoint/2010/main" val="6181276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661F2399-D440-4141-846B-FAAF560B5B28}"/>
              </a:ext>
            </a:extLst>
          </p:cNvPr>
          <p:cNvSpPr>
            <a:spLocks noGrp="1"/>
          </p:cNvSpPr>
          <p:nvPr>
            <p:ph type="title"/>
          </p:nvPr>
        </p:nvSpPr>
        <p:spPr/>
        <p:txBody>
          <a:bodyPr/>
          <a:lstStyle/>
          <a:p>
            <a:pPr algn="ctr"/>
            <a:r>
              <a:rPr lang="fi-FI" dirty="0"/>
              <a:t>Object </a:t>
            </a:r>
            <a:r>
              <a:rPr lang="fi-FI" dirty="0" err="1"/>
              <a:t>Constructors</a:t>
            </a:r>
            <a:r>
              <a:rPr lang="fi-FI" dirty="0"/>
              <a:t> 3</a:t>
            </a:r>
          </a:p>
        </p:txBody>
      </p:sp>
      <p:sp>
        <p:nvSpPr>
          <p:cNvPr id="3" name="Sisällön paikkamerkki 2">
            <a:extLst>
              <a:ext uri="{FF2B5EF4-FFF2-40B4-BE49-F238E27FC236}">
                <a16:creationId xmlns:a16="http://schemas.microsoft.com/office/drawing/2014/main" id="{364E41CE-AA22-4D93-A726-4E1BFED9343A}"/>
              </a:ext>
            </a:extLst>
          </p:cNvPr>
          <p:cNvSpPr>
            <a:spLocks noGrp="1"/>
          </p:cNvSpPr>
          <p:nvPr>
            <p:ph idx="1"/>
          </p:nvPr>
        </p:nvSpPr>
        <p:spPr>
          <a:xfrm>
            <a:off x="861134" y="1109751"/>
            <a:ext cx="10294546" cy="5461644"/>
          </a:xfrm>
        </p:spPr>
        <p:txBody>
          <a:bodyPr>
            <a:normAutofit fontScale="62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https://www.w3schools.com/js/js_object_constructors.asp</a:t>
            </a:r>
          </a:p>
        </p:txBody>
      </p:sp>
      <p:sp>
        <p:nvSpPr>
          <p:cNvPr id="4" name="Dian numeron paikkamerkki 3">
            <a:extLst>
              <a:ext uri="{FF2B5EF4-FFF2-40B4-BE49-F238E27FC236}">
                <a16:creationId xmlns:a16="http://schemas.microsoft.com/office/drawing/2014/main" id="{0438E903-6929-4F45-B798-DF1C8818714E}"/>
              </a:ext>
            </a:extLst>
          </p:cNvPr>
          <p:cNvSpPr>
            <a:spLocks noGrp="1"/>
          </p:cNvSpPr>
          <p:nvPr>
            <p:ph type="sldNum" sz="quarter" idx="12"/>
          </p:nvPr>
        </p:nvSpPr>
        <p:spPr/>
        <p:txBody>
          <a:bodyPr/>
          <a:lstStyle/>
          <a:p>
            <a:fld id="{3A98EE3D-8CD1-4C3F-BD1C-C98C9596463C}" type="slidenum">
              <a:rPr lang="en-US" smtClean="0"/>
              <a:pPr/>
              <a:t>151</a:t>
            </a:fld>
            <a:endParaRPr lang="en-US" dirty="0"/>
          </a:p>
        </p:txBody>
      </p:sp>
      <p:pic>
        <p:nvPicPr>
          <p:cNvPr id="5" name="Kuva 4">
            <a:extLst>
              <a:ext uri="{FF2B5EF4-FFF2-40B4-BE49-F238E27FC236}">
                <a16:creationId xmlns:a16="http://schemas.microsoft.com/office/drawing/2014/main" id="{48CF3C4E-E620-4AB4-9FD2-03E2CFDB02AC}"/>
              </a:ext>
            </a:extLst>
          </p:cNvPr>
          <p:cNvPicPr>
            <a:picLocks noChangeAspect="1"/>
          </p:cNvPicPr>
          <p:nvPr/>
        </p:nvPicPr>
        <p:blipFill>
          <a:blip r:embed="rId2"/>
          <a:stretch>
            <a:fillRect/>
          </a:stretch>
        </p:blipFill>
        <p:spPr>
          <a:xfrm>
            <a:off x="861134" y="1109751"/>
            <a:ext cx="9361719" cy="5212021"/>
          </a:xfrm>
          <a:prstGeom prst="rect">
            <a:avLst/>
          </a:prstGeom>
        </p:spPr>
      </p:pic>
    </p:spTree>
    <p:extLst>
      <p:ext uri="{BB962C8B-B14F-4D97-AF65-F5344CB8AC3E}">
        <p14:creationId xmlns:p14="http://schemas.microsoft.com/office/powerpoint/2010/main" val="422908151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F46AED04-2904-43F9-86C5-AEBEECBA90E9}"/>
              </a:ext>
            </a:extLst>
          </p:cNvPr>
          <p:cNvSpPr>
            <a:spLocks noGrp="1"/>
          </p:cNvSpPr>
          <p:nvPr>
            <p:ph type="title"/>
          </p:nvPr>
        </p:nvSpPr>
        <p:spPr/>
        <p:txBody>
          <a:bodyPr/>
          <a:lstStyle/>
          <a:p>
            <a:pPr algn="ctr"/>
            <a:r>
              <a:rPr lang="fi-FI" dirty="0" err="1"/>
              <a:t>Built</a:t>
            </a:r>
            <a:r>
              <a:rPr lang="fi-FI" dirty="0"/>
              <a:t>-in Object </a:t>
            </a:r>
            <a:r>
              <a:rPr lang="fi-FI" dirty="0" err="1"/>
              <a:t>Constructors</a:t>
            </a:r>
            <a:endParaRPr lang="fi-FI" dirty="0"/>
          </a:p>
        </p:txBody>
      </p:sp>
      <p:sp>
        <p:nvSpPr>
          <p:cNvPr id="3" name="Sisällön paikkamerkki 2">
            <a:extLst>
              <a:ext uri="{FF2B5EF4-FFF2-40B4-BE49-F238E27FC236}">
                <a16:creationId xmlns:a16="http://schemas.microsoft.com/office/drawing/2014/main" id="{1551A6E0-CA8B-4758-BB7F-E33B003DC0CF}"/>
              </a:ext>
            </a:extLst>
          </p:cNvPr>
          <p:cNvSpPr>
            <a:spLocks noGrp="1"/>
          </p:cNvSpPr>
          <p:nvPr>
            <p:ph idx="1"/>
          </p:nvPr>
        </p:nvSpPr>
        <p:spPr>
          <a:xfrm>
            <a:off x="861134" y="1109751"/>
            <a:ext cx="10294546" cy="5461644"/>
          </a:xfrm>
        </p:spPr>
        <p:txBody>
          <a:bodyPr>
            <a:normAutofit fontScale="62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https://www.w3schools.com/js/js_object_constructors.asp</a:t>
            </a:r>
          </a:p>
        </p:txBody>
      </p:sp>
      <p:sp>
        <p:nvSpPr>
          <p:cNvPr id="4" name="Dian numeron paikkamerkki 3">
            <a:extLst>
              <a:ext uri="{FF2B5EF4-FFF2-40B4-BE49-F238E27FC236}">
                <a16:creationId xmlns:a16="http://schemas.microsoft.com/office/drawing/2014/main" id="{44EC1083-EA00-431D-94B9-7E1C9037BC4A}"/>
              </a:ext>
            </a:extLst>
          </p:cNvPr>
          <p:cNvSpPr>
            <a:spLocks noGrp="1"/>
          </p:cNvSpPr>
          <p:nvPr>
            <p:ph type="sldNum" sz="quarter" idx="12"/>
          </p:nvPr>
        </p:nvSpPr>
        <p:spPr/>
        <p:txBody>
          <a:bodyPr/>
          <a:lstStyle/>
          <a:p>
            <a:fld id="{3A98EE3D-8CD1-4C3F-BD1C-C98C9596463C}" type="slidenum">
              <a:rPr lang="en-US" smtClean="0"/>
              <a:pPr/>
              <a:t>152</a:t>
            </a:fld>
            <a:endParaRPr lang="en-US" dirty="0"/>
          </a:p>
        </p:txBody>
      </p:sp>
      <p:pic>
        <p:nvPicPr>
          <p:cNvPr id="6" name="Kuva 5">
            <a:extLst>
              <a:ext uri="{FF2B5EF4-FFF2-40B4-BE49-F238E27FC236}">
                <a16:creationId xmlns:a16="http://schemas.microsoft.com/office/drawing/2014/main" id="{1688582E-F459-45FB-BF99-AAF1C3AB195A}"/>
              </a:ext>
            </a:extLst>
          </p:cNvPr>
          <p:cNvPicPr>
            <a:picLocks noChangeAspect="1"/>
          </p:cNvPicPr>
          <p:nvPr/>
        </p:nvPicPr>
        <p:blipFill>
          <a:blip r:embed="rId2"/>
          <a:stretch>
            <a:fillRect/>
          </a:stretch>
        </p:blipFill>
        <p:spPr>
          <a:xfrm>
            <a:off x="861134" y="1109751"/>
            <a:ext cx="6989891" cy="5217573"/>
          </a:xfrm>
          <a:prstGeom prst="rect">
            <a:avLst/>
          </a:prstGeom>
        </p:spPr>
      </p:pic>
    </p:spTree>
    <p:extLst>
      <p:ext uri="{BB962C8B-B14F-4D97-AF65-F5344CB8AC3E}">
        <p14:creationId xmlns:p14="http://schemas.microsoft.com/office/powerpoint/2010/main" val="251529110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tsikko 4">
            <a:extLst>
              <a:ext uri="{FF2B5EF4-FFF2-40B4-BE49-F238E27FC236}">
                <a16:creationId xmlns:a16="http://schemas.microsoft.com/office/drawing/2014/main" id="{9014DBD6-BAE1-4D2A-A7D5-0A6DB50D202D}"/>
              </a:ext>
            </a:extLst>
          </p:cNvPr>
          <p:cNvSpPr>
            <a:spLocks noGrp="1"/>
          </p:cNvSpPr>
          <p:nvPr>
            <p:ph type="title"/>
          </p:nvPr>
        </p:nvSpPr>
        <p:spPr/>
        <p:txBody>
          <a:bodyPr>
            <a:normAutofit fontScale="90000"/>
          </a:bodyPr>
          <a:lstStyle/>
          <a:p>
            <a:pPr algn="ctr"/>
            <a:r>
              <a:rPr lang="fi-FI" dirty="0"/>
              <a:t>Objects: </a:t>
            </a:r>
            <a:r>
              <a:rPr lang="fi-FI" dirty="0" err="1"/>
              <a:t>Prototype</a:t>
            </a:r>
            <a:r>
              <a:rPr lang="fi-FI" dirty="0"/>
              <a:t> </a:t>
            </a:r>
            <a:r>
              <a:rPr lang="fi-FI" dirty="0" err="1"/>
              <a:t>Inheritance</a:t>
            </a:r>
            <a:endParaRPr lang="fi-FI" dirty="0"/>
          </a:p>
        </p:txBody>
      </p:sp>
      <p:sp>
        <p:nvSpPr>
          <p:cNvPr id="3" name="Sisällön paikkamerkki 2">
            <a:extLst>
              <a:ext uri="{FF2B5EF4-FFF2-40B4-BE49-F238E27FC236}">
                <a16:creationId xmlns:a16="http://schemas.microsoft.com/office/drawing/2014/main" id="{F14313D7-B498-4D32-BA70-42FB9E6228E2}"/>
              </a:ext>
            </a:extLst>
          </p:cNvPr>
          <p:cNvSpPr>
            <a:spLocks noGrp="1"/>
          </p:cNvSpPr>
          <p:nvPr>
            <p:ph sz="half" idx="1"/>
          </p:nvPr>
        </p:nvSpPr>
        <p:spPr>
          <a:xfrm>
            <a:off x="798990" y="1180730"/>
            <a:ext cx="4938026" cy="5390665"/>
          </a:xfrm>
        </p:spPr>
        <p:txBody>
          <a:bodyPr>
            <a:normAutofit fontScale="92500" lnSpcReduction="10000"/>
          </a:bodyPr>
          <a:lstStyle/>
          <a:p>
            <a:r>
              <a:rPr lang="fi-FI" dirty="0" err="1"/>
              <a:t>All</a:t>
            </a:r>
            <a:r>
              <a:rPr lang="fi-FI" dirty="0"/>
              <a:t> </a:t>
            </a:r>
            <a:r>
              <a:rPr lang="fi-FI" dirty="0">
                <a:solidFill>
                  <a:srgbClr val="00B050"/>
                </a:solidFill>
              </a:rPr>
              <a:t>JavaScript</a:t>
            </a:r>
            <a:r>
              <a:rPr lang="fi-FI" dirty="0"/>
              <a:t> </a:t>
            </a:r>
            <a:r>
              <a:rPr lang="fi-FI" dirty="0" err="1">
                <a:solidFill>
                  <a:srgbClr val="00B050"/>
                </a:solidFill>
              </a:rPr>
              <a:t>objects</a:t>
            </a:r>
            <a:r>
              <a:rPr lang="fi-FI" dirty="0"/>
              <a:t> </a:t>
            </a:r>
            <a:r>
              <a:rPr lang="fi-FI" dirty="0" err="1"/>
              <a:t>inherit</a:t>
            </a:r>
            <a:r>
              <a:rPr lang="fi-FI" dirty="0"/>
              <a:t> </a:t>
            </a:r>
            <a:r>
              <a:rPr lang="fi-FI" dirty="0" err="1"/>
              <a:t>properties</a:t>
            </a:r>
            <a:r>
              <a:rPr lang="fi-FI" dirty="0"/>
              <a:t> and </a:t>
            </a:r>
            <a:r>
              <a:rPr lang="fi-FI" dirty="0" err="1"/>
              <a:t>methods</a:t>
            </a:r>
            <a:r>
              <a:rPr lang="fi-FI" dirty="0"/>
              <a:t> </a:t>
            </a:r>
            <a:r>
              <a:rPr lang="fi-FI" dirty="0" err="1"/>
              <a:t>from</a:t>
            </a:r>
            <a:r>
              <a:rPr lang="fi-FI" dirty="0"/>
              <a:t> a </a:t>
            </a:r>
            <a:r>
              <a:rPr lang="fi-FI" dirty="0" err="1">
                <a:solidFill>
                  <a:srgbClr val="00B050"/>
                </a:solidFill>
              </a:rPr>
              <a:t>prototype</a:t>
            </a:r>
            <a:r>
              <a:rPr lang="fi-FI" dirty="0"/>
              <a:t>:</a:t>
            </a:r>
          </a:p>
          <a:p>
            <a:r>
              <a:rPr lang="fi-FI" dirty="0" err="1"/>
              <a:t>Date</a:t>
            </a:r>
            <a:r>
              <a:rPr lang="fi-FI" dirty="0"/>
              <a:t> </a:t>
            </a:r>
            <a:r>
              <a:rPr lang="fi-FI" dirty="0" err="1">
                <a:solidFill>
                  <a:srgbClr val="00B050"/>
                </a:solidFill>
              </a:rPr>
              <a:t>objects</a:t>
            </a:r>
            <a:r>
              <a:rPr lang="fi-FI" dirty="0">
                <a:solidFill>
                  <a:srgbClr val="00B050"/>
                </a:solidFill>
              </a:rPr>
              <a:t> </a:t>
            </a:r>
            <a:r>
              <a:rPr lang="fi-FI" dirty="0" err="1"/>
              <a:t>inherit</a:t>
            </a:r>
            <a:r>
              <a:rPr lang="fi-FI" dirty="0"/>
              <a:t> </a:t>
            </a:r>
            <a:r>
              <a:rPr lang="fi-FI" dirty="0" err="1"/>
              <a:t>from</a:t>
            </a:r>
            <a:r>
              <a:rPr lang="fi-FI" dirty="0"/>
              <a:t> </a:t>
            </a:r>
            <a:r>
              <a:rPr lang="fi-FI" dirty="0" err="1">
                <a:highlight>
                  <a:srgbClr val="008000"/>
                </a:highlight>
              </a:rPr>
              <a:t>Date.prototype</a:t>
            </a:r>
            <a:endParaRPr lang="fi-FI" dirty="0">
              <a:highlight>
                <a:srgbClr val="008000"/>
              </a:highlight>
            </a:endParaRPr>
          </a:p>
          <a:p>
            <a:r>
              <a:rPr lang="fi-FI" dirty="0" err="1"/>
              <a:t>Array</a:t>
            </a:r>
            <a:r>
              <a:rPr lang="fi-FI" dirty="0"/>
              <a:t> </a:t>
            </a:r>
            <a:r>
              <a:rPr lang="fi-FI" dirty="0" err="1">
                <a:solidFill>
                  <a:srgbClr val="00B050"/>
                </a:solidFill>
              </a:rPr>
              <a:t>objects</a:t>
            </a:r>
            <a:r>
              <a:rPr lang="fi-FI" dirty="0"/>
              <a:t> </a:t>
            </a:r>
            <a:r>
              <a:rPr lang="fi-FI" dirty="0" err="1"/>
              <a:t>inherit</a:t>
            </a:r>
            <a:r>
              <a:rPr lang="fi-FI" dirty="0"/>
              <a:t> </a:t>
            </a:r>
            <a:r>
              <a:rPr lang="fi-FI" dirty="0" err="1"/>
              <a:t>from</a:t>
            </a:r>
            <a:r>
              <a:rPr lang="fi-FI" dirty="0"/>
              <a:t> </a:t>
            </a:r>
            <a:r>
              <a:rPr lang="fi-FI" dirty="0" err="1">
                <a:highlight>
                  <a:srgbClr val="008000"/>
                </a:highlight>
              </a:rPr>
              <a:t>Array.prototype</a:t>
            </a:r>
            <a:endParaRPr lang="fi-FI" dirty="0">
              <a:highlight>
                <a:srgbClr val="008000"/>
              </a:highlight>
            </a:endParaRPr>
          </a:p>
          <a:p>
            <a:r>
              <a:rPr lang="fi-FI" dirty="0"/>
              <a:t>Person </a:t>
            </a:r>
            <a:r>
              <a:rPr lang="fi-FI" dirty="0" err="1">
                <a:solidFill>
                  <a:srgbClr val="00B050"/>
                </a:solidFill>
              </a:rPr>
              <a:t>objects</a:t>
            </a:r>
            <a:r>
              <a:rPr lang="fi-FI" dirty="0">
                <a:solidFill>
                  <a:srgbClr val="00B050"/>
                </a:solidFill>
              </a:rPr>
              <a:t> </a:t>
            </a:r>
            <a:r>
              <a:rPr lang="fi-FI" dirty="0" err="1"/>
              <a:t>inherit</a:t>
            </a:r>
            <a:r>
              <a:rPr lang="fi-FI" dirty="0"/>
              <a:t> </a:t>
            </a:r>
            <a:r>
              <a:rPr lang="fi-FI" dirty="0" err="1"/>
              <a:t>from</a:t>
            </a:r>
            <a:r>
              <a:rPr lang="fi-FI" dirty="0"/>
              <a:t> </a:t>
            </a:r>
            <a:r>
              <a:rPr lang="fi-FI" dirty="0" err="1">
                <a:highlight>
                  <a:srgbClr val="008000"/>
                </a:highlight>
              </a:rPr>
              <a:t>Person.prototype</a:t>
            </a:r>
            <a:endParaRPr lang="fi-FI" dirty="0">
              <a:highlight>
                <a:srgbClr val="008000"/>
              </a:highlight>
            </a:endParaRPr>
          </a:p>
          <a:p>
            <a:r>
              <a:rPr lang="fi-FI" dirty="0" err="1"/>
              <a:t>Date</a:t>
            </a:r>
            <a:r>
              <a:rPr lang="fi-FI" dirty="0"/>
              <a:t> </a:t>
            </a:r>
            <a:r>
              <a:rPr lang="fi-FI" dirty="0" err="1">
                <a:solidFill>
                  <a:srgbClr val="00B050"/>
                </a:solidFill>
              </a:rPr>
              <a:t>objects</a:t>
            </a:r>
            <a:r>
              <a:rPr lang="fi-FI" dirty="0"/>
              <a:t>, </a:t>
            </a:r>
            <a:r>
              <a:rPr lang="fi-FI" dirty="0" err="1"/>
              <a:t>Array</a:t>
            </a:r>
            <a:r>
              <a:rPr lang="fi-FI" dirty="0"/>
              <a:t> </a:t>
            </a:r>
            <a:r>
              <a:rPr lang="fi-FI" dirty="0" err="1">
                <a:solidFill>
                  <a:srgbClr val="00B050"/>
                </a:solidFill>
              </a:rPr>
              <a:t>objects</a:t>
            </a:r>
            <a:r>
              <a:rPr lang="fi-FI" dirty="0"/>
              <a:t>, and Person </a:t>
            </a:r>
            <a:r>
              <a:rPr lang="fi-FI" dirty="0" err="1">
                <a:solidFill>
                  <a:srgbClr val="00B050"/>
                </a:solidFill>
              </a:rPr>
              <a:t>objects</a:t>
            </a:r>
            <a:r>
              <a:rPr lang="fi-FI" dirty="0"/>
              <a:t> </a:t>
            </a:r>
            <a:r>
              <a:rPr lang="fi-FI" dirty="0" err="1"/>
              <a:t>inherit</a:t>
            </a:r>
            <a:r>
              <a:rPr lang="fi-FI" dirty="0"/>
              <a:t> </a:t>
            </a:r>
            <a:r>
              <a:rPr lang="fi-FI" dirty="0" err="1"/>
              <a:t>from</a:t>
            </a:r>
            <a:r>
              <a:rPr lang="fi-FI" dirty="0"/>
              <a:t> </a:t>
            </a:r>
            <a:r>
              <a:rPr lang="fi-FI" dirty="0" err="1">
                <a:highlight>
                  <a:srgbClr val="008000"/>
                </a:highlight>
              </a:rPr>
              <a:t>Object.prototype</a:t>
            </a:r>
            <a:r>
              <a:rPr lang="fi-FI" dirty="0"/>
              <a:t>.</a:t>
            </a:r>
          </a:p>
          <a:p>
            <a:r>
              <a:rPr lang="en-US" dirty="0"/>
              <a:t>Sometimes you want to add new properties (or methods) to all existing </a:t>
            </a:r>
            <a:r>
              <a:rPr lang="en-US" dirty="0">
                <a:solidFill>
                  <a:srgbClr val="00B050"/>
                </a:solidFill>
              </a:rPr>
              <a:t>objects</a:t>
            </a:r>
            <a:r>
              <a:rPr lang="en-US" dirty="0"/>
              <a:t> of a given type.</a:t>
            </a:r>
          </a:p>
          <a:p>
            <a:r>
              <a:rPr lang="en-US" dirty="0"/>
              <a:t>Sometimes you want to add new properties (or methods) to an </a:t>
            </a:r>
            <a:r>
              <a:rPr lang="en-US" dirty="0">
                <a:solidFill>
                  <a:srgbClr val="00B050"/>
                </a:solidFill>
              </a:rPr>
              <a:t>object constructor</a:t>
            </a:r>
            <a:r>
              <a:rPr lang="en-US" dirty="0"/>
              <a:t>.</a:t>
            </a:r>
            <a:endParaRPr lang="fi-FI" dirty="0"/>
          </a:p>
          <a:p>
            <a:r>
              <a:rPr lang="fi-FI" dirty="0" err="1"/>
              <a:t>Source</a:t>
            </a:r>
            <a:r>
              <a:rPr lang="fi-FI" dirty="0"/>
              <a:t>: https://www.w3schools.com/js/js_object_prototypes.asp</a:t>
            </a:r>
          </a:p>
        </p:txBody>
      </p:sp>
      <p:sp>
        <p:nvSpPr>
          <p:cNvPr id="4" name="Dian numeron paikkamerkki 3">
            <a:extLst>
              <a:ext uri="{FF2B5EF4-FFF2-40B4-BE49-F238E27FC236}">
                <a16:creationId xmlns:a16="http://schemas.microsoft.com/office/drawing/2014/main" id="{7344C86C-9DD3-4309-9590-957AA31A3CC3}"/>
              </a:ext>
            </a:extLst>
          </p:cNvPr>
          <p:cNvSpPr>
            <a:spLocks noGrp="1"/>
          </p:cNvSpPr>
          <p:nvPr>
            <p:ph type="sldNum" sz="quarter" idx="12"/>
          </p:nvPr>
        </p:nvSpPr>
        <p:spPr/>
        <p:txBody>
          <a:bodyPr/>
          <a:lstStyle/>
          <a:p>
            <a:fld id="{3A98EE3D-8CD1-4C3F-BD1C-C98C9596463C}" type="slidenum">
              <a:rPr lang="en-US" smtClean="0"/>
              <a:pPr/>
              <a:t>153</a:t>
            </a:fld>
            <a:endParaRPr lang="en-US" dirty="0"/>
          </a:p>
        </p:txBody>
      </p:sp>
      <p:sp>
        <p:nvSpPr>
          <p:cNvPr id="9" name="Sisällön paikkamerkki 8">
            <a:extLst>
              <a:ext uri="{FF2B5EF4-FFF2-40B4-BE49-F238E27FC236}">
                <a16:creationId xmlns:a16="http://schemas.microsoft.com/office/drawing/2014/main" id="{4652BC2F-5AE2-4F34-A004-DFF9184D11C9}"/>
              </a:ext>
            </a:extLst>
          </p:cNvPr>
          <p:cNvSpPr>
            <a:spLocks noGrp="1"/>
          </p:cNvSpPr>
          <p:nvPr>
            <p:ph sz="half" idx="2"/>
          </p:nvPr>
        </p:nvSpPr>
        <p:spPr>
          <a:xfrm>
            <a:off x="6217654" y="1180730"/>
            <a:ext cx="4938026" cy="5390664"/>
          </a:xfrm>
        </p:spPr>
        <p:txBody>
          <a:bodyPr>
            <a:normAutofit fontScale="92500" lnSpcReduction="1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p:txBody>
      </p:sp>
      <p:pic>
        <p:nvPicPr>
          <p:cNvPr id="10" name="Kuva 9">
            <a:extLst>
              <a:ext uri="{FF2B5EF4-FFF2-40B4-BE49-F238E27FC236}">
                <a16:creationId xmlns:a16="http://schemas.microsoft.com/office/drawing/2014/main" id="{1BB984F8-188D-41E7-AC11-A614C3039576}"/>
              </a:ext>
            </a:extLst>
          </p:cNvPr>
          <p:cNvPicPr>
            <a:picLocks noChangeAspect="1"/>
          </p:cNvPicPr>
          <p:nvPr/>
        </p:nvPicPr>
        <p:blipFill>
          <a:blip r:embed="rId2"/>
          <a:stretch>
            <a:fillRect/>
          </a:stretch>
        </p:blipFill>
        <p:spPr>
          <a:xfrm>
            <a:off x="5974347" y="1206565"/>
            <a:ext cx="6057080" cy="5010521"/>
          </a:xfrm>
          <a:prstGeom prst="rect">
            <a:avLst/>
          </a:prstGeom>
        </p:spPr>
      </p:pic>
    </p:spTree>
    <p:extLst>
      <p:ext uri="{BB962C8B-B14F-4D97-AF65-F5344CB8AC3E}">
        <p14:creationId xmlns:p14="http://schemas.microsoft.com/office/powerpoint/2010/main" val="37148815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31FED92-4172-4EDB-83B1-D7CCFE4970BF}"/>
              </a:ext>
            </a:extLst>
          </p:cNvPr>
          <p:cNvSpPr>
            <a:spLocks noGrp="1"/>
          </p:cNvSpPr>
          <p:nvPr>
            <p:ph type="title"/>
          </p:nvPr>
        </p:nvSpPr>
        <p:spPr/>
        <p:txBody>
          <a:bodyPr>
            <a:normAutofit fontScale="90000"/>
          </a:bodyPr>
          <a:lstStyle/>
          <a:p>
            <a:pPr algn="ctr"/>
            <a:r>
              <a:rPr lang="en-US" dirty="0"/>
              <a:t>Inheritance and the Prototype Chain</a:t>
            </a:r>
            <a:endParaRPr lang="fi-FI" dirty="0"/>
          </a:p>
        </p:txBody>
      </p:sp>
      <p:sp>
        <p:nvSpPr>
          <p:cNvPr id="3" name="Sisällön paikkamerkki 2">
            <a:extLst>
              <a:ext uri="{FF2B5EF4-FFF2-40B4-BE49-F238E27FC236}">
                <a16:creationId xmlns:a16="http://schemas.microsoft.com/office/drawing/2014/main" id="{0C4DDF75-C2BC-4870-AC74-3B5211F1762A}"/>
              </a:ext>
            </a:extLst>
          </p:cNvPr>
          <p:cNvSpPr>
            <a:spLocks noGrp="1"/>
          </p:cNvSpPr>
          <p:nvPr>
            <p:ph sz="half" idx="1"/>
          </p:nvPr>
        </p:nvSpPr>
        <p:spPr>
          <a:xfrm>
            <a:off x="798990" y="1180730"/>
            <a:ext cx="4938026" cy="5390665"/>
          </a:xfrm>
        </p:spPr>
        <p:txBody>
          <a:bodyPr>
            <a:normAutofit fontScale="92500" lnSpcReduction="20000"/>
          </a:bodyPr>
          <a:lstStyle/>
          <a:p>
            <a:r>
              <a:rPr lang="en-US" dirty="0">
                <a:solidFill>
                  <a:srgbClr val="00B050"/>
                </a:solidFill>
              </a:rPr>
              <a:t>JavaScript</a:t>
            </a:r>
            <a:r>
              <a:rPr lang="en-US" dirty="0"/>
              <a:t> is dynamic and does not provide a </a:t>
            </a:r>
            <a:r>
              <a:rPr lang="en-US" dirty="0">
                <a:solidFill>
                  <a:srgbClr val="00B050"/>
                </a:solidFill>
              </a:rPr>
              <a:t>class</a:t>
            </a:r>
            <a:r>
              <a:rPr lang="en-US" dirty="0"/>
              <a:t> implementation per se (the </a:t>
            </a:r>
            <a:r>
              <a:rPr lang="en-US" dirty="0">
                <a:solidFill>
                  <a:srgbClr val="00B050"/>
                </a:solidFill>
              </a:rPr>
              <a:t>class</a:t>
            </a:r>
            <a:r>
              <a:rPr lang="en-US" dirty="0"/>
              <a:t> </a:t>
            </a:r>
            <a:r>
              <a:rPr lang="en-US" dirty="0">
                <a:solidFill>
                  <a:srgbClr val="00B050"/>
                </a:solidFill>
              </a:rPr>
              <a:t>keyword</a:t>
            </a:r>
            <a:r>
              <a:rPr lang="en-US" dirty="0"/>
              <a:t> is introduced in </a:t>
            </a:r>
            <a:r>
              <a:rPr lang="en-US" dirty="0">
                <a:solidFill>
                  <a:srgbClr val="00B050"/>
                </a:solidFill>
              </a:rPr>
              <a:t>ES2015</a:t>
            </a:r>
            <a:r>
              <a:rPr lang="en-US" dirty="0"/>
              <a:t>, but is </a:t>
            </a:r>
            <a:r>
              <a:rPr lang="en-US" dirty="0">
                <a:solidFill>
                  <a:srgbClr val="00B050"/>
                </a:solidFill>
              </a:rPr>
              <a:t>syntactical</a:t>
            </a:r>
            <a:r>
              <a:rPr lang="en-US" dirty="0"/>
              <a:t> </a:t>
            </a:r>
            <a:r>
              <a:rPr lang="en-US" dirty="0">
                <a:solidFill>
                  <a:srgbClr val="00B050"/>
                </a:solidFill>
              </a:rPr>
              <a:t>sugar</a:t>
            </a:r>
            <a:r>
              <a:rPr lang="en-US" dirty="0"/>
              <a:t>, </a:t>
            </a:r>
            <a:r>
              <a:rPr lang="en-US" dirty="0">
                <a:solidFill>
                  <a:srgbClr val="00B050"/>
                </a:solidFill>
              </a:rPr>
              <a:t>JavaScript</a:t>
            </a:r>
            <a:r>
              <a:rPr lang="en-US" dirty="0"/>
              <a:t> remains </a:t>
            </a:r>
            <a:r>
              <a:rPr lang="en-US" dirty="0">
                <a:solidFill>
                  <a:srgbClr val="00B050"/>
                </a:solidFill>
              </a:rPr>
              <a:t>prototype-based</a:t>
            </a:r>
            <a:r>
              <a:rPr lang="en-US" dirty="0"/>
              <a:t>).</a:t>
            </a:r>
          </a:p>
          <a:p>
            <a:r>
              <a:rPr lang="en-US" dirty="0"/>
              <a:t>When it comes to inheritance, </a:t>
            </a:r>
            <a:r>
              <a:rPr lang="en-US" dirty="0">
                <a:solidFill>
                  <a:srgbClr val="00B050"/>
                </a:solidFill>
              </a:rPr>
              <a:t>JavaScript</a:t>
            </a:r>
            <a:r>
              <a:rPr lang="en-US" dirty="0"/>
              <a:t> only has one construct: </a:t>
            </a:r>
            <a:r>
              <a:rPr lang="en-US" dirty="0">
                <a:solidFill>
                  <a:srgbClr val="00B050"/>
                </a:solidFill>
              </a:rPr>
              <a:t>objects</a:t>
            </a:r>
            <a:r>
              <a:rPr lang="en-US" dirty="0"/>
              <a:t>. Each object has a private property which holds a link to another object called its </a:t>
            </a:r>
            <a:r>
              <a:rPr lang="en-US" dirty="0">
                <a:solidFill>
                  <a:srgbClr val="00B050"/>
                </a:solidFill>
              </a:rPr>
              <a:t>prototype</a:t>
            </a:r>
            <a:r>
              <a:rPr lang="en-US" dirty="0"/>
              <a:t>. That </a:t>
            </a:r>
            <a:r>
              <a:rPr lang="en-US" dirty="0">
                <a:solidFill>
                  <a:srgbClr val="00B050"/>
                </a:solidFill>
              </a:rPr>
              <a:t>prototype</a:t>
            </a:r>
            <a:r>
              <a:rPr lang="en-US" dirty="0"/>
              <a:t> </a:t>
            </a:r>
            <a:r>
              <a:rPr lang="en-US" dirty="0">
                <a:solidFill>
                  <a:srgbClr val="00B050"/>
                </a:solidFill>
              </a:rPr>
              <a:t>object</a:t>
            </a:r>
            <a:r>
              <a:rPr lang="en-US" dirty="0"/>
              <a:t> has a </a:t>
            </a:r>
            <a:r>
              <a:rPr lang="en-US" dirty="0">
                <a:solidFill>
                  <a:srgbClr val="00B050"/>
                </a:solidFill>
              </a:rPr>
              <a:t>prototype</a:t>
            </a:r>
            <a:r>
              <a:rPr lang="en-US" dirty="0"/>
              <a:t> of its own, and so on until an object is reached with </a:t>
            </a:r>
            <a:r>
              <a:rPr lang="en-US" dirty="0">
                <a:solidFill>
                  <a:srgbClr val="00B050"/>
                </a:solidFill>
              </a:rPr>
              <a:t>null</a:t>
            </a:r>
            <a:r>
              <a:rPr lang="en-US" dirty="0"/>
              <a:t> as its </a:t>
            </a:r>
            <a:r>
              <a:rPr lang="en-US" dirty="0">
                <a:solidFill>
                  <a:srgbClr val="00B050"/>
                </a:solidFill>
              </a:rPr>
              <a:t>prototype</a:t>
            </a:r>
            <a:r>
              <a:rPr lang="en-US" dirty="0"/>
              <a:t>. By definition, </a:t>
            </a:r>
            <a:r>
              <a:rPr lang="en-US" dirty="0">
                <a:solidFill>
                  <a:srgbClr val="00B050"/>
                </a:solidFill>
              </a:rPr>
              <a:t>null</a:t>
            </a:r>
            <a:r>
              <a:rPr lang="en-US" dirty="0"/>
              <a:t> has no </a:t>
            </a:r>
            <a:r>
              <a:rPr lang="en-US" dirty="0">
                <a:solidFill>
                  <a:srgbClr val="00B050"/>
                </a:solidFill>
              </a:rPr>
              <a:t>prototype</a:t>
            </a:r>
            <a:r>
              <a:rPr lang="en-US" dirty="0"/>
              <a:t>, and acts as the final link in this </a:t>
            </a:r>
            <a:r>
              <a:rPr lang="en-US" dirty="0">
                <a:solidFill>
                  <a:srgbClr val="00B050"/>
                </a:solidFill>
              </a:rPr>
              <a:t>prototype</a:t>
            </a:r>
            <a:r>
              <a:rPr lang="en-US" dirty="0"/>
              <a:t> </a:t>
            </a:r>
            <a:r>
              <a:rPr lang="en-US" dirty="0">
                <a:solidFill>
                  <a:srgbClr val="00B050"/>
                </a:solidFill>
              </a:rPr>
              <a:t>chain</a:t>
            </a:r>
            <a:r>
              <a:rPr lang="en-US" dirty="0"/>
              <a:t>.</a:t>
            </a:r>
          </a:p>
          <a:p>
            <a:r>
              <a:rPr lang="en-US" dirty="0"/>
              <a:t>Nearly all objects in </a:t>
            </a:r>
            <a:r>
              <a:rPr lang="en-US" dirty="0">
                <a:solidFill>
                  <a:srgbClr val="00B050"/>
                </a:solidFill>
              </a:rPr>
              <a:t>JavaScript</a:t>
            </a:r>
            <a:r>
              <a:rPr lang="en-US" dirty="0"/>
              <a:t> are </a:t>
            </a:r>
            <a:r>
              <a:rPr lang="en-US" dirty="0">
                <a:solidFill>
                  <a:srgbClr val="00B050"/>
                </a:solidFill>
              </a:rPr>
              <a:t>instances</a:t>
            </a:r>
            <a:r>
              <a:rPr lang="en-US" dirty="0"/>
              <a:t> of </a:t>
            </a:r>
            <a:r>
              <a:rPr lang="en-US" dirty="0">
                <a:solidFill>
                  <a:srgbClr val="00B050"/>
                </a:solidFill>
              </a:rPr>
              <a:t>Object</a:t>
            </a:r>
            <a:r>
              <a:rPr lang="en-US" dirty="0"/>
              <a:t> which sits on the top of a </a:t>
            </a:r>
            <a:r>
              <a:rPr lang="en-US" dirty="0">
                <a:solidFill>
                  <a:srgbClr val="00B050"/>
                </a:solidFill>
              </a:rPr>
              <a:t>prototype</a:t>
            </a:r>
            <a:r>
              <a:rPr lang="en-US" dirty="0"/>
              <a:t> </a:t>
            </a:r>
            <a:r>
              <a:rPr lang="en-US" dirty="0">
                <a:solidFill>
                  <a:srgbClr val="00B050"/>
                </a:solidFill>
              </a:rPr>
              <a:t>chain</a:t>
            </a:r>
            <a:r>
              <a:rPr lang="en-US" dirty="0"/>
              <a:t>.</a:t>
            </a:r>
          </a:p>
          <a:p>
            <a:r>
              <a:rPr lang="en-US" dirty="0"/>
              <a:t>While this confusion is often considered to be one of </a:t>
            </a:r>
            <a:r>
              <a:rPr lang="en-US" dirty="0">
                <a:solidFill>
                  <a:srgbClr val="00B050"/>
                </a:solidFill>
              </a:rPr>
              <a:t>JavaScript's</a:t>
            </a:r>
            <a:r>
              <a:rPr lang="en-US" dirty="0"/>
              <a:t> weaknesses, the </a:t>
            </a:r>
            <a:r>
              <a:rPr lang="en-US" dirty="0">
                <a:solidFill>
                  <a:srgbClr val="00B050"/>
                </a:solidFill>
              </a:rPr>
              <a:t>prototypal</a:t>
            </a:r>
            <a:r>
              <a:rPr lang="en-US" dirty="0"/>
              <a:t> inheritance model itself is, in fact, more powerful than the </a:t>
            </a:r>
            <a:r>
              <a:rPr lang="en-US" dirty="0">
                <a:solidFill>
                  <a:srgbClr val="00B050"/>
                </a:solidFill>
              </a:rPr>
              <a:t>classic</a:t>
            </a:r>
            <a:r>
              <a:rPr lang="en-US" dirty="0"/>
              <a:t> </a:t>
            </a:r>
            <a:r>
              <a:rPr lang="en-US" dirty="0">
                <a:solidFill>
                  <a:srgbClr val="00B050"/>
                </a:solidFill>
              </a:rPr>
              <a:t>model</a:t>
            </a:r>
            <a:r>
              <a:rPr lang="en-US" dirty="0"/>
              <a:t>. </a:t>
            </a:r>
            <a:endParaRPr lang="fi-FI" dirty="0"/>
          </a:p>
        </p:txBody>
      </p:sp>
      <p:sp>
        <p:nvSpPr>
          <p:cNvPr id="5" name="Sisällön paikkamerkki 4">
            <a:extLst>
              <a:ext uri="{FF2B5EF4-FFF2-40B4-BE49-F238E27FC236}">
                <a16:creationId xmlns:a16="http://schemas.microsoft.com/office/drawing/2014/main" id="{F3528B61-0AD9-4369-8503-BFB499CE0DA1}"/>
              </a:ext>
            </a:extLst>
          </p:cNvPr>
          <p:cNvSpPr>
            <a:spLocks noGrp="1"/>
          </p:cNvSpPr>
          <p:nvPr>
            <p:ph sz="half" idx="2"/>
          </p:nvPr>
        </p:nvSpPr>
        <p:spPr>
          <a:xfrm>
            <a:off x="6217654" y="1180729"/>
            <a:ext cx="4938026" cy="5390665"/>
          </a:xfrm>
        </p:spPr>
        <p:txBody>
          <a:bodyPr>
            <a:normAutofit fontScale="92500" lnSpcReduction="20000"/>
          </a:bodyPr>
          <a:lstStyle/>
          <a:p>
            <a:r>
              <a:rPr lang="en-US" dirty="0"/>
              <a:t>Inheriting </a:t>
            </a:r>
            <a:r>
              <a:rPr lang="en-US" dirty="0">
                <a:solidFill>
                  <a:srgbClr val="00B050"/>
                </a:solidFill>
              </a:rPr>
              <a:t>properties</a:t>
            </a:r>
            <a:r>
              <a:rPr lang="en-US" dirty="0"/>
              <a:t>:</a:t>
            </a:r>
          </a:p>
          <a:p>
            <a:r>
              <a:rPr lang="en-US" dirty="0">
                <a:solidFill>
                  <a:srgbClr val="00B050"/>
                </a:solidFill>
              </a:rPr>
              <a:t>JavaScript</a:t>
            </a:r>
            <a:r>
              <a:rPr lang="en-US" dirty="0"/>
              <a:t> objects are dynamic "bags" of properties (referred to as own properties). </a:t>
            </a:r>
            <a:r>
              <a:rPr lang="en-US" dirty="0">
                <a:solidFill>
                  <a:srgbClr val="00B050"/>
                </a:solidFill>
              </a:rPr>
              <a:t>JavaScript</a:t>
            </a:r>
            <a:r>
              <a:rPr lang="en-US" dirty="0"/>
              <a:t> </a:t>
            </a:r>
            <a:r>
              <a:rPr lang="en-US" dirty="0">
                <a:solidFill>
                  <a:srgbClr val="00B050"/>
                </a:solidFill>
              </a:rPr>
              <a:t>objects</a:t>
            </a:r>
            <a:r>
              <a:rPr lang="en-US" dirty="0"/>
              <a:t> have a link to a </a:t>
            </a:r>
            <a:r>
              <a:rPr lang="en-US" dirty="0">
                <a:solidFill>
                  <a:srgbClr val="00B050"/>
                </a:solidFill>
              </a:rPr>
              <a:t>prototype</a:t>
            </a:r>
            <a:r>
              <a:rPr lang="en-US" dirty="0"/>
              <a:t> </a:t>
            </a:r>
            <a:r>
              <a:rPr lang="en-US" dirty="0">
                <a:solidFill>
                  <a:srgbClr val="00B050"/>
                </a:solidFill>
              </a:rPr>
              <a:t>object</a:t>
            </a:r>
            <a:r>
              <a:rPr lang="en-US" dirty="0"/>
              <a:t>. When trying to access a </a:t>
            </a:r>
            <a:r>
              <a:rPr lang="en-US" dirty="0">
                <a:solidFill>
                  <a:srgbClr val="00B050"/>
                </a:solidFill>
              </a:rPr>
              <a:t>property</a:t>
            </a:r>
            <a:r>
              <a:rPr lang="en-US" dirty="0"/>
              <a:t> of an </a:t>
            </a:r>
            <a:r>
              <a:rPr lang="en-US" dirty="0">
                <a:solidFill>
                  <a:srgbClr val="00B050"/>
                </a:solidFill>
              </a:rPr>
              <a:t>object</a:t>
            </a:r>
            <a:r>
              <a:rPr lang="en-US" dirty="0"/>
              <a:t>, the </a:t>
            </a:r>
            <a:r>
              <a:rPr lang="en-US" dirty="0">
                <a:solidFill>
                  <a:srgbClr val="00B050"/>
                </a:solidFill>
              </a:rPr>
              <a:t>property</a:t>
            </a:r>
            <a:r>
              <a:rPr lang="en-US" dirty="0"/>
              <a:t> will not only be sought on the </a:t>
            </a:r>
            <a:r>
              <a:rPr lang="en-US" dirty="0">
                <a:solidFill>
                  <a:srgbClr val="00B050"/>
                </a:solidFill>
              </a:rPr>
              <a:t>object</a:t>
            </a:r>
            <a:r>
              <a:rPr lang="en-US" dirty="0"/>
              <a:t> but on the </a:t>
            </a:r>
            <a:r>
              <a:rPr lang="en-US" dirty="0">
                <a:solidFill>
                  <a:srgbClr val="00B050"/>
                </a:solidFill>
              </a:rPr>
              <a:t>prototype</a:t>
            </a:r>
            <a:r>
              <a:rPr lang="en-US" dirty="0"/>
              <a:t> of the </a:t>
            </a:r>
            <a:r>
              <a:rPr lang="en-US" dirty="0">
                <a:solidFill>
                  <a:srgbClr val="00B050"/>
                </a:solidFill>
              </a:rPr>
              <a:t>object</a:t>
            </a:r>
            <a:r>
              <a:rPr lang="en-US" dirty="0"/>
              <a:t>, the </a:t>
            </a:r>
            <a:r>
              <a:rPr lang="en-US" dirty="0">
                <a:solidFill>
                  <a:srgbClr val="00B050"/>
                </a:solidFill>
              </a:rPr>
              <a:t>prototype</a:t>
            </a:r>
            <a:r>
              <a:rPr lang="en-US" dirty="0"/>
              <a:t> of the </a:t>
            </a:r>
            <a:r>
              <a:rPr lang="en-US" dirty="0">
                <a:solidFill>
                  <a:srgbClr val="00B050"/>
                </a:solidFill>
              </a:rPr>
              <a:t>prototype</a:t>
            </a:r>
            <a:r>
              <a:rPr lang="en-US" dirty="0"/>
              <a:t>, and so on until either a </a:t>
            </a:r>
            <a:r>
              <a:rPr lang="en-US" dirty="0">
                <a:solidFill>
                  <a:srgbClr val="00B050"/>
                </a:solidFill>
              </a:rPr>
              <a:t>property</a:t>
            </a:r>
            <a:r>
              <a:rPr lang="en-US" dirty="0"/>
              <a:t> with a matching name is found or the end of the </a:t>
            </a:r>
            <a:r>
              <a:rPr lang="en-US" dirty="0">
                <a:solidFill>
                  <a:srgbClr val="00B050"/>
                </a:solidFill>
              </a:rPr>
              <a:t>prototype</a:t>
            </a:r>
            <a:r>
              <a:rPr lang="en-US" dirty="0"/>
              <a:t> </a:t>
            </a:r>
            <a:r>
              <a:rPr lang="en-US" dirty="0">
                <a:solidFill>
                  <a:srgbClr val="00B050"/>
                </a:solidFill>
              </a:rPr>
              <a:t>chain</a:t>
            </a:r>
            <a:r>
              <a:rPr lang="en-US" dirty="0"/>
              <a:t> is reached.</a:t>
            </a:r>
          </a:p>
          <a:p>
            <a:endParaRPr lang="fi-FI" dirty="0"/>
          </a:p>
          <a:p>
            <a:endParaRPr lang="fi-FI" dirty="0"/>
          </a:p>
          <a:p>
            <a:endParaRPr lang="fi-FI" dirty="0"/>
          </a:p>
          <a:p>
            <a:endParaRPr lang="fi-FI" dirty="0"/>
          </a:p>
          <a:p>
            <a:r>
              <a:rPr lang="fi-FI" dirty="0" err="1"/>
              <a:t>Source</a:t>
            </a:r>
            <a:r>
              <a:rPr lang="fi-FI" dirty="0"/>
              <a:t>: https://developer.mozilla.org/en-US/docs/Web/JavaScript/Inheritance_and_the_prototype_chain</a:t>
            </a:r>
          </a:p>
          <a:p>
            <a:endParaRPr lang="fi-FI" dirty="0"/>
          </a:p>
        </p:txBody>
      </p:sp>
      <p:sp>
        <p:nvSpPr>
          <p:cNvPr id="4" name="Dian numeron paikkamerkki 3">
            <a:extLst>
              <a:ext uri="{FF2B5EF4-FFF2-40B4-BE49-F238E27FC236}">
                <a16:creationId xmlns:a16="http://schemas.microsoft.com/office/drawing/2014/main" id="{12DDB9C7-9067-4294-A27B-B8D868BDAD49}"/>
              </a:ext>
            </a:extLst>
          </p:cNvPr>
          <p:cNvSpPr>
            <a:spLocks noGrp="1"/>
          </p:cNvSpPr>
          <p:nvPr>
            <p:ph type="sldNum" sz="quarter" idx="12"/>
          </p:nvPr>
        </p:nvSpPr>
        <p:spPr/>
        <p:txBody>
          <a:bodyPr/>
          <a:lstStyle/>
          <a:p>
            <a:fld id="{3A98EE3D-8CD1-4C3F-BD1C-C98C9596463C}" type="slidenum">
              <a:rPr lang="en-US" smtClean="0"/>
              <a:pPr/>
              <a:t>154</a:t>
            </a:fld>
            <a:endParaRPr lang="en-US" dirty="0"/>
          </a:p>
        </p:txBody>
      </p:sp>
      <p:pic>
        <p:nvPicPr>
          <p:cNvPr id="9" name="Kuva 8" descr="Kuva, joka sisältää kohteen näyttökuva&#10;&#10;Kuvaus luotu automaattisesti">
            <a:extLst>
              <a:ext uri="{FF2B5EF4-FFF2-40B4-BE49-F238E27FC236}">
                <a16:creationId xmlns:a16="http://schemas.microsoft.com/office/drawing/2014/main" id="{4553760F-1FD4-4056-B71D-2491611C9B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3952" y="4145871"/>
            <a:ext cx="5800083" cy="1242875"/>
          </a:xfrm>
          <a:prstGeom prst="rect">
            <a:avLst/>
          </a:prstGeom>
        </p:spPr>
      </p:pic>
    </p:spTree>
    <p:extLst>
      <p:ext uri="{BB962C8B-B14F-4D97-AF65-F5344CB8AC3E}">
        <p14:creationId xmlns:p14="http://schemas.microsoft.com/office/powerpoint/2010/main" val="405642670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tsikko 4">
            <a:extLst>
              <a:ext uri="{FF2B5EF4-FFF2-40B4-BE49-F238E27FC236}">
                <a16:creationId xmlns:a16="http://schemas.microsoft.com/office/drawing/2014/main" id="{A1DDCEA2-F2EF-4907-A68B-BB1351D22173}"/>
              </a:ext>
            </a:extLst>
          </p:cNvPr>
          <p:cNvSpPr>
            <a:spLocks noGrp="1"/>
          </p:cNvSpPr>
          <p:nvPr>
            <p:ph type="title"/>
          </p:nvPr>
        </p:nvSpPr>
        <p:spPr/>
        <p:txBody>
          <a:bodyPr>
            <a:normAutofit fontScale="90000"/>
          </a:bodyPr>
          <a:lstStyle/>
          <a:p>
            <a:pPr algn="ctr"/>
            <a:r>
              <a:rPr lang="en-US" dirty="0"/>
              <a:t>Inheritance and the Prototype Chain 2</a:t>
            </a:r>
            <a:endParaRPr lang="fi-FI" dirty="0"/>
          </a:p>
        </p:txBody>
      </p:sp>
      <p:sp>
        <p:nvSpPr>
          <p:cNvPr id="3" name="Sisällön paikkamerkki 2">
            <a:extLst>
              <a:ext uri="{FF2B5EF4-FFF2-40B4-BE49-F238E27FC236}">
                <a16:creationId xmlns:a16="http://schemas.microsoft.com/office/drawing/2014/main" id="{0C4DDF75-C2BC-4870-AC74-3B5211F1762A}"/>
              </a:ext>
            </a:extLst>
          </p:cNvPr>
          <p:cNvSpPr>
            <a:spLocks noGrp="1"/>
          </p:cNvSpPr>
          <p:nvPr>
            <p:ph sz="half" idx="1"/>
          </p:nvPr>
        </p:nvSpPr>
        <p:spPr>
          <a:xfrm>
            <a:off x="798990" y="1180730"/>
            <a:ext cx="4938026" cy="5390665"/>
          </a:xfrm>
        </p:spPr>
        <p:txBody>
          <a:bodyPr>
            <a:normAutofit lnSpcReduction="10000"/>
          </a:bodyPr>
          <a:lstStyle/>
          <a:p>
            <a:r>
              <a:rPr lang="en-US" dirty="0"/>
              <a:t>Following the </a:t>
            </a:r>
            <a:r>
              <a:rPr lang="en-US" dirty="0">
                <a:solidFill>
                  <a:srgbClr val="00B050"/>
                </a:solidFill>
              </a:rPr>
              <a:t>ECMAScript</a:t>
            </a:r>
            <a:r>
              <a:rPr lang="en-US" dirty="0"/>
              <a:t> standard, the notation </a:t>
            </a:r>
            <a:r>
              <a:rPr lang="en-US" dirty="0" err="1">
                <a:solidFill>
                  <a:srgbClr val="00B050"/>
                </a:solidFill>
              </a:rPr>
              <a:t>someObject</a:t>
            </a:r>
            <a:r>
              <a:rPr lang="en-US" dirty="0">
                <a:highlight>
                  <a:srgbClr val="008000"/>
                </a:highlight>
              </a:rPr>
              <a:t>.[[Prototype]] </a:t>
            </a:r>
            <a:r>
              <a:rPr lang="en-US" dirty="0"/>
              <a:t>is used to designate the prototype of </a:t>
            </a:r>
            <a:r>
              <a:rPr lang="en-US" dirty="0" err="1">
                <a:solidFill>
                  <a:srgbClr val="00B050"/>
                </a:solidFill>
              </a:rPr>
              <a:t>someObject</a:t>
            </a:r>
            <a:r>
              <a:rPr lang="en-US" dirty="0"/>
              <a:t>. Since </a:t>
            </a:r>
            <a:r>
              <a:rPr lang="en-US" dirty="0">
                <a:solidFill>
                  <a:srgbClr val="00B050"/>
                </a:solidFill>
              </a:rPr>
              <a:t>ECMAScript</a:t>
            </a:r>
            <a:r>
              <a:rPr lang="en-US" dirty="0"/>
              <a:t> </a:t>
            </a:r>
            <a:r>
              <a:rPr lang="en-US" dirty="0">
                <a:solidFill>
                  <a:srgbClr val="00B050"/>
                </a:solidFill>
              </a:rPr>
              <a:t>2015</a:t>
            </a:r>
            <a:r>
              <a:rPr lang="en-US" dirty="0"/>
              <a:t>, the </a:t>
            </a:r>
            <a:r>
              <a:rPr lang="en-US" dirty="0">
                <a:highlight>
                  <a:srgbClr val="008000"/>
                </a:highlight>
              </a:rPr>
              <a:t>[[Prototype]] </a:t>
            </a:r>
            <a:r>
              <a:rPr lang="en-US" dirty="0"/>
              <a:t>is accessed using the accessors </a:t>
            </a:r>
            <a:r>
              <a:rPr lang="en-US" dirty="0" err="1">
                <a:solidFill>
                  <a:srgbClr val="00B050"/>
                </a:solidFill>
              </a:rPr>
              <a:t>Object</a:t>
            </a:r>
            <a:r>
              <a:rPr lang="en-US" dirty="0" err="1"/>
              <a:t>.</a:t>
            </a:r>
            <a:r>
              <a:rPr lang="en-US" dirty="0" err="1">
                <a:solidFill>
                  <a:srgbClr val="00B050"/>
                </a:solidFill>
              </a:rPr>
              <a:t>getPrototypeOf</a:t>
            </a:r>
            <a:r>
              <a:rPr lang="en-US" dirty="0">
                <a:solidFill>
                  <a:srgbClr val="00B050"/>
                </a:solidFill>
              </a:rPr>
              <a:t>() </a:t>
            </a:r>
            <a:r>
              <a:rPr lang="en-US" dirty="0"/>
              <a:t>and </a:t>
            </a:r>
            <a:r>
              <a:rPr lang="en-US" dirty="0" err="1">
                <a:solidFill>
                  <a:srgbClr val="00B050"/>
                </a:solidFill>
              </a:rPr>
              <a:t>Object.setPrototypeOf</a:t>
            </a:r>
            <a:r>
              <a:rPr lang="en-US" dirty="0">
                <a:solidFill>
                  <a:srgbClr val="00B050"/>
                </a:solidFill>
              </a:rPr>
              <a:t>(). </a:t>
            </a:r>
            <a:r>
              <a:rPr lang="en-US" dirty="0"/>
              <a:t>This is equivalent to the JavaScript property </a:t>
            </a:r>
            <a:r>
              <a:rPr lang="en-US" dirty="0">
                <a:highlight>
                  <a:srgbClr val="008000"/>
                </a:highlight>
              </a:rPr>
              <a:t>__proto__ </a:t>
            </a:r>
            <a:r>
              <a:rPr lang="en-US" dirty="0"/>
              <a:t>which is non-standard but de-facto implemented by many browsers.</a:t>
            </a:r>
          </a:p>
          <a:p>
            <a:r>
              <a:rPr lang="en-US" dirty="0"/>
              <a:t>It should not be confused with the </a:t>
            </a:r>
            <a:r>
              <a:rPr lang="en-US" dirty="0" err="1">
                <a:solidFill>
                  <a:srgbClr val="00B050"/>
                </a:solidFill>
              </a:rPr>
              <a:t>func.prototype</a:t>
            </a:r>
            <a:r>
              <a:rPr lang="en-US" dirty="0">
                <a:solidFill>
                  <a:srgbClr val="00B050"/>
                </a:solidFill>
              </a:rPr>
              <a:t> </a:t>
            </a:r>
            <a:r>
              <a:rPr lang="en-US" dirty="0"/>
              <a:t>property of functions, which instead specifies the </a:t>
            </a:r>
            <a:r>
              <a:rPr lang="en-US" dirty="0">
                <a:highlight>
                  <a:srgbClr val="008000"/>
                </a:highlight>
              </a:rPr>
              <a:t>[[Prototype]] </a:t>
            </a:r>
            <a:r>
              <a:rPr lang="en-US" dirty="0"/>
              <a:t>to be assigned to all </a:t>
            </a:r>
            <a:r>
              <a:rPr lang="en-US" dirty="0">
                <a:solidFill>
                  <a:srgbClr val="00B050"/>
                </a:solidFill>
              </a:rPr>
              <a:t>instances</a:t>
            </a:r>
            <a:r>
              <a:rPr lang="en-US" dirty="0"/>
              <a:t> of </a:t>
            </a:r>
            <a:r>
              <a:rPr lang="en-US" dirty="0">
                <a:solidFill>
                  <a:srgbClr val="00B050"/>
                </a:solidFill>
              </a:rPr>
              <a:t>objects</a:t>
            </a:r>
            <a:r>
              <a:rPr lang="en-US" dirty="0"/>
              <a:t> created by the given function when used as a </a:t>
            </a:r>
            <a:r>
              <a:rPr lang="en-US" dirty="0">
                <a:solidFill>
                  <a:srgbClr val="00B050"/>
                </a:solidFill>
              </a:rPr>
              <a:t>constructor</a:t>
            </a:r>
            <a:r>
              <a:rPr lang="en-US" dirty="0"/>
              <a:t>. The </a:t>
            </a:r>
            <a:r>
              <a:rPr lang="en-US" dirty="0" err="1">
                <a:solidFill>
                  <a:srgbClr val="00B050"/>
                </a:solidFill>
              </a:rPr>
              <a:t>Object.prototype</a:t>
            </a:r>
            <a:r>
              <a:rPr lang="en-US" dirty="0">
                <a:solidFill>
                  <a:srgbClr val="00B050"/>
                </a:solidFill>
              </a:rPr>
              <a:t> </a:t>
            </a:r>
            <a:r>
              <a:rPr lang="en-US" dirty="0"/>
              <a:t>property represents the </a:t>
            </a:r>
            <a:r>
              <a:rPr lang="en-US" dirty="0">
                <a:solidFill>
                  <a:srgbClr val="00B050"/>
                </a:solidFill>
              </a:rPr>
              <a:t>Object prototype object</a:t>
            </a:r>
            <a:r>
              <a:rPr lang="en-US" dirty="0"/>
              <a:t>.</a:t>
            </a:r>
            <a:endParaRPr lang="fi-FI" dirty="0"/>
          </a:p>
        </p:txBody>
      </p:sp>
      <p:sp>
        <p:nvSpPr>
          <p:cNvPr id="6" name="Sisällön paikkamerkki 5">
            <a:extLst>
              <a:ext uri="{FF2B5EF4-FFF2-40B4-BE49-F238E27FC236}">
                <a16:creationId xmlns:a16="http://schemas.microsoft.com/office/drawing/2014/main" id="{7BF8F560-4411-4755-8FF5-A7B083DFB0E3}"/>
              </a:ext>
            </a:extLst>
          </p:cNvPr>
          <p:cNvSpPr>
            <a:spLocks noGrp="1"/>
          </p:cNvSpPr>
          <p:nvPr>
            <p:ph sz="half" idx="2"/>
          </p:nvPr>
        </p:nvSpPr>
        <p:spPr>
          <a:xfrm>
            <a:off x="6217654" y="1180730"/>
            <a:ext cx="4938026" cy="5390664"/>
          </a:xfrm>
        </p:spPr>
        <p:txBody>
          <a:bodyPr>
            <a:normAutofit lnSpcReduction="1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https://developer.mozilla.org/en-US/docs/Web/JavaScript/Inheritance_and_the_prototype_chain</a:t>
            </a:r>
          </a:p>
          <a:p>
            <a:endParaRPr lang="fi-FI" dirty="0"/>
          </a:p>
        </p:txBody>
      </p:sp>
      <p:sp>
        <p:nvSpPr>
          <p:cNvPr id="4" name="Dian numeron paikkamerkki 3">
            <a:extLst>
              <a:ext uri="{FF2B5EF4-FFF2-40B4-BE49-F238E27FC236}">
                <a16:creationId xmlns:a16="http://schemas.microsoft.com/office/drawing/2014/main" id="{12DDB9C7-9067-4294-A27B-B8D868BDAD49}"/>
              </a:ext>
            </a:extLst>
          </p:cNvPr>
          <p:cNvSpPr>
            <a:spLocks noGrp="1"/>
          </p:cNvSpPr>
          <p:nvPr>
            <p:ph type="sldNum" sz="quarter" idx="12"/>
          </p:nvPr>
        </p:nvSpPr>
        <p:spPr/>
        <p:txBody>
          <a:bodyPr/>
          <a:lstStyle/>
          <a:p>
            <a:fld id="{3A98EE3D-8CD1-4C3F-BD1C-C98C9596463C}" type="slidenum">
              <a:rPr lang="en-US" smtClean="0"/>
              <a:pPr/>
              <a:t>155</a:t>
            </a:fld>
            <a:endParaRPr lang="en-US" dirty="0"/>
          </a:p>
        </p:txBody>
      </p:sp>
      <p:pic>
        <p:nvPicPr>
          <p:cNvPr id="7" name="Kuva 6">
            <a:extLst>
              <a:ext uri="{FF2B5EF4-FFF2-40B4-BE49-F238E27FC236}">
                <a16:creationId xmlns:a16="http://schemas.microsoft.com/office/drawing/2014/main" id="{D517B9E1-1C79-49CF-BF61-0FFAE38C7CCF}"/>
              </a:ext>
            </a:extLst>
          </p:cNvPr>
          <p:cNvPicPr>
            <a:picLocks noChangeAspect="1"/>
          </p:cNvPicPr>
          <p:nvPr/>
        </p:nvPicPr>
        <p:blipFill>
          <a:blip r:embed="rId2"/>
          <a:stretch>
            <a:fillRect/>
          </a:stretch>
        </p:blipFill>
        <p:spPr>
          <a:xfrm>
            <a:off x="6829725" y="1180729"/>
            <a:ext cx="3432861" cy="4350264"/>
          </a:xfrm>
          <a:prstGeom prst="rect">
            <a:avLst/>
          </a:prstGeom>
        </p:spPr>
      </p:pic>
    </p:spTree>
    <p:extLst>
      <p:ext uri="{BB962C8B-B14F-4D97-AF65-F5344CB8AC3E}">
        <p14:creationId xmlns:p14="http://schemas.microsoft.com/office/powerpoint/2010/main" val="307569877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31FED92-4172-4EDB-83B1-D7CCFE4970BF}"/>
              </a:ext>
            </a:extLst>
          </p:cNvPr>
          <p:cNvSpPr>
            <a:spLocks noGrp="1"/>
          </p:cNvSpPr>
          <p:nvPr>
            <p:ph type="title"/>
          </p:nvPr>
        </p:nvSpPr>
        <p:spPr/>
        <p:txBody>
          <a:bodyPr/>
          <a:lstStyle/>
          <a:p>
            <a:pPr algn="ctr"/>
            <a:r>
              <a:rPr lang="en-US" dirty="0"/>
              <a:t>Inheritance and the Prototype Chain 3</a:t>
            </a:r>
            <a:endParaRPr lang="fi-FI" dirty="0"/>
          </a:p>
        </p:txBody>
      </p:sp>
      <p:sp>
        <p:nvSpPr>
          <p:cNvPr id="3" name="Sisällön paikkamerkki 2">
            <a:extLst>
              <a:ext uri="{FF2B5EF4-FFF2-40B4-BE49-F238E27FC236}">
                <a16:creationId xmlns:a16="http://schemas.microsoft.com/office/drawing/2014/main" id="{0C4DDF75-C2BC-4870-AC74-3B5211F1762A}"/>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https://developer.mozilla.org/en-US/docs/Learn/JavaScript/Objects/Object_prototypes</a:t>
            </a:r>
          </a:p>
        </p:txBody>
      </p:sp>
      <p:sp>
        <p:nvSpPr>
          <p:cNvPr id="4" name="Dian numeron paikkamerkki 3">
            <a:extLst>
              <a:ext uri="{FF2B5EF4-FFF2-40B4-BE49-F238E27FC236}">
                <a16:creationId xmlns:a16="http://schemas.microsoft.com/office/drawing/2014/main" id="{12DDB9C7-9067-4294-A27B-B8D868BDAD49}"/>
              </a:ext>
            </a:extLst>
          </p:cNvPr>
          <p:cNvSpPr>
            <a:spLocks noGrp="1"/>
          </p:cNvSpPr>
          <p:nvPr>
            <p:ph type="sldNum" sz="quarter" idx="12"/>
          </p:nvPr>
        </p:nvSpPr>
        <p:spPr/>
        <p:txBody>
          <a:bodyPr/>
          <a:lstStyle/>
          <a:p>
            <a:fld id="{3A98EE3D-8CD1-4C3F-BD1C-C98C9596463C}" type="slidenum">
              <a:rPr lang="en-US" smtClean="0"/>
              <a:pPr/>
              <a:t>156</a:t>
            </a:fld>
            <a:endParaRPr lang="en-US" dirty="0"/>
          </a:p>
        </p:txBody>
      </p:sp>
      <p:pic>
        <p:nvPicPr>
          <p:cNvPr id="8" name="Kuva 7">
            <a:extLst>
              <a:ext uri="{FF2B5EF4-FFF2-40B4-BE49-F238E27FC236}">
                <a16:creationId xmlns:a16="http://schemas.microsoft.com/office/drawing/2014/main" id="{01F6934B-F9C9-48B6-90B6-58D241936672}"/>
              </a:ext>
            </a:extLst>
          </p:cNvPr>
          <p:cNvPicPr>
            <a:picLocks noChangeAspect="1"/>
          </p:cNvPicPr>
          <p:nvPr/>
        </p:nvPicPr>
        <p:blipFill>
          <a:blip r:embed="rId2"/>
          <a:stretch>
            <a:fillRect/>
          </a:stretch>
        </p:blipFill>
        <p:spPr>
          <a:xfrm>
            <a:off x="861134" y="1109751"/>
            <a:ext cx="9092095" cy="3682249"/>
          </a:xfrm>
          <a:prstGeom prst="rect">
            <a:avLst/>
          </a:prstGeom>
        </p:spPr>
      </p:pic>
      <p:pic>
        <p:nvPicPr>
          <p:cNvPr id="10" name="Kuva 9" descr="Kuva, joka sisältää kohteen näyttökuva&#10;&#10;Kuvaus luotu automaattisesti">
            <a:extLst>
              <a:ext uri="{FF2B5EF4-FFF2-40B4-BE49-F238E27FC236}">
                <a16:creationId xmlns:a16="http://schemas.microsoft.com/office/drawing/2014/main" id="{B77BBA14-6435-4E4C-B62A-19543CD566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134" y="4792000"/>
            <a:ext cx="6667500" cy="1428750"/>
          </a:xfrm>
          <a:prstGeom prst="rect">
            <a:avLst/>
          </a:prstGeom>
        </p:spPr>
      </p:pic>
    </p:spTree>
    <p:extLst>
      <p:ext uri="{BB962C8B-B14F-4D97-AF65-F5344CB8AC3E}">
        <p14:creationId xmlns:p14="http://schemas.microsoft.com/office/powerpoint/2010/main" val="411632306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tsikko 4">
            <a:extLst>
              <a:ext uri="{FF2B5EF4-FFF2-40B4-BE49-F238E27FC236}">
                <a16:creationId xmlns:a16="http://schemas.microsoft.com/office/drawing/2014/main" id="{8F9A19A3-9E83-4B90-95D1-30F914336DCE}"/>
              </a:ext>
            </a:extLst>
          </p:cNvPr>
          <p:cNvSpPr>
            <a:spLocks noGrp="1"/>
          </p:cNvSpPr>
          <p:nvPr>
            <p:ph type="title"/>
          </p:nvPr>
        </p:nvSpPr>
        <p:spPr/>
        <p:txBody>
          <a:bodyPr>
            <a:normAutofit/>
          </a:bodyPr>
          <a:lstStyle/>
          <a:p>
            <a:pPr algn="ctr"/>
            <a:r>
              <a:rPr lang="en-US" dirty="0"/>
              <a:t>Inheritance and the Prototype Chain 4</a:t>
            </a:r>
            <a:endParaRPr lang="fi-FI" dirty="0"/>
          </a:p>
        </p:txBody>
      </p:sp>
      <p:sp>
        <p:nvSpPr>
          <p:cNvPr id="6" name="Sisällön paikkamerkki 5">
            <a:extLst>
              <a:ext uri="{FF2B5EF4-FFF2-40B4-BE49-F238E27FC236}">
                <a16:creationId xmlns:a16="http://schemas.microsoft.com/office/drawing/2014/main" id="{427F6DEA-7248-40BC-A7C2-7D32CC6CB26E}"/>
              </a:ext>
            </a:extLst>
          </p:cNvPr>
          <p:cNvSpPr>
            <a:spLocks noGrp="1"/>
          </p:cNvSpPr>
          <p:nvPr>
            <p:ph idx="1"/>
          </p:nvPr>
        </p:nvSpPr>
        <p:spPr>
          <a:xfrm>
            <a:off x="861134" y="1109751"/>
            <a:ext cx="10294546" cy="5461644"/>
          </a:xfrm>
        </p:spPr>
        <p:txBody>
          <a:bodyPr>
            <a:normAutofit fontScale="92500" lnSpcReduction="1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en-US" dirty="0"/>
              <a:t>If you type "person1." into your </a:t>
            </a:r>
            <a:r>
              <a:rPr lang="en-US" dirty="0">
                <a:solidFill>
                  <a:srgbClr val="00B050"/>
                </a:solidFill>
              </a:rPr>
              <a:t>JavaScript</a:t>
            </a:r>
            <a:r>
              <a:rPr lang="en-US" dirty="0"/>
              <a:t> console, you should see the browser try to auto-complete this with the member names available on this </a:t>
            </a:r>
            <a:r>
              <a:rPr lang="en-US" dirty="0">
                <a:solidFill>
                  <a:srgbClr val="00B050"/>
                </a:solidFill>
              </a:rPr>
              <a:t>object</a:t>
            </a:r>
            <a:r>
              <a:rPr lang="en-US" dirty="0"/>
              <a:t>:</a:t>
            </a:r>
            <a:endParaRPr lang="fi-FI" dirty="0"/>
          </a:p>
          <a:p>
            <a:r>
              <a:rPr lang="fi-FI" dirty="0" err="1"/>
              <a:t>Source</a:t>
            </a:r>
            <a:r>
              <a:rPr lang="fi-FI" dirty="0"/>
              <a:t>: https://developer.mozilla.org/en-US/docs/Learn/JavaScript/Objects/Object_prototypes</a:t>
            </a:r>
          </a:p>
        </p:txBody>
      </p:sp>
      <p:sp>
        <p:nvSpPr>
          <p:cNvPr id="4" name="Dian numeron paikkamerkki 3">
            <a:extLst>
              <a:ext uri="{FF2B5EF4-FFF2-40B4-BE49-F238E27FC236}">
                <a16:creationId xmlns:a16="http://schemas.microsoft.com/office/drawing/2014/main" id="{D675E0C0-2498-46B1-A11B-1B435EA72989}"/>
              </a:ext>
            </a:extLst>
          </p:cNvPr>
          <p:cNvSpPr>
            <a:spLocks noGrp="1"/>
          </p:cNvSpPr>
          <p:nvPr>
            <p:ph type="sldNum" sz="quarter" idx="12"/>
          </p:nvPr>
        </p:nvSpPr>
        <p:spPr/>
        <p:txBody>
          <a:bodyPr/>
          <a:lstStyle/>
          <a:p>
            <a:fld id="{3A98EE3D-8CD1-4C3F-BD1C-C98C9596463C}" type="slidenum">
              <a:rPr lang="en-US" smtClean="0"/>
              <a:pPr/>
              <a:t>157</a:t>
            </a:fld>
            <a:endParaRPr lang="en-US" dirty="0"/>
          </a:p>
        </p:txBody>
      </p:sp>
      <p:pic>
        <p:nvPicPr>
          <p:cNvPr id="2" name="Kuva 1">
            <a:extLst>
              <a:ext uri="{FF2B5EF4-FFF2-40B4-BE49-F238E27FC236}">
                <a16:creationId xmlns:a16="http://schemas.microsoft.com/office/drawing/2014/main" id="{F5FBBFB1-9D56-41CC-9992-3C8229ED1EAD}"/>
              </a:ext>
            </a:extLst>
          </p:cNvPr>
          <p:cNvPicPr>
            <a:picLocks noChangeAspect="1"/>
          </p:cNvPicPr>
          <p:nvPr/>
        </p:nvPicPr>
        <p:blipFill>
          <a:blip r:embed="rId2"/>
          <a:stretch>
            <a:fillRect/>
          </a:stretch>
        </p:blipFill>
        <p:spPr>
          <a:xfrm>
            <a:off x="798990" y="1180729"/>
            <a:ext cx="7531344" cy="4119240"/>
          </a:xfrm>
          <a:prstGeom prst="rect">
            <a:avLst/>
          </a:prstGeom>
        </p:spPr>
      </p:pic>
      <p:pic>
        <p:nvPicPr>
          <p:cNvPr id="3" name="Kuva 2">
            <a:extLst>
              <a:ext uri="{FF2B5EF4-FFF2-40B4-BE49-F238E27FC236}">
                <a16:creationId xmlns:a16="http://schemas.microsoft.com/office/drawing/2014/main" id="{6C292240-C939-4AE2-B9EC-3B9C6DF5C276}"/>
              </a:ext>
            </a:extLst>
          </p:cNvPr>
          <p:cNvPicPr>
            <a:picLocks noChangeAspect="1"/>
          </p:cNvPicPr>
          <p:nvPr/>
        </p:nvPicPr>
        <p:blipFill>
          <a:blip r:embed="rId3"/>
          <a:stretch>
            <a:fillRect/>
          </a:stretch>
        </p:blipFill>
        <p:spPr>
          <a:xfrm>
            <a:off x="8405188" y="1147720"/>
            <a:ext cx="3242315" cy="4154655"/>
          </a:xfrm>
          <a:prstGeom prst="rect">
            <a:avLst/>
          </a:prstGeom>
        </p:spPr>
      </p:pic>
    </p:spTree>
    <p:extLst>
      <p:ext uri="{BB962C8B-B14F-4D97-AF65-F5344CB8AC3E}">
        <p14:creationId xmlns:p14="http://schemas.microsoft.com/office/powerpoint/2010/main" val="16811252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tsikko 4">
            <a:extLst>
              <a:ext uri="{FF2B5EF4-FFF2-40B4-BE49-F238E27FC236}">
                <a16:creationId xmlns:a16="http://schemas.microsoft.com/office/drawing/2014/main" id="{8F9A19A3-9E83-4B90-95D1-30F914336DCE}"/>
              </a:ext>
            </a:extLst>
          </p:cNvPr>
          <p:cNvSpPr>
            <a:spLocks noGrp="1"/>
          </p:cNvSpPr>
          <p:nvPr>
            <p:ph type="title"/>
          </p:nvPr>
        </p:nvSpPr>
        <p:spPr/>
        <p:txBody>
          <a:bodyPr>
            <a:normAutofit fontScale="90000"/>
          </a:bodyPr>
          <a:lstStyle/>
          <a:p>
            <a:pPr algn="ctr"/>
            <a:r>
              <a:rPr lang="en-US" dirty="0"/>
              <a:t>Inheritance and the Prototype Chain 5</a:t>
            </a:r>
            <a:endParaRPr lang="fi-FI" dirty="0"/>
          </a:p>
        </p:txBody>
      </p:sp>
      <p:sp>
        <p:nvSpPr>
          <p:cNvPr id="6" name="Sisällön paikkamerkki 5">
            <a:extLst>
              <a:ext uri="{FF2B5EF4-FFF2-40B4-BE49-F238E27FC236}">
                <a16:creationId xmlns:a16="http://schemas.microsoft.com/office/drawing/2014/main" id="{427F6DEA-7248-40BC-A7C2-7D32CC6CB26E}"/>
              </a:ext>
            </a:extLst>
          </p:cNvPr>
          <p:cNvSpPr>
            <a:spLocks noGrp="1"/>
          </p:cNvSpPr>
          <p:nvPr>
            <p:ph sz="half" idx="1"/>
          </p:nvPr>
        </p:nvSpPr>
        <p:spPr>
          <a:xfrm>
            <a:off x="798990" y="1180730"/>
            <a:ext cx="4938026" cy="5390665"/>
          </a:xfrm>
        </p:spPr>
        <p:txBody>
          <a:bodyPr>
            <a:normAutofit fontScale="92500" lnSpcReduction="10000"/>
          </a:bodyPr>
          <a:lstStyle/>
          <a:p>
            <a:r>
              <a:rPr lang="en-US" dirty="0"/>
              <a:t>Understanding </a:t>
            </a:r>
            <a:r>
              <a:rPr lang="en-US" dirty="0">
                <a:solidFill>
                  <a:srgbClr val="00B050"/>
                </a:solidFill>
              </a:rPr>
              <a:t>prototype</a:t>
            </a:r>
            <a:r>
              <a:rPr lang="en-US" dirty="0"/>
              <a:t> </a:t>
            </a:r>
            <a:r>
              <a:rPr lang="en-US" dirty="0">
                <a:solidFill>
                  <a:srgbClr val="00B050"/>
                </a:solidFill>
              </a:rPr>
              <a:t>objects</a:t>
            </a:r>
            <a:r>
              <a:rPr lang="en-US" dirty="0"/>
              <a:t>:</a:t>
            </a:r>
          </a:p>
          <a:p>
            <a:r>
              <a:rPr lang="en-US" dirty="0"/>
              <a:t>Here we'll go back to the example in which we finished writing our Person() </a:t>
            </a:r>
            <a:r>
              <a:rPr lang="en-US" dirty="0">
                <a:solidFill>
                  <a:srgbClr val="00B050"/>
                </a:solidFill>
              </a:rPr>
              <a:t>constructor</a:t>
            </a:r>
            <a:r>
              <a:rPr lang="en-US" dirty="0"/>
              <a:t> .</a:t>
            </a:r>
            <a:endParaRPr lang="fi-FI" dirty="0"/>
          </a:p>
          <a:p>
            <a:r>
              <a:rPr lang="en-US" dirty="0"/>
              <a:t>If you type "person1." into your </a:t>
            </a:r>
            <a:r>
              <a:rPr lang="en-US" dirty="0">
                <a:solidFill>
                  <a:srgbClr val="00B050"/>
                </a:solidFill>
              </a:rPr>
              <a:t>JavaScript</a:t>
            </a:r>
            <a:r>
              <a:rPr lang="en-US" dirty="0"/>
              <a:t> console, you should see the browser try to auto-complete this with the member names available on this </a:t>
            </a:r>
            <a:r>
              <a:rPr lang="en-US" dirty="0">
                <a:solidFill>
                  <a:srgbClr val="00B050"/>
                </a:solidFill>
              </a:rPr>
              <a:t>object</a:t>
            </a:r>
            <a:r>
              <a:rPr lang="en-US" dirty="0"/>
              <a:t>:</a:t>
            </a:r>
          </a:p>
          <a:p>
            <a:r>
              <a:rPr lang="en-US" dirty="0"/>
              <a:t>In this list, you will see the members defined on person1's </a:t>
            </a:r>
            <a:r>
              <a:rPr lang="en-US" dirty="0">
                <a:solidFill>
                  <a:srgbClr val="00B050"/>
                </a:solidFill>
              </a:rPr>
              <a:t>constructor</a:t>
            </a:r>
            <a:r>
              <a:rPr lang="en-US" dirty="0"/>
              <a:t> — Person() — name, age, gender and interests. You will however also see some other members — </a:t>
            </a:r>
            <a:r>
              <a:rPr lang="en-US" dirty="0" err="1"/>
              <a:t>toString</a:t>
            </a:r>
            <a:r>
              <a:rPr lang="en-US" dirty="0"/>
              <a:t>, </a:t>
            </a:r>
            <a:r>
              <a:rPr lang="en-US" dirty="0" err="1"/>
              <a:t>valueOf</a:t>
            </a:r>
            <a:r>
              <a:rPr lang="en-US" dirty="0"/>
              <a:t>, </a:t>
            </a:r>
            <a:r>
              <a:rPr lang="en-US" dirty="0" err="1"/>
              <a:t>etc</a:t>
            </a:r>
            <a:r>
              <a:rPr lang="en-US" dirty="0"/>
              <a:t> — these are defined on Person() 's </a:t>
            </a:r>
            <a:r>
              <a:rPr lang="en-US" dirty="0">
                <a:solidFill>
                  <a:srgbClr val="00B050"/>
                </a:solidFill>
              </a:rPr>
              <a:t>constructor's</a:t>
            </a:r>
            <a:r>
              <a:rPr lang="en-US" dirty="0"/>
              <a:t> </a:t>
            </a:r>
            <a:r>
              <a:rPr lang="en-US" dirty="0">
                <a:solidFill>
                  <a:srgbClr val="00B050"/>
                </a:solidFill>
              </a:rPr>
              <a:t>prototype</a:t>
            </a:r>
            <a:r>
              <a:rPr lang="en-US" dirty="0"/>
              <a:t> </a:t>
            </a:r>
            <a:r>
              <a:rPr lang="en-US" dirty="0">
                <a:solidFill>
                  <a:srgbClr val="00B050"/>
                </a:solidFill>
              </a:rPr>
              <a:t>object</a:t>
            </a:r>
            <a:r>
              <a:rPr lang="en-US" dirty="0"/>
              <a:t>, which is </a:t>
            </a:r>
            <a:r>
              <a:rPr lang="en-US" dirty="0">
                <a:solidFill>
                  <a:srgbClr val="00B050"/>
                </a:solidFill>
              </a:rPr>
              <a:t>Object</a:t>
            </a:r>
            <a:r>
              <a:rPr lang="en-US" dirty="0"/>
              <a:t>.</a:t>
            </a:r>
            <a:endParaRPr lang="fi-FI" dirty="0"/>
          </a:p>
          <a:p>
            <a:r>
              <a:rPr lang="fi-FI" dirty="0" err="1"/>
              <a:t>Source</a:t>
            </a:r>
            <a:r>
              <a:rPr lang="fi-FI" dirty="0"/>
              <a:t>: https://developer.mozilla.org/en-US/docs/Learn/JavaScript/Objects/Object_prototypes</a:t>
            </a:r>
          </a:p>
        </p:txBody>
      </p:sp>
      <p:pic>
        <p:nvPicPr>
          <p:cNvPr id="13" name="Sisällön paikkamerkki 12">
            <a:extLst>
              <a:ext uri="{FF2B5EF4-FFF2-40B4-BE49-F238E27FC236}">
                <a16:creationId xmlns:a16="http://schemas.microsoft.com/office/drawing/2014/main" id="{C03A79FF-9713-41CC-A02D-EF7286ADC43C}"/>
              </a:ext>
            </a:extLst>
          </p:cNvPr>
          <p:cNvPicPr>
            <a:picLocks noGrp="1" noChangeAspect="1"/>
          </p:cNvPicPr>
          <p:nvPr>
            <p:ph sz="half" idx="2"/>
          </p:nvPr>
        </p:nvPicPr>
        <p:blipFill>
          <a:blip r:embed="rId2"/>
          <a:stretch>
            <a:fillRect/>
          </a:stretch>
        </p:blipFill>
        <p:spPr>
          <a:xfrm>
            <a:off x="6764492" y="1180730"/>
            <a:ext cx="4110653" cy="5209190"/>
          </a:xfrm>
          <a:prstGeom prst="rect">
            <a:avLst/>
          </a:prstGeom>
        </p:spPr>
      </p:pic>
      <p:sp>
        <p:nvSpPr>
          <p:cNvPr id="4" name="Dian numeron paikkamerkki 3">
            <a:extLst>
              <a:ext uri="{FF2B5EF4-FFF2-40B4-BE49-F238E27FC236}">
                <a16:creationId xmlns:a16="http://schemas.microsoft.com/office/drawing/2014/main" id="{D675E0C0-2498-46B1-A11B-1B435EA72989}"/>
              </a:ext>
            </a:extLst>
          </p:cNvPr>
          <p:cNvSpPr>
            <a:spLocks noGrp="1"/>
          </p:cNvSpPr>
          <p:nvPr>
            <p:ph type="sldNum" sz="quarter" idx="12"/>
          </p:nvPr>
        </p:nvSpPr>
        <p:spPr/>
        <p:txBody>
          <a:bodyPr/>
          <a:lstStyle/>
          <a:p>
            <a:fld id="{3A98EE3D-8CD1-4C3F-BD1C-C98C9596463C}" type="slidenum">
              <a:rPr lang="en-US" smtClean="0"/>
              <a:pPr/>
              <a:t>158</a:t>
            </a:fld>
            <a:endParaRPr lang="en-US" dirty="0"/>
          </a:p>
        </p:txBody>
      </p:sp>
    </p:spTree>
    <p:extLst>
      <p:ext uri="{BB962C8B-B14F-4D97-AF65-F5344CB8AC3E}">
        <p14:creationId xmlns:p14="http://schemas.microsoft.com/office/powerpoint/2010/main" val="34146171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tsikko 4">
            <a:extLst>
              <a:ext uri="{FF2B5EF4-FFF2-40B4-BE49-F238E27FC236}">
                <a16:creationId xmlns:a16="http://schemas.microsoft.com/office/drawing/2014/main" id="{8F9A19A3-9E83-4B90-95D1-30F914336DCE}"/>
              </a:ext>
            </a:extLst>
          </p:cNvPr>
          <p:cNvSpPr>
            <a:spLocks noGrp="1"/>
          </p:cNvSpPr>
          <p:nvPr>
            <p:ph type="title"/>
          </p:nvPr>
        </p:nvSpPr>
        <p:spPr/>
        <p:txBody>
          <a:bodyPr>
            <a:normAutofit/>
          </a:bodyPr>
          <a:lstStyle/>
          <a:p>
            <a:pPr algn="ctr"/>
            <a:r>
              <a:rPr lang="en-US" dirty="0"/>
              <a:t>Inheritance and the Prototype Chain 6</a:t>
            </a:r>
            <a:endParaRPr lang="fi-FI" dirty="0"/>
          </a:p>
        </p:txBody>
      </p:sp>
      <p:sp>
        <p:nvSpPr>
          <p:cNvPr id="6" name="Sisällön paikkamerkki 5">
            <a:extLst>
              <a:ext uri="{FF2B5EF4-FFF2-40B4-BE49-F238E27FC236}">
                <a16:creationId xmlns:a16="http://schemas.microsoft.com/office/drawing/2014/main" id="{427F6DEA-7248-40BC-A7C2-7D32CC6CB26E}"/>
              </a:ext>
            </a:extLst>
          </p:cNvPr>
          <p:cNvSpPr>
            <a:spLocks noGrp="1"/>
          </p:cNvSpPr>
          <p:nvPr>
            <p:ph idx="1"/>
          </p:nvPr>
        </p:nvSpPr>
        <p:spPr>
          <a:xfrm>
            <a:off x="861134" y="1109751"/>
            <a:ext cx="10294546" cy="5461644"/>
          </a:xfrm>
        </p:spPr>
        <p:txBody>
          <a:bodyPr>
            <a:normAutofit fontScale="92500" lnSpcReduction="10000"/>
          </a:bodyPr>
          <a:lstStyle/>
          <a:p>
            <a:endParaRPr lang="fi-FI" dirty="0"/>
          </a:p>
          <a:p>
            <a:endParaRPr lang="fi-FI" dirty="0"/>
          </a:p>
          <a:p>
            <a:endParaRPr lang="fi-FI" dirty="0"/>
          </a:p>
          <a:p>
            <a:endParaRPr lang="fi-FI" dirty="0"/>
          </a:p>
          <a:p>
            <a:endParaRPr lang="fi-FI" dirty="0"/>
          </a:p>
          <a:p>
            <a:r>
              <a:rPr lang="en-US" dirty="0"/>
              <a:t>This method — </a:t>
            </a:r>
            <a:r>
              <a:rPr lang="en-US" dirty="0" err="1"/>
              <a:t>Object.valueOf</a:t>
            </a:r>
            <a:r>
              <a:rPr lang="en-US" dirty="0"/>
              <a:t>() is inherited by person1 because its </a:t>
            </a:r>
            <a:r>
              <a:rPr lang="en-US" dirty="0">
                <a:solidFill>
                  <a:srgbClr val="00B050"/>
                </a:solidFill>
              </a:rPr>
              <a:t>constructor</a:t>
            </a:r>
            <a:r>
              <a:rPr lang="en-US" dirty="0"/>
              <a:t> is Person(), and Person()'s prototype is Object(). </a:t>
            </a:r>
            <a:r>
              <a:rPr lang="en-US" dirty="0" err="1"/>
              <a:t>valueOf</a:t>
            </a:r>
            <a:r>
              <a:rPr lang="en-US" dirty="0"/>
              <a:t>() returns the value of the </a:t>
            </a:r>
            <a:r>
              <a:rPr lang="en-US" dirty="0">
                <a:solidFill>
                  <a:srgbClr val="00B050"/>
                </a:solidFill>
              </a:rPr>
              <a:t>object</a:t>
            </a:r>
            <a:r>
              <a:rPr lang="en-US" dirty="0"/>
              <a:t> it is called on — try it and see! In this case, what happens is:</a:t>
            </a:r>
          </a:p>
          <a:p>
            <a:r>
              <a:rPr lang="en-US" dirty="0"/>
              <a:t>The browser initially checks to see if the person1 object has a </a:t>
            </a:r>
            <a:r>
              <a:rPr lang="en-US" dirty="0" err="1"/>
              <a:t>valueOf</a:t>
            </a:r>
            <a:r>
              <a:rPr lang="en-US" dirty="0"/>
              <a:t>() method available on it, as defined on its </a:t>
            </a:r>
            <a:r>
              <a:rPr lang="en-US" dirty="0">
                <a:solidFill>
                  <a:srgbClr val="00B050"/>
                </a:solidFill>
              </a:rPr>
              <a:t>constructor</a:t>
            </a:r>
            <a:r>
              <a:rPr lang="en-US" dirty="0"/>
              <a:t>, Person().</a:t>
            </a:r>
          </a:p>
          <a:p>
            <a:r>
              <a:rPr lang="en-US" dirty="0"/>
              <a:t>It doesn't, so the browser then checks to see if the Person() </a:t>
            </a:r>
            <a:r>
              <a:rPr lang="en-US" dirty="0">
                <a:solidFill>
                  <a:srgbClr val="00B050"/>
                </a:solidFill>
              </a:rPr>
              <a:t>constructor's</a:t>
            </a:r>
            <a:r>
              <a:rPr lang="en-US" dirty="0"/>
              <a:t> </a:t>
            </a:r>
            <a:r>
              <a:rPr lang="en-US" dirty="0">
                <a:solidFill>
                  <a:srgbClr val="00B050"/>
                </a:solidFill>
              </a:rPr>
              <a:t>prototype</a:t>
            </a:r>
            <a:r>
              <a:rPr lang="en-US" dirty="0"/>
              <a:t> </a:t>
            </a:r>
            <a:r>
              <a:rPr lang="en-US" dirty="0">
                <a:solidFill>
                  <a:srgbClr val="00B050"/>
                </a:solidFill>
              </a:rPr>
              <a:t>object</a:t>
            </a:r>
            <a:r>
              <a:rPr lang="en-US" dirty="0"/>
              <a:t> (</a:t>
            </a:r>
            <a:r>
              <a:rPr lang="en-US" dirty="0">
                <a:solidFill>
                  <a:srgbClr val="00B050"/>
                </a:solidFill>
              </a:rPr>
              <a:t>Object()</a:t>
            </a:r>
            <a:r>
              <a:rPr lang="en-US" dirty="0"/>
              <a:t>) has a </a:t>
            </a:r>
            <a:r>
              <a:rPr lang="en-US" dirty="0" err="1"/>
              <a:t>valueOf</a:t>
            </a:r>
            <a:r>
              <a:rPr lang="en-US" dirty="0"/>
              <a:t>() method available on it. It does, so it is called, and all is good!</a:t>
            </a:r>
            <a:endParaRPr lang="fi-FI" dirty="0"/>
          </a:p>
          <a:p>
            <a:r>
              <a:rPr lang="fi-FI" dirty="0" err="1"/>
              <a:t>Source</a:t>
            </a:r>
            <a:r>
              <a:rPr lang="fi-FI" dirty="0"/>
              <a:t>: https://developer.mozilla.org/en-US/docs/Learn/JavaScript/Objects/Object_prototypes</a:t>
            </a:r>
          </a:p>
        </p:txBody>
      </p:sp>
      <p:sp>
        <p:nvSpPr>
          <p:cNvPr id="4" name="Dian numeron paikkamerkki 3">
            <a:extLst>
              <a:ext uri="{FF2B5EF4-FFF2-40B4-BE49-F238E27FC236}">
                <a16:creationId xmlns:a16="http://schemas.microsoft.com/office/drawing/2014/main" id="{D675E0C0-2498-46B1-A11B-1B435EA72989}"/>
              </a:ext>
            </a:extLst>
          </p:cNvPr>
          <p:cNvSpPr>
            <a:spLocks noGrp="1"/>
          </p:cNvSpPr>
          <p:nvPr>
            <p:ph type="sldNum" sz="quarter" idx="12"/>
          </p:nvPr>
        </p:nvSpPr>
        <p:spPr/>
        <p:txBody>
          <a:bodyPr/>
          <a:lstStyle/>
          <a:p>
            <a:fld id="{3A98EE3D-8CD1-4C3F-BD1C-C98C9596463C}" type="slidenum">
              <a:rPr lang="en-US" smtClean="0"/>
              <a:pPr/>
              <a:t>159</a:t>
            </a:fld>
            <a:endParaRPr lang="en-US" dirty="0"/>
          </a:p>
        </p:txBody>
      </p:sp>
      <p:pic>
        <p:nvPicPr>
          <p:cNvPr id="2" name="Kuva 1">
            <a:extLst>
              <a:ext uri="{FF2B5EF4-FFF2-40B4-BE49-F238E27FC236}">
                <a16:creationId xmlns:a16="http://schemas.microsoft.com/office/drawing/2014/main" id="{E922B8A9-FC36-47C9-9470-8BDA07FD34A2}"/>
              </a:ext>
            </a:extLst>
          </p:cNvPr>
          <p:cNvPicPr>
            <a:picLocks noChangeAspect="1"/>
          </p:cNvPicPr>
          <p:nvPr/>
        </p:nvPicPr>
        <p:blipFill>
          <a:blip r:embed="rId2"/>
          <a:stretch>
            <a:fillRect/>
          </a:stretch>
        </p:blipFill>
        <p:spPr>
          <a:xfrm>
            <a:off x="861133" y="1109750"/>
            <a:ext cx="9045071" cy="2319249"/>
          </a:xfrm>
          <a:prstGeom prst="rect">
            <a:avLst/>
          </a:prstGeom>
        </p:spPr>
      </p:pic>
    </p:spTree>
    <p:extLst>
      <p:ext uri="{BB962C8B-B14F-4D97-AF65-F5344CB8AC3E}">
        <p14:creationId xmlns:p14="http://schemas.microsoft.com/office/powerpoint/2010/main" val="2104489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31DB89C1-7C3F-49CF-BC42-BD53C9DB8845}"/>
              </a:ext>
            </a:extLst>
          </p:cNvPr>
          <p:cNvSpPr>
            <a:spLocks noGrp="1"/>
          </p:cNvSpPr>
          <p:nvPr>
            <p:ph type="title"/>
          </p:nvPr>
        </p:nvSpPr>
        <p:spPr/>
        <p:txBody>
          <a:bodyPr/>
          <a:lstStyle/>
          <a:p>
            <a:pPr algn="ctr"/>
            <a:r>
              <a:rPr lang="fi-FI" dirty="0"/>
              <a:t>HTML DOM </a:t>
            </a:r>
            <a:r>
              <a:rPr lang="fi-FI" dirty="0" err="1"/>
              <a:t>Events</a:t>
            </a:r>
            <a:r>
              <a:rPr lang="fi-FI" dirty="0"/>
              <a:t> 3 </a:t>
            </a:r>
          </a:p>
        </p:txBody>
      </p:sp>
      <p:sp>
        <p:nvSpPr>
          <p:cNvPr id="3" name="Sisällön paikkamerkki 2">
            <a:extLst>
              <a:ext uri="{FF2B5EF4-FFF2-40B4-BE49-F238E27FC236}">
                <a16:creationId xmlns:a16="http://schemas.microsoft.com/office/drawing/2014/main" id="{D80F43F5-937D-490C-8913-0EF4C2C5A2B2}"/>
              </a:ext>
            </a:extLst>
          </p:cNvPr>
          <p:cNvSpPr>
            <a:spLocks noGrp="1"/>
          </p:cNvSpPr>
          <p:nvPr>
            <p:ph idx="1"/>
          </p:nvPr>
        </p:nvSpPr>
        <p:spPr>
          <a:xfrm>
            <a:off x="861134" y="1109751"/>
            <a:ext cx="10294546" cy="5461644"/>
          </a:xfrm>
        </p:spPr>
        <p:txBody>
          <a:bodyPr>
            <a:normAutofit fontScale="62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https://www.w3schools.com/js/js_events.asp</a:t>
            </a:r>
          </a:p>
        </p:txBody>
      </p:sp>
      <p:sp>
        <p:nvSpPr>
          <p:cNvPr id="4" name="Dian numeron paikkamerkki 3">
            <a:extLst>
              <a:ext uri="{FF2B5EF4-FFF2-40B4-BE49-F238E27FC236}">
                <a16:creationId xmlns:a16="http://schemas.microsoft.com/office/drawing/2014/main" id="{A6F5113C-9BFF-4D00-A15B-FBA8DB9D911D}"/>
              </a:ext>
            </a:extLst>
          </p:cNvPr>
          <p:cNvSpPr>
            <a:spLocks noGrp="1"/>
          </p:cNvSpPr>
          <p:nvPr>
            <p:ph type="sldNum" sz="quarter" idx="12"/>
          </p:nvPr>
        </p:nvSpPr>
        <p:spPr/>
        <p:txBody>
          <a:bodyPr/>
          <a:lstStyle/>
          <a:p>
            <a:fld id="{3A98EE3D-8CD1-4C3F-BD1C-C98C9596463C}" type="slidenum">
              <a:rPr lang="en-US" smtClean="0"/>
              <a:pPr/>
              <a:t>16</a:t>
            </a:fld>
            <a:endParaRPr lang="en-US" dirty="0"/>
          </a:p>
        </p:txBody>
      </p:sp>
      <p:pic>
        <p:nvPicPr>
          <p:cNvPr id="8" name="Kuva 7">
            <a:extLst>
              <a:ext uri="{FF2B5EF4-FFF2-40B4-BE49-F238E27FC236}">
                <a16:creationId xmlns:a16="http://schemas.microsoft.com/office/drawing/2014/main" id="{37A5F03D-C3EA-437C-A7A4-9E6327A87CD2}"/>
              </a:ext>
            </a:extLst>
          </p:cNvPr>
          <p:cNvPicPr>
            <a:picLocks noChangeAspect="1"/>
          </p:cNvPicPr>
          <p:nvPr/>
        </p:nvPicPr>
        <p:blipFill>
          <a:blip r:embed="rId2"/>
          <a:stretch>
            <a:fillRect/>
          </a:stretch>
        </p:blipFill>
        <p:spPr>
          <a:xfrm>
            <a:off x="861134" y="1109751"/>
            <a:ext cx="11269358" cy="5193395"/>
          </a:xfrm>
          <a:prstGeom prst="rect">
            <a:avLst/>
          </a:prstGeom>
        </p:spPr>
      </p:pic>
    </p:spTree>
    <p:extLst>
      <p:ext uri="{BB962C8B-B14F-4D97-AF65-F5344CB8AC3E}">
        <p14:creationId xmlns:p14="http://schemas.microsoft.com/office/powerpoint/2010/main" val="270639542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tsikko 4">
            <a:extLst>
              <a:ext uri="{FF2B5EF4-FFF2-40B4-BE49-F238E27FC236}">
                <a16:creationId xmlns:a16="http://schemas.microsoft.com/office/drawing/2014/main" id="{8F9A19A3-9E83-4B90-95D1-30F914336DCE}"/>
              </a:ext>
            </a:extLst>
          </p:cNvPr>
          <p:cNvSpPr>
            <a:spLocks noGrp="1"/>
          </p:cNvSpPr>
          <p:nvPr>
            <p:ph type="title"/>
          </p:nvPr>
        </p:nvSpPr>
        <p:spPr/>
        <p:txBody>
          <a:bodyPr>
            <a:normAutofit/>
          </a:bodyPr>
          <a:lstStyle/>
          <a:p>
            <a:pPr algn="ctr"/>
            <a:r>
              <a:rPr lang="en-US" dirty="0"/>
              <a:t>Inheritance and the Prototype Chain 7</a:t>
            </a:r>
            <a:endParaRPr lang="fi-FI" dirty="0"/>
          </a:p>
        </p:txBody>
      </p:sp>
      <p:sp>
        <p:nvSpPr>
          <p:cNvPr id="6" name="Sisällön paikkamerkki 5">
            <a:extLst>
              <a:ext uri="{FF2B5EF4-FFF2-40B4-BE49-F238E27FC236}">
                <a16:creationId xmlns:a16="http://schemas.microsoft.com/office/drawing/2014/main" id="{427F6DEA-7248-40BC-A7C2-7D32CC6CB26E}"/>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https://developer.mozilla.org/en-US/docs/Learn/JavaScript/Objects/Object_prototypes</a:t>
            </a:r>
          </a:p>
        </p:txBody>
      </p:sp>
      <p:sp>
        <p:nvSpPr>
          <p:cNvPr id="4" name="Dian numeron paikkamerkki 3">
            <a:extLst>
              <a:ext uri="{FF2B5EF4-FFF2-40B4-BE49-F238E27FC236}">
                <a16:creationId xmlns:a16="http://schemas.microsoft.com/office/drawing/2014/main" id="{D675E0C0-2498-46B1-A11B-1B435EA72989}"/>
              </a:ext>
            </a:extLst>
          </p:cNvPr>
          <p:cNvSpPr>
            <a:spLocks noGrp="1"/>
          </p:cNvSpPr>
          <p:nvPr>
            <p:ph type="sldNum" sz="quarter" idx="12"/>
          </p:nvPr>
        </p:nvSpPr>
        <p:spPr/>
        <p:txBody>
          <a:bodyPr/>
          <a:lstStyle/>
          <a:p>
            <a:fld id="{3A98EE3D-8CD1-4C3F-BD1C-C98C9596463C}" type="slidenum">
              <a:rPr lang="en-US" smtClean="0"/>
              <a:pPr/>
              <a:t>160</a:t>
            </a:fld>
            <a:endParaRPr lang="en-US" dirty="0"/>
          </a:p>
        </p:txBody>
      </p:sp>
      <p:pic>
        <p:nvPicPr>
          <p:cNvPr id="8" name="Kuva 7">
            <a:extLst>
              <a:ext uri="{FF2B5EF4-FFF2-40B4-BE49-F238E27FC236}">
                <a16:creationId xmlns:a16="http://schemas.microsoft.com/office/drawing/2014/main" id="{5C565EB6-9722-4DBE-A1F4-671CFBD0E53E}"/>
              </a:ext>
            </a:extLst>
          </p:cNvPr>
          <p:cNvPicPr>
            <a:picLocks noChangeAspect="1"/>
          </p:cNvPicPr>
          <p:nvPr/>
        </p:nvPicPr>
        <p:blipFill>
          <a:blip r:embed="rId2"/>
          <a:stretch>
            <a:fillRect/>
          </a:stretch>
        </p:blipFill>
        <p:spPr>
          <a:xfrm>
            <a:off x="861134" y="1109751"/>
            <a:ext cx="11204191" cy="4938624"/>
          </a:xfrm>
          <a:prstGeom prst="rect">
            <a:avLst/>
          </a:prstGeom>
        </p:spPr>
      </p:pic>
    </p:spTree>
    <p:extLst>
      <p:ext uri="{BB962C8B-B14F-4D97-AF65-F5344CB8AC3E}">
        <p14:creationId xmlns:p14="http://schemas.microsoft.com/office/powerpoint/2010/main" val="281829023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tsikko 4">
            <a:extLst>
              <a:ext uri="{FF2B5EF4-FFF2-40B4-BE49-F238E27FC236}">
                <a16:creationId xmlns:a16="http://schemas.microsoft.com/office/drawing/2014/main" id="{8F9A19A3-9E83-4B90-95D1-30F914336DCE}"/>
              </a:ext>
            </a:extLst>
          </p:cNvPr>
          <p:cNvSpPr>
            <a:spLocks noGrp="1"/>
          </p:cNvSpPr>
          <p:nvPr>
            <p:ph type="title"/>
          </p:nvPr>
        </p:nvSpPr>
        <p:spPr/>
        <p:txBody>
          <a:bodyPr>
            <a:normAutofit/>
          </a:bodyPr>
          <a:lstStyle/>
          <a:p>
            <a:pPr algn="ctr"/>
            <a:r>
              <a:rPr lang="en-US" dirty="0"/>
              <a:t>Inheritance and the Prototype Chain 8 </a:t>
            </a:r>
            <a:endParaRPr lang="fi-FI" dirty="0"/>
          </a:p>
        </p:txBody>
      </p:sp>
      <p:sp>
        <p:nvSpPr>
          <p:cNvPr id="6" name="Sisällön paikkamerkki 5">
            <a:extLst>
              <a:ext uri="{FF2B5EF4-FFF2-40B4-BE49-F238E27FC236}">
                <a16:creationId xmlns:a16="http://schemas.microsoft.com/office/drawing/2014/main" id="{427F6DEA-7248-40BC-A7C2-7D32CC6CB26E}"/>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https://developer.mozilla.org/en-US/docs/Learn/JavaScript/Objects/Object_prototypes</a:t>
            </a:r>
          </a:p>
        </p:txBody>
      </p:sp>
      <p:sp>
        <p:nvSpPr>
          <p:cNvPr id="4" name="Dian numeron paikkamerkki 3">
            <a:extLst>
              <a:ext uri="{FF2B5EF4-FFF2-40B4-BE49-F238E27FC236}">
                <a16:creationId xmlns:a16="http://schemas.microsoft.com/office/drawing/2014/main" id="{D675E0C0-2498-46B1-A11B-1B435EA72989}"/>
              </a:ext>
            </a:extLst>
          </p:cNvPr>
          <p:cNvSpPr>
            <a:spLocks noGrp="1"/>
          </p:cNvSpPr>
          <p:nvPr>
            <p:ph type="sldNum" sz="quarter" idx="12"/>
          </p:nvPr>
        </p:nvSpPr>
        <p:spPr/>
        <p:txBody>
          <a:bodyPr/>
          <a:lstStyle/>
          <a:p>
            <a:fld id="{3A98EE3D-8CD1-4C3F-BD1C-C98C9596463C}" type="slidenum">
              <a:rPr lang="en-US" smtClean="0"/>
              <a:pPr/>
              <a:t>161</a:t>
            </a:fld>
            <a:endParaRPr lang="en-US" dirty="0"/>
          </a:p>
        </p:txBody>
      </p:sp>
      <p:pic>
        <p:nvPicPr>
          <p:cNvPr id="8" name="Kuva 7">
            <a:extLst>
              <a:ext uri="{FF2B5EF4-FFF2-40B4-BE49-F238E27FC236}">
                <a16:creationId xmlns:a16="http://schemas.microsoft.com/office/drawing/2014/main" id="{F29220DC-2394-42B2-83E2-9D9B10284379}"/>
              </a:ext>
            </a:extLst>
          </p:cNvPr>
          <p:cNvPicPr>
            <a:picLocks noChangeAspect="1"/>
          </p:cNvPicPr>
          <p:nvPr/>
        </p:nvPicPr>
        <p:blipFill>
          <a:blip r:embed="rId2"/>
          <a:stretch>
            <a:fillRect/>
          </a:stretch>
        </p:blipFill>
        <p:spPr>
          <a:xfrm>
            <a:off x="861134" y="1109750"/>
            <a:ext cx="11241902" cy="5005299"/>
          </a:xfrm>
          <a:prstGeom prst="rect">
            <a:avLst/>
          </a:prstGeom>
        </p:spPr>
      </p:pic>
    </p:spTree>
    <p:extLst>
      <p:ext uri="{BB962C8B-B14F-4D97-AF65-F5344CB8AC3E}">
        <p14:creationId xmlns:p14="http://schemas.microsoft.com/office/powerpoint/2010/main" val="2605378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tsikko 4">
            <a:extLst>
              <a:ext uri="{FF2B5EF4-FFF2-40B4-BE49-F238E27FC236}">
                <a16:creationId xmlns:a16="http://schemas.microsoft.com/office/drawing/2014/main" id="{8F9A19A3-9E83-4B90-95D1-30F914336DCE}"/>
              </a:ext>
            </a:extLst>
          </p:cNvPr>
          <p:cNvSpPr>
            <a:spLocks noGrp="1"/>
          </p:cNvSpPr>
          <p:nvPr>
            <p:ph type="title"/>
          </p:nvPr>
        </p:nvSpPr>
        <p:spPr/>
        <p:txBody>
          <a:bodyPr>
            <a:normAutofit/>
          </a:bodyPr>
          <a:lstStyle/>
          <a:p>
            <a:pPr algn="ctr"/>
            <a:r>
              <a:rPr lang="en-US" dirty="0"/>
              <a:t>Inheritance and the Prototype Chain 9 </a:t>
            </a:r>
            <a:endParaRPr lang="fi-FI" dirty="0"/>
          </a:p>
        </p:txBody>
      </p:sp>
      <p:sp>
        <p:nvSpPr>
          <p:cNvPr id="6" name="Sisällön paikkamerkki 5">
            <a:extLst>
              <a:ext uri="{FF2B5EF4-FFF2-40B4-BE49-F238E27FC236}">
                <a16:creationId xmlns:a16="http://schemas.microsoft.com/office/drawing/2014/main" id="{427F6DEA-7248-40BC-A7C2-7D32CC6CB26E}"/>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https://developer.mozilla.org/en-US/docs/Learn/JavaScript/Objects/Object_prototypes</a:t>
            </a:r>
          </a:p>
        </p:txBody>
      </p:sp>
      <p:sp>
        <p:nvSpPr>
          <p:cNvPr id="4" name="Dian numeron paikkamerkki 3">
            <a:extLst>
              <a:ext uri="{FF2B5EF4-FFF2-40B4-BE49-F238E27FC236}">
                <a16:creationId xmlns:a16="http://schemas.microsoft.com/office/drawing/2014/main" id="{D675E0C0-2498-46B1-A11B-1B435EA72989}"/>
              </a:ext>
            </a:extLst>
          </p:cNvPr>
          <p:cNvSpPr>
            <a:spLocks noGrp="1"/>
          </p:cNvSpPr>
          <p:nvPr>
            <p:ph type="sldNum" sz="quarter" idx="12"/>
          </p:nvPr>
        </p:nvSpPr>
        <p:spPr/>
        <p:txBody>
          <a:bodyPr/>
          <a:lstStyle/>
          <a:p>
            <a:fld id="{3A98EE3D-8CD1-4C3F-BD1C-C98C9596463C}" type="slidenum">
              <a:rPr lang="en-US" smtClean="0"/>
              <a:pPr/>
              <a:t>162</a:t>
            </a:fld>
            <a:endParaRPr lang="en-US" dirty="0"/>
          </a:p>
        </p:txBody>
      </p:sp>
      <p:pic>
        <p:nvPicPr>
          <p:cNvPr id="7" name="Kuva 6">
            <a:extLst>
              <a:ext uri="{FF2B5EF4-FFF2-40B4-BE49-F238E27FC236}">
                <a16:creationId xmlns:a16="http://schemas.microsoft.com/office/drawing/2014/main" id="{C4E691A0-AF58-47BD-A404-411A6F9C6366}"/>
              </a:ext>
            </a:extLst>
          </p:cNvPr>
          <p:cNvPicPr>
            <a:picLocks noChangeAspect="1"/>
          </p:cNvPicPr>
          <p:nvPr/>
        </p:nvPicPr>
        <p:blipFill>
          <a:blip r:embed="rId2"/>
          <a:stretch>
            <a:fillRect/>
          </a:stretch>
        </p:blipFill>
        <p:spPr>
          <a:xfrm>
            <a:off x="861134" y="1109751"/>
            <a:ext cx="6181146" cy="5110074"/>
          </a:xfrm>
          <a:prstGeom prst="rect">
            <a:avLst/>
          </a:prstGeom>
        </p:spPr>
      </p:pic>
      <p:pic>
        <p:nvPicPr>
          <p:cNvPr id="8" name="Kuva 7">
            <a:extLst>
              <a:ext uri="{FF2B5EF4-FFF2-40B4-BE49-F238E27FC236}">
                <a16:creationId xmlns:a16="http://schemas.microsoft.com/office/drawing/2014/main" id="{7EF171F9-7577-479F-A457-B4B44CC47F5F}"/>
              </a:ext>
            </a:extLst>
          </p:cNvPr>
          <p:cNvPicPr>
            <a:picLocks noChangeAspect="1"/>
          </p:cNvPicPr>
          <p:nvPr/>
        </p:nvPicPr>
        <p:blipFill>
          <a:blip r:embed="rId3"/>
          <a:stretch>
            <a:fillRect/>
          </a:stretch>
        </p:blipFill>
        <p:spPr>
          <a:xfrm>
            <a:off x="7243069" y="1109751"/>
            <a:ext cx="4826134" cy="1071474"/>
          </a:xfrm>
          <a:prstGeom prst="rect">
            <a:avLst/>
          </a:prstGeom>
        </p:spPr>
      </p:pic>
      <p:pic>
        <p:nvPicPr>
          <p:cNvPr id="9" name="Kuva 8">
            <a:extLst>
              <a:ext uri="{FF2B5EF4-FFF2-40B4-BE49-F238E27FC236}">
                <a16:creationId xmlns:a16="http://schemas.microsoft.com/office/drawing/2014/main" id="{BEBCE18E-85F7-4810-A84D-1347310B216F}"/>
              </a:ext>
            </a:extLst>
          </p:cNvPr>
          <p:cNvPicPr>
            <a:picLocks noChangeAspect="1"/>
          </p:cNvPicPr>
          <p:nvPr/>
        </p:nvPicPr>
        <p:blipFill>
          <a:blip r:embed="rId4"/>
          <a:stretch>
            <a:fillRect/>
          </a:stretch>
        </p:blipFill>
        <p:spPr>
          <a:xfrm>
            <a:off x="7243068" y="2343311"/>
            <a:ext cx="4826135" cy="2171377"/>
          </a:xfrm>
          <a:prstGeom prst="rect">
            <a:avLst/>
          </a:prstGeom>
        </p:spPr>
      </p:pic>
    </p:spTree>
    <p:extLst>
      <p:ext uri="{BB962C8B-B14F-4D97-AF65-F5344CB8AC3E}">
        <p14:creationId xmlns:p14="http://schemas.microsoft.com/office/powerpoint/2010/main" val="124671005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tsikko 4">
            <a:extLst>
              <a:ext uri="{FF2B5EF4-FFF2-40B4-BE49-F238E27FC236}">
                <a16:creationId xmlns:a16="http://schemas.microsoft.com/office/drawing/2014/main" id="{8F9A19A3-9E83-4B90-95D1-30F914336DCE}"/>
              </a:ext>
            </a:extLst>
          </p:cNvPr>
          <p:cNvSpPr>
            <a:spLocks noGrp="1"/>
          </p:cNvSpPr>
          <p:nvPr>
            <p:ph type="title"/>
          </p:nvPr>
        </p:nvSpPr>
        <p:spPr/>
        <p:txBody>
          <a:bodyPr>
            <a:normAutofit/>
          </a:bodyPr>
          <a:lstStyle/>
          <a:p>
            <a:pPr algn="ctr"/>
            <a:r>
              <a:rPr lang="en-US" dirty="0"/>
              <a:t>Classes </a:t>
            </a:r>
            <a:endParaRPr lang="fi-FI" dirty="0"/>
          </a:p>
        </p:txBody>
      </p:sp>
      <p:sp>
        <p:nvSpPr>
          <p:cNvPr id="6" name="Sisällön paikkamerkki 5">
            <a:extLst>
              <a:ext uri="{FF2B5EF4-FFF2-40B4-BE49-F238E27FC236}">
                <a16:creationId xmlns:a16="http://schemas.microsoft.com/office/drawing/2014/main" id="{427F6DEA-7248-40BC-A7C2-7D32CC6CB26E}"/>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https://www.w3schools.com/js/js_classes.asp</a:t>
            </a:r>
          </a:p>
        </p:txBody>
      </p:sp>
      <p:sp>
        <p:nvSpPr>
          <p:cNvPr id="4" name="Dian numeron paikkamerkki 3">
            <a:extLst>
              <a:ext uri="{FF2B5EF4-FFF2-40B4-BE49-F238E27FC236}">
                <a16:creationId xmlns:a16="http://schemas.microsoft.com/office/drawing/2014/main" id="{D675E0C0-2498-46B1-A11B-1B435EA72989}"/>
              </a:ext>
            </a:extLst>
          </p:cNvPr>
          <p:cNvSpPr>
            <a:spLocks noGrp="1"/>
          </p:cNvSpPr>
          <p:nvPr>
            <p:ph type="sldNum" sz="quarter" idx="12"/>
          </p:nvPr>
        </p:nvSpPr>
        <p:spPr/>
        <p:txBody>
          <a:bodyPr/>
          <a:lstStyle/>
          <a:p>
            <a:fld id="{3A98EE3D-8CD1-4C3F-BD1C-C98C9596463C}" type="slidenum">
              <a:rPr lang="en-US" smtClean="0"/>
              <a:pPr/>
              <a:t>163</a:t>
            </a:fld>
            <a:endParaRPr lang="en-US" dirty="0"/>
          </a:p>
        </p:txBody>
      </p:sp>
      <p:pic>
        <p:nvPicPr>
          <p:cNvPr id="8" name="Kuva 7">
            <a:extLst>
              <a:ext uri="{FF2B5EF4-FFF2-40B4-BE49-F238E27FC236}">
                <a16:creationId xmlns:a16="http://schemas.microsoft.com/office/drawing/2014/main" id="{41D8CAD8-64F0-473D-9B01-94C591CE78EC}"/>
              </a:ext>
            </a:extLst>
          </p:cNvPr>
          <p:cNvPicPr>
            <a:picLocks noChangeAspect="1"/>
          </p:cNvPicPr>
          <p:nvPr/>
        </p:nvPicPr>
        <p:blipFill>
          <a:blip r:embed="rId2"/>
          <a:stretch>
            <a:fillRect/>
          </a:stretch>
        </p:blipFill>
        <p:spPr>
          <a:xfrm>
            <a:off x="861134" y="1109751"/>
            <a:ext cx="10130716" cy="5119824"/>
          </a:xfrm>
          <a:prstGeom prst="rect">
            <a:avLst/>
          </a:prstGeom>
        </p:spPr>
      </p:pic>
    </p:spTree>
    <p:extLst>
      <p:ext uri="{BB962C8B-B14F-4D97-AF65-F5344CB8AC3E}">
        <p14:creationId xmlns:p14="http://schemas.microsoft.com/office/powerpoint/2010/main" val="116351302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tsikko 4">
            <a:extLst>
              <a:ext uri="{FF2B5EF4-FFF2-40B4-BE49-F238E27FC236}">
                <a16:creationId xmlns:a16="http://schemas.microsoft.com/office/drawing/2014/main" id="{8F9A19A3-9E83-4B90-95D1-30F914336DCE}"/>
              </a:ext>
            </a:extLst>
          </p:cNvPr>
          <p:cNvSpPr>
            <a:spLocks noGrp="1"/>
          </p:cNvSpPr>
          <p:nvPr>
            <p:ph type="title"/>
          </p:nvPr>
        </p:nvSpPr>
        <p:spPr/>
        <p:txBody>
          <a:bodyPr>
            <a:normAutofit/>
          </a:bodyPr>
          <a:lstStyle/>
          <a:p>
            <a:pPr algn="ctr"/>
            <a:r>
              <a:rPr lang="en-US" dirty="0"/>
              <a:t> Classes 2</a:t>
            </a:r>
            <a:endParaRPr lang="fi-FI" dirty="0"/>
          </a:p>
        </p:txBody>
      </p:sp>
      <p:sp>
        <p:nvSpPr>
          <p:cNvPr id="6" name="Sisällön paikkamerkki 5">
            <a:extLst>
              <a:ext uri="{FF2B5EF4-FFF2-40B4-BE49-F238E27FC236}">
                <a16:creationId xmlns:a16="http://schemas.microsoft.com/office/drawing/2014/main" id="{427F6DEA-7248-40BC-A7C2-7D32CC6CB26E}"/>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https://www.w3schools.com/js/js_classes.asp</a:t>
            </a:r>
          </a:p>
        </p:txBody>
      </p:sp>
      <p:sp>
        <p:nvSpPr>
          <p:cNvPr id="4" name="Dian numeron paikkamerkki 3">
            <a:extLst>
              <a:ext uri="{FF2B5EF4-FFF2-40B4-BE49-F238E27FC236}">
                <a16:creationId xmlns:a16="http://schemas.microsoft.com/office/drawing/2014/main" id="{D675E0C0-2498-46B1-A11B-1B435EA72989}"/>
              </a:ext>
            </a:extLst>
          </p:cNvPr>
          <p:cNvSpPr>
            <a:spLocks noGrp="1"/>
          </p:cNvSpPr>
          <p:nvPr>
            <p:ph type="sldNum" sz="quarter" idx="12"/>
          </p:nvPr>
        </p:nvSpPr>
        <p:spPr/>
        <p:txBody>
          <a:bodyPr/>
          <a:lstStyle/>
          <a:p>
            <a:fld id="{3A98EE3D-8CD1-4C3F-BD1C-C98C9596463C}" type="slidenum">
              <a:rPr lang="en-US" smtClean="0"/>
              <a:pPr/>
              <a:t>164</a:t>
            </a:fld>
            <a:endParaRPr lang="en-US" dirty="0"/>
          </a:p>
        </p:txBody>
      </p:sp>
      <p:pic>
        <p:nvPicPr>
          <p:cNvPr id="8" name="Kuva 7">
            <a:extLst>
              <a:ext uri="{FF2B5EF4-FFF2-40B4-BE49-F238E27FC236}">
                <a16:creationId xmlns:a16="http://schemas.microsoft.com/office/drawing/2014/main" id="{912E4EDF-D773-4067-8D6F-0B2135535F43}"/>
              </a:ext>
            </a:extLst>
          </p:cNvPr>
          <p:cNvPicPr>
            <a:picLocks noChangeAspect="1"/>
          </p:cNvPicPr>
          <p:nvPr/>
        </p:nvPicPr>
        <p:blipFill>
          <a:blip r:embed="rId2"/>
          <a:stretch>
            <a:fillRect/>
          </a:stretch>
        </p:blipFill>
        <p:spPr>
          <a:xfrm>
            <a:off x="861134" y="1109751"/>
            <a:ext cx="10130716" cy="5107995"/>
          </a:xfrm>
          <a:prstGeom prst="rect">
            <a:avLst/>
          </a:prstGeom>
        </p:spPr>
      </p:pic>
    </p:spTree>
    <p:extLst>
      <p:ext uri="{BB962C8B-B14F-4D97-AF65-F5344CB8AC3E}">
        <p14:creationId xmlns:p14="http://schemas.microsoft.com/office/powerpoint/2010/main" val="378785928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CAE6B387-1F25-4B38-B1E7-5B96E0891D42}"/>
              </a:ext>
            </a:extLst>
          </p:cNvPr>
          <p:cNvSpPr>
            <a:spLocks noGrp="1"/>
          </p:cNvSpPr>
          <p:nvPr>
            <p:ph type="title"/>
          </p:nvPr>
        </p:nvSpPr>
        <p:spPr/>
        <p:txBody>
          <a:bodyPr/>
          <a:lstStyle/>
          <a:p>
            <a:pPr algn="ctr"/>
            <a:r>
              <a:rPr lang="fi-FI" dirty="0" err="1"/>
              <a:t>Classes</a:t>
            </a:r>
            <a:r>
              <a:rPr lang="fi-FI" dirty="0"/>
              <a:t> 3</a:t>
            </a:r>
          </a:p>
        </p:txBody>
      </p:sp>
      <p:sp>
        <p:nvSpPr>
          <p:cNvPr id="3" name="Sisällön paikkamerkki 2">
            <a:extLst>
              <a:ext uri="{FF2B5EF4-FFF2-40B4-BE49-F238E27FC236}">
                <a16:creationId xmlns:a16="http://schemas.microsoft.com/office/drawing/2014/main" id="{3A5415DB-74A9-41C0-BC38-C6DEBB33FA5A}"/>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https://www.w3schools.com/js/js_classes.asp</a:t>
            </a:r>
          </a:p>
        </p:txBody>
      </p:sp>
      <p:sp>
        <p:nvSpPr>
          <p:cNvPr id="4" name="Dian numeron paikkamerkki 3">
            <a:extLst>
              <a:ext uri="{FF2B5EF4-FFF2-40B4-BE49-F238E27FC236}">
                <a16:creationId xmlns:a16="http://schemas.microsoft.com/office/drawing/2014/main" id="{ED7E92C3-21CF-4851-84A6-222C7B72BCCE}"/>
              </a:ext>
            </a:extLst>
          </p:cNvPr>
          <p:cNvSpPr>
            <a:spLocks noGrp="1"/>
          </p:cNvSpPr>
          <p:nvPr>
            <p:ph type="sldNum" sz="quarter" idx="12"/>
          </p:nvPr>
        </p:nvSpPr>
        <p:spPr/>
        <p:txBody>
          <a:bodyPr/>
          <a:lstStyle/>
          <a:p>
            <a:fld id="{3A98EE3D-8CD1-4C3F-BD1C-C98C9596463C}" type="slidenum">
              <a:rPr lang="en-US" smtClean="0"/>
              <a:pPr/>
              <a:t>165</a:t>
            </a:fld>
            <a:endParaRPr lang="en-US" dirty="0"/>
          </a:p>
        </p:txBody>
      </p:sp>
      <p:pic>
        <p:nvPicPr>
          <p:cNvPr id="7" name="Kuva 6">
            <a:extLst>
              <a:ext uri="{FF2B5EF4-FFF2-40B4-BE49-F238E27FC236}">
                <a16:creationId xmlns:a16="http://schemas.microsoft.com/office/drawing/2014/main" id="{158680EA-8815-4A17-87DC-2B7D0F8FD03A}"/>
              </a:ext>
            </a:extLst>
          </p:cNvPr>
          <p:cNvPicPr>
            <a:picLocks noChangeAspect="1"/>
          </p:cNvPicPr>
          <p:nvPr/>
        </p:nvPicPr>
        <p:blipFill>
          <a:blip r:embed="rId2"/>
          <a:stretch>
            <a:fillRect/>
          </a:stretch>
        </p:blipFill>
        <p:spPr>
          <a:xfrm>
            <a:off x="861134" y="1109751"/>
            <a:ext cx="10138299" cy="5163605"/>
          </a:xfrm>
          <a:prstGeom prst="rect">
            <a:avLst/>
          </a:prstGeom>
        </p:spPr>
      </p:pic>
    </p:spTree>
    <p:extLst>
      <p:ext uri="{BB962C8B-B14F-4D97-AF65-F5344CB8AC3E}">
        <p14:creationId xmlns:p14="http://schemas.microsoft.com/office/powerpoint/2010/main" val="96574244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CAE6B387-1F25-4B38-B1E7-5B96E0891D42}"/>
              </a:ext>
            </a:extLst>
          </p:cNvPr>
          <p:cNvSpPr>
            <a:spLocks noGrp="1"/>
          </p:cNvSpPr>
          <p:nvPr>
            <p:ph type="title"/>
          </p:nvPr>
        </p:nvSpPr>
        <p:spPr/>
        <p:txBody>
          <a:bodyPr/>
          <a:lstStyle/>
          <a:p>
            <a:pPr algn="ctr"/>
            <a:r>
              <a:rPr lang="fi-FI" dirty="0" err="1"/>
              <a:t>Classes</a:t>
            </a:r>
            <a:r>
              <a:rPr lang="fi-FI" dirty="0"/>
              <a:t> 4</a:t>
            </a:r>
          </a:p>
        </p:txBody>
      </p:sp>
      <p:sp>
        <p:nvSpPr>
          <p:cNvPr id="3" name="Sisällön paikkamerkki 2">
            <a:extLst>
              <a:ext uri="{FF2B5EF4-FFF2-40B4-BE49-F238E27FC236}">
                <a16:creationId xmlns:a16="http://schemas.microsoft.com/office/drawing/2014/main" id="{3A5415DB-74A9-41C0-BC38-C6DEBB33FA5A}"/>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https://www.w3schools.com/js/js_classes.asp</a:t>
            </a:r>
          </a:p>
        </p:txBody>
      </p:sp>
      <p:sp>
        <p:nvSpPr>
          <p:cNvPr id="4" name="Dian numeron paikkamerkki 3">
            <a:extLst>
              <a:ext uri="{FF2B5EF4-FFF2-40B4-BE49-F238E27FC236}">
                <a16:creationId xmlns:a16="http://schemas.microsoft.com/office/drawing/2014/main" id="{ED7E92C3-21CF-4851-84A6-222C7B72BCCE}"/>
              </a:ext>
            </a:extLst>
          </p:cNvPr>
          <p:cNvSpPr>
            <a:spLocks noGrp="1"/>
          </p:cNvSpPr>
          <p:nvPr>
            <p:ph type="sldNum" sz="quarter" idx="12"/>
          </p:nvPr>
        </p:nvSpPr>
        <p:spPr/>
        <p:txBody>
          <a:bodyPr/>
          <a:lstStyle/>
          <a:p>
            <a:fld id="{3A98EE3D-8CD1-4C3F-BD1C-C98C9596463C}" type="slidenum">
              <a:rPr lang="en-US" smtClean="0"/>
              <a:pPr/>
              <a:t>166</a:t>
            </a:fld>
            <a:endParaRPr lang="en-US" dirty="0"/>
          </a:p>
        </p:txBody>
      </p:sp>
      <p:pic>
        <p:nvPicPr>
          <p:cNvPr id="6" name="Kuva 5">
            <a:extLst>
              <a:ext uri="{FF2B5EF4-FFF2-40B4-BE49-F238E27FC236}">
                <a16:creationId xmlns:a16="http://schemas.microsoft.com/office/drawing/2014/main" id="{AE10FA6F-DF31-4C6F-8A97-895638B04491}"/>
              </a:ext>
            </a:extLst>
          </p:cNvPr>
          <p:cNvPicPr>
            <a:picLocks noChangeAspect="1"/>
          </p:cNvPicPr>
          <p:nvPr/>
        </p:nvPicPr>
        <p:blipFill>
          <a:blip r:embed="rId2"/>
          <a:stretch>
            <a:fillRect/>
          </a:stretch>
        </p:blipFill>
        <p:spPr>
          <a:xfrm>
            <a:off x="861134" y="1109751"/>
            <a:ext cx="9343193" cy="5079299"/>
          </a:xfrm>
          <a:prstGeom prst="rect">
            <a:avLst/>
          </a:prstGeom>
        </p:spPr>
      </p:pic>
    </p:spTree>
    <p:extLst>
      <p:ext uri="{BB962C8B-B14F-4D97-AF65-F5344CB8AC3E}">
        <p14:creationId xmlns:p14="http://schemas.microsoft.com/office/powerpoint/2010/main" val="4628887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CAE6B387-1F25-4B38-B1E7-5B96E0891D42}"/>
              </a:ext>
            </a:extLst>
          </p:cNvPr>
          <p:cNvSpPr>
            <a:spLocks noGrp="1"/>
          </p:cNvSpPr>
          <p:nvPr>
            <p:ph type="title"/>
          </p:nvPr>
        </p:nvSpPr>
        <p:spPr/>
        <p:txBody>
          <a:bodyPr/>
          <a:lstStyle/>
          <a:p>
            <a:pPr algn="ctr"/>
            <a:r>
              <a:rPr lang="fi-FI" dirty="0" err="1"/>
              <a:t>Classes</a:t>
            </a:r>
            <a:r>
              <a:rPr lang="fi-FI" dirty="0"/>
              <a:t> 5</a:t>
            </a:r>
          </a:p>
        </p:txBody>
      </p:sp>
      <p:sp>
        <p:nvSpPr>
          <p:cNvPr id="3" name="Sisällön paikkamerkki 2">
            <a:extLst>
              <a:ext uri="{FF2B5EF4-FFF2-40B4-BE49-F238E27FC236}">
                <a16:creationId xmlns:a16="http://schemas.microsoft.com/office/drawing/2014/main" id="{3A5415DB-74A9-41C0-BC38-C6DEBB33FA5A}"/>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https://www.w3schools.com/js/js_classes.asp</a:t>
            </a:r>
          </a:p>
        </p:txBody>
      </p:sp>
      <p:sp>
        <p:nvSpPr>
          <p:cNvPr id="4" name="Dian numeron paikkamerkki 3">
            <a:extLst>
              <a:ext uri="{FF2B5EF4-FFF2-40B4-BE49-F238E27FC236}">
                <a16:creationId xmlns:a16="http://schemas.microsoft.com/office/drawing/2014/main" id="{ED7E92C3-21CF-4851-84A6-222C7B72BCCE}"/>
              </a:ext>
            </a:extLst>
          </p:cNvPr>
          <p:cNvSpPr>
            <a:spLocks noGrp="1"/>
          </p:cNvSpPr>
          <p:nvPr>
            <p:ph type="sldNum" sz="quarter" idx="12"/>
          </p:nvPr>
        </p:nvSpPr>
        <p:spPr/>
        <p:txBody>
          <a:bodyPr/>
          <a:lstStyle/>
          <a:p>
            <a:fld id="{3A98EE3D-8CD1-4C3F-BD1C-C98C9596463C}" type="slidenum">
              <a:rPr lang="en-US" smtClean="0"/>
              <a:pPr/>
              <a:t>167</a:t>
            </a:fld>
            <a:endParaRPr lang="en-US" dirty="0"/>
          </a:p>
        </p:txBody>
      </p:sp>
      <p:pic>
        <p:nvPicPr>
          <p:cNvPr id="8" name="Kuva 7">
            <a:extLst>
              <a:ext uri="{FF2B5EF4-FFF2-40B4-BE49-F238E27FC236}">
                <a16:creationId xmlns:a16="http://schemas.microsoft.com/office/drawing/2014/main" id="{A86BC5DF-B3C7-4C40-8114-47F571B3BA73}"/>
              </a:ext>
            </a:extLst>
          </p:cNvPr>
          <p:cNvPicPr>
            <a:picLocks noChangeAspect="1"/>
          </p:cNvPicPr>
          <p:nvPr/>
        </p:nvPicPr>
        <p:blipFill>
          <a:blip r:embed="rId2"/>
          <a:stretch>
            <a:fillRect/>
          </a:stretch>
        </p:blipFill>
        <p:spPr>
          <a:xfrm>
            <a:off x="861134" y="1109750"/>
            <a:ext cx="4030462" cy="5125389"/>
          </a:xfrm>
          <a:prstGeom prst="rect">
            <a:avLst/>
          </a:prstGeom>
        </p:spPr>
      </p:pic>
      <p:pic>
        <p:nvPicPr>
          <p:cNvPr id="9" name="Kuva 8">
            <a:extLst>
              <a:ext uri="{FF2B5EF4-FFF2-40B4-BE49-F238E27FC236}">
                <a16:creationId xmlns:a16="http://schemas.microsoft.com/office/drawing/2014/main" id="{A61A100C-2441-445D-99B3-80CFFE416C49}"/>
              </a:ext>
            </a:extLst>
          </p:cNvPr>
          <p:cNvPicPr>
            <a:picLocks noChangeAspect="1"/>
          </p:cNvPicPr>
          <p:nvPr/>
        </p:nvPicPr>
        <p:blipFill>
          <a:blip r:embed="rId3"/>
          <a:stretch>
            <a:fillRect/>
          </a:stretch>
        </p:blipFill>
        <p:spPr>
          <a:xfrm>
            <a:off x="5061363" y="1109750"/>
            <a:ext cx="6976340" cy="4811656"/>
          </a:xfrm>
          <a:prstGeom prst="rect">
            <a:avLst/>
          </a:prstGeom>
        </p:spPr>
      </p:pic>
    </p:spTree>
    <p:extLst>
      <p:ext uri="{BB962C8B-B14F-4D97-AF65-F5344CB8AC3E}">
        <p14:creationId xmlns:p14="http://schemas.microsoft.com/office/powerpoint/2010/main" val="74203369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E35490D-5C0A-4AFA-BB83-37F426BED718}"/>
              </a:ext>
            </a:extLst>
          </p:cNvPr>
          <p:cNvSpPr>
            <a:spLocks noGrp="1"/>
          </p:cNvSpPr>
          <p:nvPr>
            <p:ph type="title"/>
          </p:nvPr>
        </p:nvSpPr>
        <p:spPr/>
        <p:txBody>
          <a:bodyPr>
            <a:normAutofit fontScale="90000"/>
          </a:bodyPr>
          <a:lstStyle/>
          <a:p>
            <a:pPr algn="ctr"/>
            <a:r>
              <a:rPr lang="fi-FI" dirty="0" err="1"/>
              <a:t>Date</a:t>
            </a:r>
            <a:r>
              <a:rPr lang="fi-FI" dirty="0"/>
              <a:t> Objects</a:t>
            </a:r>
          </a:p>
        </p:txBody>
      </p:sp>
      <p:sp>
        <p:nvSpPr>
          <p:cNvPr id="3" name="Sisällön paikkamerkki 2">
            <a:extLst>
              <a:ext uri="{FF2B5EF4-FFF2-40B4-BE49-F238E27FC236}">
                <a16:creationId xmlns:a16="http://schemas.microsoft.com/office/drawing/2014/main" id="{FE8A54D4-8A6C-4506-A292-AB015E778545}"/>
              </a:ext>
            </a:extLst>
          </p:cNvPr>
          <p:cNvSpPr>
            <a:spLocks noGrp="1"/>
          </p:cNvSpPr>
          <p:nvPr>
            <p:ph sz="half" idx="1"/>
          </p:nvPr>
        </p:nvSpPr>
        <p:spPr>
          <a:xfrm>
            <a:off x="798990" y="1180730"/>
            <a:ext cx="4938026" cy="5390665"/>
          </a:xfrm>
        </p:spPr>
        <p:txBody>
          <a:bodyPr>
            <a:normAutofit/>
          </a:bodyPr>
          <a:lstStyle/>
          <a:p>
            <a:r>
              <a:rPr lang="en-US" dirty="0">
                <a:solidFill>
                  <a:srgbClr val="00B050"/>
                </a:solidFill>
              </a:rPr>
              <a:t>Date objects </a:t>
            </a:r>
            <a:r>
              <a:rPr lang="en-US" dirty="0"/>
              <a:t>are static. The computer time is ticking, but date </a:t>
            </a:r>
            <a:r>
              <a:rPr lang="en-US" dirty="0">
                <a:solidFill>
                  <a:srgbClr val="00B050"/>
                </a:solidFill>
              </a:rPr>
              <a:t>objects</a:t>
            </a:r>
            <a:r>
              <a:rPr lang="en-US" dirty="0"/>
              <a:t> are not.</a:t>
            </a:r>
          </a:p>
          <a:p>
            <a:r>
              <a:rPr lang="en-US" dirty="0"/>
              <a:t>By default, </a:t>
            </a:r>
            <a:r>
              <a:rPr lang="en-US" dirty="0">
                <a:solidFill>
                  <a:srgbClr val="00B050"/>
                </a:solidFill>
              </a:rPr>
              <a:t>JavaScript</a:t>
            </a:r>
            <a:r>
              <a:rPr lang="en-US" dirty="0"/>
              <a:t> will use the browser's time zone and display a </a:t>
            </a:r>
            <a:r>
              <a:rPr lang="en-US" dirty="0">
                <a:solidFill>
                  <a:srgbClr val="00B050"/>
                </a:solidFill>
              </a:rPr>
              <a:t>date</a:t>
            </a:r>
            <a:r>
              <a:rPr lang="en-US" dirty="0"/>
              <a:t> as a </a:t>
            </a:r>
            <a:r>
              <a:rPr lang="en-US" dirty="0">
                <a:solidFill>
                  <a:srgbClr val="00B050"/>
                </a:solidFill>
              </a:rPr>
              <a:t>full text string</a:t>
            </a:r>
            <a:r>
              <a:rPr lang="en-US" dirty="0"/>
              <a:t>.</a:t>
            </a:r>
          </a:p>
          <a:p>
            <a:r>
              <a:rPr lang="en-US" dirty="0"/>
              <a:t>A JavaScript date is fundamentally specified as the number of </a:t>
            </a:r>
            <a:r>
              <a:rPr lang="en-US" dirty="0">
                <a:solidFill>
                  <a:srgbClr val="00B050"/>
                </a:solidFill>
              </a:rPr>
              <a:t>milliseconds</a:t>
            </a:r>
            <a:r>
              <a:rPr lang="en-US" dirty="0"/>
              <a:t> that have elapsed since midnight on January 1, 1970, UTC (</a:t>
            </a:r>
            <a:r>
              <a:rPr lang="en-US" dirty="0">
                <a:solidFill>
                  <a:srgbClr val="00B050"/>
                </a:solidFill>
              </a:rPr>
              <a:t>Zero time </a:t>
            </a:r>
            <a:r>
              <a:rPr lang="en-US" dirty="0"/>
              <a:t>). This date and time is the same as the </a:t>
            </a:r>
            <a:r>
              <a:rPr lang="en-US" dirty="0">
                <a:solidFill>
                  <a:srgbClr val="00B050"/>
                </a:solidFill>
              </a:rPr>
              <a:t>UNIX</a:t>
            </a:r>
            <a:r>
              <a:rPr lang="en-US" dirty="0"/>
              <a:t> </a:t>
            </a:r>
            <a:r>
              <a:rPr lang="en-US" dirty="0">
                <a:solidFill>
                  <a:srgbClr val="00B050"/>
                </a:solidFill>
              </a:rPr>
              <a:t>epoch</a:t>
            </a:r>
            <a:r>
              <a:rPr lang="en-US" dirty="0"/>
              <a:t>, which is the predominant base value for computer-recorded date and time values.</a:t>
            </a:r>
            <a:r>
              <a:rPr lang="en-US" dirty="0">
                <a:solidFill>
                  <a:srgbClr val="00B050"/>
                </a:solidFill>
              </a:rPr>
              <a:t> </a:t>
            </a:r>
            <a:endParaRPr lang="en-US" dirty="0"/>
          </a:p>
          <a:p>
            <a:r>
              <a:rPr lang="fi-FI" dirty="0" err="1"/>
              <a:t>Sources</a:t>
            </a:r>
            <a:r>
              <a:rPr lang="fi-FI" dirty="0"/>
              <a:t>: https://www.w3schools.com/js/js_dates and  https://developer.mozilla.org/en-US/docs/Web/JavaScript/Reference/Global_Objects/Date</a:t>
            </a:r>
          </a:p>
          <a:p>
            <a:endParaRPr lang="fi-FI" dirty="0"/>
          </a:p>
        </p:txBody>
      </p:sp>
      <p:sp>
        <p:nvSpPr>
          <p:cNvPr id="4" name="Sisällön paikkamerkki 3">
            <a:extLst>
              <a:ext uri="{FF2B5EF4-FFF2-40B4-BE49-F238E27FC236}">
                <a16:creationId xmlns:a16="http://schemas.microsoft.com/office/drawing/2014/main" id="{8F8C06ED-5D92-4DB4-9095-228B13035DB0}"/>
              </a:ext>
            </a:extLst>
          </p:cNvPr>
          <p:cNvSpPr>
            <a:spLocks noGrp="1"/>
          </p:cNvSpPr>
          <p:nvPr>
            <p:ph sz="half" idx="2"/>
          </p:nvPr>
        </p:nvSpPr>
        <p:spPr>
          <a:xfrm>
            <a:off x="6217654" y="1180729"/>
            <a:ext cx="4938026" cy="5390665"/>
          </a:xfrm>
        </p:spPr>
        <p:txBody>
          <a:bodyPr>
            <a:normAutofit/>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p:txBody>
      </p:sp>
      <p:sp>
        <p:nvSpPr>
          <p:cNvPr id="5" name="Dian numeron paikkamerkki 4">
            <a:extLst>
              <a:ext uri="{FF2B5EF4-FFF2-40B4-BE49-F238E27FC236}">
                <a16:creationId xmlns:a16="http://schemas.microsoft.com/office/drawing/2014/main" id="{1A87A6F0-A00D-4ECA-B251-38666AC38CD8}"/>
              </a:ext>
            </a:extLst>
          </p:cNvPr>
          <p:cNvSpPr>
            <a:spLocks noGrp="1"/>
          </p:cNvSpPr>
          <p:nvPr>
            <p:ph type="sldNum" sz="quarter" idx="12"/>
          </p:nvPr>
        </p:nvSpPr>
        <p:spPr/>
        <p:txBody>
          <a:bodyPr/>
          <a:lstStyle/>
          <a:p>
            <a:fld id="{3A98EE3D-8CD1-4C3F-BD1C-C98C9596463C}" type="slidenum">
              <a:rPr lang="en-US" smtClean="0"/>
              <a:t>168</a:t>
            </a:fld>
            <a:endParaRPr lang="en-US" dirty="0"/>
          </a:p>
        </p:txBody>
      </p:sp>
      <p:pic>
        <p:nvPicPr>
          <p:cNvPr id="7" name="Kuva 6">
            <a:extLst>
              <a:ext uri="{FF2B5EF4-FFF2-40B4-BE49-F238E27FC236}">
                <a16:creationId xmlns:a16="http://schemas.microsoft.com/office/drawing/2014/main" id="{59BB3EA8-233F-4B5D-80CB-DDBD3AC69E86}"/>
              </a:ext>
            </a:extLst>
          </p:cNvPr>
          <p:cNvPicPr>
            <a:picLocks noChangeAspect="1"/>
          </p:cNvPicPr>
          <p:nvPr/>
        </p:nvPicPr>
        <p:blipFill>
          <a:blip r:embed="rId2"/>
          <a:stretch>
            <a:fillRect/>
          </a:stretch>
        </p:blipFill>
        <p:spPr>
          <a:xfrm>
            <a:off x="5974347" y="1180728"/>
            <a:ext cx="6115794" cy="5222578"/>
          </a:xfrm>
          <a:prstGeom prst="rect">
            <a:avLst/>
          </a:prstGeom>
        </p:spPr>
      </p:pic>
    </p:spTree>
    <p:extLst>
      <p:ext uri="{BB962C8B-B14F-4D97-AF65-F5344CB8AC3E}">
        <p14:creationId xmlns:p14="http://schemas.microsoft.com/office/powerpoint/2010/main" val="211488797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5EF425EB-C50B-459E-BABB-1E27F4B1FDFC}"/>
              </a:ext>
            </a:extLst>
          </p:cNvPr>
          <p:cNvSpPr>
            <a:spLocks noGrp="1"/>
          </p:cNvSpPr>
          <p:nvPr>
            <p:ph type="title"/>
          </p:nvPr>
        </p:nvSpPr>
        <p:spPr/>
        <p:txBody>
          <a:bodyPr>
            <a:normAutofit/>
          </a:bodyPr>
          <a:lstStyle/>
          <a:p>
            <a:pPr algn="ctr"/>
            <a:r>
              <a:rPr lang="fi-FI" dirty="0" err="1"/>
              <a:t>Date</a:t>
            </a:r>
            <a:r>
              <a:rPr lang="fi-FI" dirty="0"/>
              <a:t> Objects 2</a:t>
            </a:r>
          </a:p>
        </p:txBody>
      </p:sp>
      <p:sp>
        <p:nvSpPr>
          <p:cNvPr id="3" name="Sisällön paikkamerkki 2">
            <a:extLst>
              <a:ext uri="{FF2B5EF4-FFF2-40B4-BE49-F238E27FC236}">
                <a16:creationId xmlns:a16="http://schemas.microsoft.com/office/drawing/2014/main" id="{7ED740C0-467F-42BB-AC91-6995981083B1}"/>
              </a:ext>
            </a:extLst>
          </p:cNvPr>
          <p:cNvSpPr>
            <a:spLocks noGrp="1"/>
          </p:cNvSpPr>
          <p:nvPr>
            <p:ph idx="1"/>
          </p:nvPr>
        </p:nvSpPr>
        <p:spPr>
          <a:xfrm>
            <a:off x="861134" y="1109751"/>
            <a:ext cx="10294546" cy="5461644"/>
          </a:xfrm>
        </p:spPr>
        <p:txBody>
          <a:bodyPr>
            <a:normAutofit fontScale="62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https://www.w3schools.com/js/js_date_formats.asp</a:t>
            </a:r>
          </a:p>
        </p:txBody>
      </p:sp>
      <p:sp>
        <p:nvSpPr>
          <p:cNvPr id="5" name="Dian numeron paikkamerkki 4">
            <a:extLst>
              <a:ext uri="{FF2B5EF4-FFF2-40B4-BE49-F238E27FC236}">
                <a16:creationId xmlns:a16="http://schemas.microsoft.com/office/drawing/2014/main" id="{CEA3DFAE-52B5-4B0C-A451-6BA6D273C6AE}"/>
              </a:ext>
            </a:extLst>
          </p:cNvPr>
          <p:cNvSpPr>
            <a:spLocks noGrp="1"/>
          </p:cNvSpPr>
          <p:nvPr>
            <p:ph type="sldNum" sz="quarter" idx="12"/>
          </p:nvPr>
        </p:nvSpPr>
        <p:spPr/>
        <p:txBody>
          <a:bodyPr/>
          <a:lstStyle/>
          <a:p>
            <a:fld id="{3A98EE3D-8CD1-4C3F-BD1C-C98C9596463C}" type="slidenum">
              <a:rPr lang="en-US" smtClean="0"/>
              <a:t>169</a:t>
            </a:fld>
            <a:endParaRPr lang="en-US" dirty="0"/>
          </a:p>
        </p:txBody>
      </p:sp>
      <p:pic>
        <p:nvPicPr>
          <p:cNvPr id="10" name="Kuva 9">
            <a:extLst>
              <a:ext uri="{FF2B5EF4-FFF2-40B4-BE49-F238E27FC236}">
                <a16:creationId xmlns:a16="http://schemas.microsoft.com/office/drawing/2014/main" id="{49DB3F5E-B1C8-4896-8E03-1111B117869B}"/>
              </a:ext>
            </a:extLst>
          </p:cNvPr>
          <p:cNvPicPr>
            <a:picLocks noChangeAspect="1"/>
          </p:cNvPicPr>
          <p:nvPr/>
        </p:nvPicPr>
        <p:blipFill>
          <a:blip r:embed="rId2"/>
          <a:stretch>
            <a:fillRect/>
          </a:stretch>
        </p:blipFill>
        <p:spPr>
          <a:xfrm>
            <a:off x="861134" y="1109751"/>
            <a:ext cx="10857407" cy="5186274"/>
          </a:xfrm>
          <a:prstGeom prst="rect">
            <a:avLst/>
          </a:prstGeom>
        </p:spPr>
      </p:pic>
    </p:spTree>
    <p:extLst>
      <p:ext uri="{BB962C8B-B14F-4D97-AF65-F5344CB8AC3E}">
        <p14:creationId xmlns:p14="http://schemas.microsoft.com/office/powerpoint/2010/main" val="3547721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F54C5A27-CB01-409C-ACD5-721BA2BFACDF}"/>
              </a:ext>
            </a:extLst>
          </p:cNvPr>
          <p:cNvSpPr>
            <a:spLocks noGrp="1"/>
          </p:cNvSpPr>
          <p:nvPr>
            <p:ph type="title"/>
          </p:nvPr>
        </p:nvSpPr>
        <p:spPr/>
        <p:txBody>
          <a:bodyPr/>
          <a:lstStyle/>
          <a:p>
            <a:pPr algn="ctr"/>
            <a:r>
              <a:rPr lang="fi-FI" dirty="0"/>
              <a:t>HTML DOM </a:t>
            </a:r>
            <a:r>
              <a:rPr lang="fi-FI" dirty="0" err="1"/>
              <a:t>Events</a:t>
            </a:r>
            <a:r>
              <a:rPr lang="fi-FI" dirty="0"/>
              <a:t> 4</a:t>
            </a:r>
          </a:p>
        </p:txBody>
      </p:sp>
      <p:sp>
        <p:nvSpPr>
          <p:cNvPr id="3" name="Sisällön paikkamerkki 2">
            <a:extLst>
              <a:ext uri="{FF2B5EF4-FFF2-40B4-BE49-F238E27FC236}">
                <a16:creationId xmlns:a16="http://schemas.microsoft.com/office/drawing/2014/main" id="{1F2E1353-79D1-4E9D-9DD7-3357BEC5DB8D}"/>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https://www.w3schools.com/js/tryit.asp?filename=tryjs_event_onclick</a:t>
            </a:r>
          </a:p>
        </p:txBody>
      </p:sp>
      <p:sp>
        <p:nvSpPr>
          <p:cNvPr id="4" name="Dian numeron paikkamerkki 3">
            <a:extLst>
              <a:ext uri="{FF2B5EF4-FFF2-40B4-BE49-F238E27FC236}">
                <a16:creationId xmlns:a16="http://schemas.microsoft.com/office/drawing/2014/main" id="{842A37A1-4722-4FFD-80EA-3D6467322708}"/>
              </a:ext>
            </a:extLst>
          </p:cNvPr>
          <p:cNvSpPr>
            <a:spLocks noGrp="1"/>
          </p:cNvSpPr>
          <p:nvPr>
            <p:ph type="sldNum" sz="quarter" idx="12"/>
          </p:nvPr>
        </p:nvSpPr>
        <p:spPr/>
        <p:txBody>
          <a:bodyPr/>
          <a:lstStyle/>
          <a:p>
            <a:fld id="{3A98EE3D-8CD1-4C3F-BD1C-C98C9596463C}" type="slidenum">
              <a:rPr lang="en-US" smtClean="0"/>
              <a:pPr/>
              <a:t>17</a:t>
            </a:fld>
            <a:endParaRPr lang="en-US" dirty="0"/>
          </a:p>
        </p:txBody>
      </p:sp>
      <p:pic>
        <p:nvPicPr>
          <p:cNvPr id="5" name="Kuva 4">
            <a:extLst>
              <a:ext uri="{FF2B5EF4-FFF2-40B4-BE49-F238E27FC236}">
                <a16:creationId xmlns:a16="http://schemas.microsoft.com/office/drawing/2014/main" id="{30E1A930-E46B-422F-ACB0-8567DB54FD2A}"/>
              </a:ext>
            </a:extLst>
          </p:cNvPr>
          <p:cNvPicPr>
            <a:picLocks noChangeAspect="1"/>
          </p:cNvPicPr>
          <p:nvPr/>
        </p:nvPicPr>
        <p:blipFill>
          <a:blip r:embed="rId2"/>
          <a:stretch>
            <a:fillRect/>
          </a:stretch>
        </p:blipFill>
        <p:spPr>
          <a:xfrm>
            <a:off x="4032997" y="4650292"/>
            <a:ext cx="6590983" cy="1333499"/>
          </a:xfrm>
          <a:prstGeom prst="rect">
            <a:avLst/>
          </a:prstGeom>
        </p:spPr>
      </p:pic>
      <p:pic>
        <p:nvPicPr>
          <p:cNvPr id="7" name="Kuva 6">
            <a:extLst>
              <a:ext uri="{FF2B5EF4-FFF2-40B4-BE49-F238E27FC236}">
                <a16:creationId xmlns:a16="http://schemas.microsoft.com/office/drawing/2014/main" id="{6FB9B4F4-7587-4A08-AF21-6DC4A8378162}"/>
              </a:ext>
            </a:extLst>
          </p:cNvPr>
          <p:cNvPicPr>
            <a:picLocks noChangeAspect="1"/>
          </p:cNvPicPr>
          <p:nvPr/>
        </p:nvPicPr>
        <p:blipFill>
          <a:blip r:embed="rId3"/>
          <a:stretch>
            <a:fillRect/>
          </a:stretch>
        </p:blipFill>
        <p:spPr>
          <a:xfrm>
            <a:off x="861134" y="1109751"/>
            <a:ext cx="2809875" cy="1333500"/>
          </a:xfrm>
          <a:prstGeom prst="rect">
            <a:avLst/>
          </a:prstGeom>
        </p:spPr>
      </p:pic>
      <p:pic>
        <p:nvPicPr>
          <p:cNvPr id="8" name="Kuva 7">
            <a:extLst>
              <a:ext uri="{FF2B5EF4-FFF2-40B4-BE49-F238E27FC236}">
                <a16:creationId xmlns:a16="http://schemas.microsoft.com/office/drawing/2014/main" id="{70AE5225-9CEE-4773-ACED-9E4CF0C2E296}"/>
              </a:ext>
            </a:extLst>
          </p:cNvPr>
          <p:cNvPicPr>
            <a:picLocks noChangeAspect="1"/>
          </p:cNvPicPr>
          <p:nvPr/>
        </p:nvPicPr>
        <p:blipFill>
          <a:blip r:embed="rId4"/>
          <a:stretch>
            <a:fillRect/>
          </a:stretch>
        </p:blipFill>
        <p:spPr>
          <a:xfrm>
            <a:off x="4032997" y="1109751"/>
            <a:ext cx="5829300" cy="1743075"/>
          </a:xfrm>
          <a:prstGeom prst="rect">
            <a:avLst/>
          </a:prstGeom>
        </p:spPr>
      </p:pic>
      <p:pic>
        <p:nvPicPr>
          <p:cNvPr id="9" name="Kuva 8">
            <a:extLst>
              <a:ext uri="{FF2B5EF4-FFF2-40B4-BE49-F238E27FC236}">
                <a16:creationId xmlns:a16="http://schemas.microsoft.com/office/drawing/2014/main" id="{64CAF993-84FB-4CDF-9C15-CC01DA626A5C}"/>
              </a:ext>
            </a:extLst>
          </p:cNvPr>
          <p:cNvPicPr>
            <a:picLocks noChangeAspect="1"/>
          </p:cNvPicPr>
          <p:nvPr/>
        </p:nvPicPr>
        <p:blipFill>
          <a:blip r:embed="rId5"/>
          <a:stretch>
            <a:fillRect/>
          </a:stretch>
        </p:blipFill>
        <p:spPr>
          <a:xfrm>
            <a:off x="4032997" y="2980975"/>
            <a:ext cx="6858000" cy="1333500"/>
          </a:xfrm>
          <a:prstGeom prst="rect">
            <a:avLst/>
          </a:prstGeom>
        </p:spPr>
      </p:pic>
      <p:pic>
        <p:nvPicPr>
          <p:cNvPr id="10" name="Kuva 9">
            <a:extLst>
              <a:ext uri="{FF2B5EF4-FFF2-40B4-BE49-F238E27FC236}">
                <a16:creationId xmlns:a16="http://schemas.microsoft.com/office/drawing/2014/main" id="{B709C1FE-1852-456F-A51D-EE1A41C3CBE6}"/>
              </a:ext>
            </a:extLst>
          </p:cNvPr>
          <p:cNvPicPr>
            <a:picLocks noChangeAspect="1"/>
          </p:cNvPicPr>
          <p:nvPr/>
        </p:nvPicPr>
        <p:blipFill>
          <a:blip r:embed="rId3"/>
          <a:stretch>
            <a:fillRect/>
          </a:stretch>
        </p:blipFill>
        <p:spPr>
          <a:xfrm>
            <a:off x="861133" y="2980975"/>
            <a:ext cx="2809875" cy="1333500"/>
          </a:xfrm>
          <a:prstGeom prst="rect">
            <a:avLst/>
          </a:prstGeom>
        </p:spPr>
      </p:pic>
      <p:sp>
        <p:nvSpPr>
          <p:cNvPr id="11" name="Suorakulmio: Pyöristetyt kulmat 10">
            <a:extLst>
              <a:ext uri="{FF2B5EF4-FFF2-40B4-BE49-F238E27FC236}">
                <a16:creationId xmlns:a16="http://schemas.microsoft.com/office/drawing/2014/main" id="{7E730627-39FE-4CD4-9ED0-CE7DF0662B19}"/>
              </a:ext>
            </a:extLst>
          </p:cNvPr>
          <p:cNvSpPr/>
          <p:nvPr/>
        </p:nvSpPr>
        <p:spPr>
          <a:xfrm>
            <a:off x="910439" y="1192629"/>
            <a:ext cx="1084208" cy="26419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2" name="Suorakulmio: Pyöristetyt kulmat 11">
            <a:extLst>
              <a:ext uri="{FF2B5EF4-FFF2-40B4-BE49-F238E27FC236}">
                <a16:creationId xmlns:a16="http://schemas.microsoft.com/office/drawing/2014/main" id="{07F79AAF-3A44-4D63-B55A-67F054B72A27}"/>
              </a:ext>
            </a:extLst>
          </p:cNvPr>
          <p:cNvSpPr/>
          <p:nvPr/>
        </p:nvSpPr>
        <p:spPr>
          <a:xfrm>
            <a:off x="2043953" y="3071326"/>
            <a:ext cx="1057835" cy="24924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4" name="Suorakulmio: Pyöristetyt kulmat 13">
            <a:extLst>
              <a:ext uri="{FF2B5EF4-FFF2-40B4-BE49-F238E27FC236}">
                <a16:creationId xmlns:a16="http://schemas.microsoft.com/office/drawing/2014/main" id="{E4028B8F-F8FB-44EE-B5FF-B9F4E3FCFBFD}"/>
              </a:ext>
            </a:extLst>
          </p:cNvPr>
          <p:cNvSpPr/>
          <p:nvPr/>
        </p:nvSpPr>
        <p:spPr>
          <a:xfrm>
            <a:off x="4032997" y="2443252"/>
            <a:ext cx="5743575" cy="29715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5" name="Suorakulmio: Pyöristetyt kulmat 14">
            <a:extLst>
              <a:ext uri="{FF2B5EF4-FFF2-40B4-BE49-F238E27FC236}">
                <a16:creationId xmlns:a16="http://schemas.microsoft.com/office/drawing/2014/main" id="{5AF3DF4C-6AE8-4258-9980-2D3FBAA50925}"/>
              </a:ext>
            </a:extLst>
          </p:cNvPr>
          <p:cNvSpPr/>
          <p:nvPr/>
        </p:nvSpPr>
        <p:spPr>
          <a:xfrm>
            <a:off x="5226423" y="3071326"/>
            <a:ext cx="5593977" cy="24924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6" name="Suorakulmio: Pyöristetyt kulmat 15">
            <a:extLst>
              <a:ext uri="{FF2B5EF4-FFF2-40B4-BE49-F238E27FC236}">
                <a16:creationId xmlns:a16="http://schemas.microsoft.com/office/drawing/2014/main" id="{63D494E1-D9EE-44CF-AAA6-732799C17FBF}"/>
              </a:ext>
            </a:extLst>
          </p:cNvPr>
          <p:cNvSpPr/>
          <p:nvPr/>
        </p:nvSpPr>
        <p:spPr>
          <a:xfrm>
            <a:off x="4032997" y="5629507"/>
            <a:ext cx="6590983" cy="26030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pic>
        <p:nvPicPr>
          <p:cNvPr id="17" name="Kuva 16">
            <a:extLst>
              <a:ext uri="{FF2B5EF4-FFF2-40B4-BE49-F238E27FC236}">
                <a16:creationId xmlns:a16="http://schemas.microsoft.com/office/drawing/2014/main" id="{136C5709-C16E-43A2-B1EF-822169298F42}"/>
              </a:ext>
            </a:extLst>
          </p:cNvPr>
          <p:cNvPicPr>
            <a:picLocks noChangeAspect="1"/>
          </p:cNvPicPr>
          <p:nvPr/>
        </p:nvPicPr>
        <p:blipFill>
          <a:blip r:embed="rId3"/>
          <a:stretch>
            <a:fillRect/>
          </a:stretch>
        </p:blipFill>
        <p:spPr>
          <a:xfrm>
            <a:off x="861133" y="4650293"/>
            <a:ext cx="2809875" cy="1333500"/>
          </a:xfrm>
          <a:prstGeom prst="rect">
            <a:avLst/>
          </a:prstGeom>
        </p:spPr>
      </p:pic>
      <p:sp>
        <p:nvSpPr>
          <p:cNvPr id="13" name="Suorakulmio: Pyöristetyt kulmat 12">
            <a:extLst>
              <a:ext uri="{FF2B5EF4-FFF2-40B4-BE49-F238E27FC236}">
                <a16:creationId xmlns:a16="http://schemas.microsoft.com/office/drawing/2014/main" id="{DD586466-EC90-4870-BE04-AFC71E82D279}"/>
              </a:ext>
            </a:extLst>
          </p:cNvPr>
          <p:cNvSpPr/>
          <p:nvPr/>
        </p:nvSpPr>
        <p:spPr>
          <a:xfrm>
            <a:off x="959745" y="5617926"/>
            <a:ext cx="1034902" cy="2718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Tree>
    <p:extLst>
      <p:ext uri="{BB962C8B-B14F-4D97-AF65-F5344CB8AC3E}">
        <p14:creationId xmlns:p14="http://schemas.microsoft.com/office/powerpoint/2010/main" val="282036017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tsikko 4">
            <a:extLst>
              <a:ext uri="{FF2B5EF4-FFF2-40B4-BE49-F238E27FC236}">
                <a16:creationId xmlns:a16="http://schemas.microsoft.com/office/drawing/2014/main" id="{866579BF-EE5A-4446-B3F3-7989E99B1A99}"/>
              </a:ext>
            </a:extLst>
          </p:cNvPr>
          <p:cNvSpPr>
            <a:spLocks noGrp="1"/>
          </p:cNvSpPr>
          <p:nvPr>
            <p:ph type="title"/>
          </p:nvPr>
        </p:nvSpPr>
        <p:spPr/>
        <p:txBody>
          <a:bodyPr>
            <a:normAutofit fontScale="90000"/>
          </a:bodyPr>
          <a:lstStyle/>
          <a:p>
            <a:pPr algn="ctr"/>
            <a:r>
              <a:rPr lang="fi-FI" dirty="0"/>
              <a:t>Object and </a:t>
            </a:r>
            <a:r>
              <a:rPr lang="fi-FI" dirty="0" err="1"/>
              <a:t>Array</a:t>
            </a:r>
            <a:r>
              <a:rPr lang="fi-FI" dirty="0"/>
              <a:t> </a:t>
            </a:r>
            <a:r>
              <a:rPr lang="fi-FI" dirty="0" err="1"/>
              <a:t>rules</a:t>
            </a:r>
            <a:endParaRPr lang="fi-FI" dirty="0"/>
          </a:p>
        </p:txBody>
      </p:sp>
      <p:sp>
        <p:nvSpPr>
          <p:cNvPr id="6" name="Sisällön paikkamerkki 5">
            <a:extLst>
              <a:ext uri="{FF2B5EF4-FFF2-40B4-BE49-F238E27FC236}">
                <a16:creationId xmlns:a16="http://schemas.microsoft.com/office/drawing/2014/main" id="{AAA87A7D-CC93-44FC-864B-FED868AD3BB4}"/>
              </a:ext>
            </a:extLst>
          </p:cNvPr>
          <p:cNvSpPr>
            <a:spLocks noGrp="1"/>
          </p:cNvSpPr>
          <p:nvPr>
            <p:ph sz="half" idx="1"/>
          </p:nvPr>
        </p:nvSpPr>
        <p:spPr>
          <a:xfrm>
            <a:off x="798990" y="1180730"/>
            <a:ext cx="4938026" cy="5390665"/>
          </a:xfrm>
        </p:spPr>
        <p:txBody>
          <a:bodyPr>
            <a:normAutofit/>
          </a:bodyPr>
          <a:lstStyle/>
          <a:p>
            <a:pPr fontAlgn="base"/>
            <a:r>
              <a:rPr lang="en-US" dirty="0">
                <a:solidFill>
                  <a:schemeClr val="tx1"/>
                </a:solidFill>
                <a:highlight>
                  <a:srgbClr val="008000"/>
                </a:highlight>
              </a:rPr>
              <a:t>DOT NOTATION . </a:t>
            </a:r>
            <a:r>
              <a:rPr lang="en-US" dirty="0">
                <a:solidFill>
                  <a:srgbClr val="00B050"/>
                </a:solidFill>
              </a:rPr>
              <a:t>You can use dot with strings</a:t>
            </a:r>
          </a:p>
          <a:p>
            <a:pPr fontAlgn="base"/>
            <a:endParaRPr lang="en-US" dirty="0">
              <a:solidFill>
                <a:schemeClr val="tx1"/>
              </a:solidFill>
            </a:endParaRPr>
          </a:p>
          <a:p>
            <a:pPr fontAlgn="base"/>
            <a:endParaRPr lang="en-US" dirty="0">
              <a:solidFill>
                <a:schemeClr val="tx1"/>
              </a:solidFill>
            </a:endParaRPr>
          </a:p>
          <a:p>
            <a:pPr fontAlgn="base"/>
            <a:endParaRPr lang="en-US" dirty="0">
              <a:solidFill>
                <a:schemeClr val="tx1"/>
              </a:solidFill>
            </a:endParaRPr>
          </a:p>
          <a:p>
            <a:pPr fontAlgn="base">
              <a:buClr>
                <a:srgbClr val="00B050"/>
              </a:buClr>
              <a:buFont typeface="Wingdings" panose="05000000000000000000" pitchFamily="2" charset="2"/>
              <a:buChar char="q"/>
            </a:pPr>
            <a:r>
              <a:rPr lang="en-US" dirty="0">
                <a:solidFill>
                  <a:schemeClr val="tx1"/>
                </a:solidFill>
                <a:highlight>
                  <a:srgbClr val="008000"/>
                </a:highlight>
              </a:rPr>
              <a:t>strings </a:t>
            </a:r>
          </a:p>
          <a:p>
            <a:pPr fontAlgn="base">
              <a:buClr>
                <a:srgbClr val="FF0000"/>
              </a:buClr>
              <a:buFont typeface="Wingdings" panose="05000000000000000000" pitchFamily="2" charset="2"/>
              <a:buChar char="q"/>
            </a:pPr>
            <a:r>
              <a:rPr lang="en-US" dirty="0">
                <a:solidFill>
                  <a:schemeClr val="tx1"/>
                </a:solidFill>
                <a:highlight>
                  <a:srgbClr val="FF0000"/>
                </a:highlight>
              </a:rPr>
              <a:t>numbers </a:t>
            </a:r>
          </a:p>
          <a:p>
            <a:pPr fontAlgn="base">
              <a:buClr>
                <a:srgbClr val="FF0000"/>
              </a:buClr>
              <a:buFont typeface="Wingdings" panose="05000000000000000000" pitchFamily="2" charset="2"/>
              <a:buChar char="q"/>
            </a:pPr>
            <a:r>
              <a:rPr lang="en-US" dirty="0">
                <a:solidFill>
                  <a:schemeClr val="tx1"/>
                </a:solidFill>
                <a:highlight>
                  <a:srgbClr val="FF0000"/>
                </a:highlight>
              </a:rPr>
              <a:t>quotations</a:t>
            </a:r>
            <a:r>
              <a:rPr lang="en-US" dirty="0">
                <a:solidFill>
                  <a:schemeClr val="tx1"/>
                </a:solidFill>
              </a:rPr>
              <a:t> </a:t>
            </a:r>
          </a:p>
          <a:p>
            <a:pPr fontAlgn="base">
              <a:buClr>
                <a:srgbClr val="FF0000"/>
              </a:buClr>
              <a:buFont typeface="Wingdings" panose="05000000000000000000" pitchFamily="2" charset="2"/>
              <a:buChar char="q"/>
            </a:pPr>
            <a:r>
              <a:rPr lang="en-US" dirty="0">
                <a:solidFill>
                  <a:schemeClr val="tx1"/>
                </a:solidFill>
                <a:highlight>
                  <a:srgbClr val="FF0000"/>
                </a:highlight>
              </a:rPr>
              <a:t>weird</a:t>
            </a:r>
            <a:r>
              <a:rPr lang="en-US" dirty="0">
                <a:solidFill>
                  <a:schemeClr val="tx1"/>
                </a:solidFill>
              </a:rPr>
              <a:t> </a:t>
            </a:r>
            <a:r>
              <a:rPr lang="en-US" dirty="0">
                <a:solidFill>
                  <a:schemeClr val="tx1"/>
                </a:solidFill>
                <a:highlight>
                  <a:srgbClr val="FF0000"/>
                </a:highlight>
              </a:rPr>
              <a:t>characters</a:t>
            </a:r>
            <a:r>
              <a:rPr lang="en-US" dirty="0">
                <a:solidFill>
                  <a:schemeClr val="tx1"/>
                </a:solidFill>
              </a:rPr>
              <a:t> </a:t>
            </a:r>
          </a:p>
          <a:p>
            <a:pPr fontAlgn="base">
              <a:buClr>
                <a:srgbClr val="FF0000"/>
              </a:buClr>
              <a:buFont typeface="Wingdings" panose="05000000000000000000" pitchFamily="2" charset="2"/>
              <a:buChar char="q"/>
            </a:pPr>
            <a:r>
              <a:rPr lang="en-US" dirty="0">
                <a:solidFill>
                  <a:schemeClr val="tx1"/>
                </a:solidFill>
                <a:highlight>
                  <a:srgbClr val="FF0000"/>
                </a:highlight>
              </a:rPr>
              <a:t>expressions</a:t>
            </a:r>
            <a:r>
              <a:rPr lang="en-US" dirty="0">
                <a:solidFill>
                  <a:schemeClr val="tx1"/>
                </a:solidFill>
              </a:rPr>
              <a:t> </a:t>
            </a:r>
          </a:p>
          <a:p>
            <a:r>
              <a:rPr lang="fi-FI" sz="1400" dirty="0" err="1"/>
              <a:t>Source</a:t>
            </a:r>
            <a:r>
              <a:rPr lang="fi-FI" sz="1400" dirty="0"/>
              <a:t>: https://slides.com/bgando/f2f-final-day-1#/0/1</a:t>
            </a:r>
          </a:p>
        </p:txBody>
      </p:sp>
      <p:sp>
        <p:nvSpPr>
          <p:cNvPr id="7" name="Sisällön paikkamerkki 6">
            <a:extLst>
              <a:ext uri="{FF2B5EF4-FFF2-40B4-BE49-F238E27FC236}">
                <a16:creationId xmlns:a16="http://schemas.microsoft.com/office/drawing/2014/main" id="{5991956A-DC1F-4BE1-BBA4-A92F4477F4E0}"/>
              </a:ext>
            </a:extLst>
          </p:cNvPr>
          <p:cNvSpPr>
            <a:spLocks noGrp="1"/>
          </p:cNvSpPr>
          <p:nvPr>
            <p:ph sz="half" idx="2"/>
          </p:nvPr>
        </p:nvSpPr>
        <p:spPr>
          <a:xfrm>
            <a:off x="6217654" y="1180729"/>
            <a:ext cx="4938026" cy="5390665"/>
          </a:xfrm>
        </p:spPr>
        <p:txBody>
          <a:bodyPr>
            <a:normAutofit/>
          </a:bodyPr>
          <a:lstStyle/>
          <a:p>
            <a:pPr fontAlgn="base"/>
            <a:r>
              <a:rPr lang="en-US" dirty="0">
                <a:solidFill>
                  <a:schemeClr val="tx1"/>
                </a:solidFill>
                <a:highlight>
                  <a:srgbClr val="008000"/>
                </a:highlight>
              </a:rPr>
              <a:t>BRACKETS [  ] </a:t>
            </a:r>
            <a:r>
              <a:rPr lang="en-US" dirty="0">
                <a:solidFill>
                  <a:srgbClr val="00B050"/>
                </a:solidFill>
              </a:rPr>
              <a:t>You can use brackets with all forms</a:t>
            </a:r>
          </a:p>
          <a:p>
            <a:pPr fontAlgn="base"/>
            <a:endParaRPr lang="en-US" dirty="0">
              <a:solidFill>
                <a:schemeClr val="tx1"/>
              </a:solidFill>
            </a:endParaRPr>
          </a:p>
          <a:p>
            <a:pPr fontAlgn="base"/>
            <a:endParaRPr lang="en-US" dirty="0">
              <a:solidFill>
                <a:schemeClr val="tx1"/>
              </a:solidFill>
            </a:endParaRPr>
          </a:p>
          <a:p>
            <a:pPr fontAlgn="base"/>
            <a:r>
              <a:rPr lang="en-US" dirty="0">
                <a:solidFill>
                  <a:schemeClr val="tx1"/>
                </a:solidFill>
              </a:rPr>
              <a:t>“</a:t>
            </a:r>
            <a:r>
              <a:rPr lang="en-US" dirty="0">
                <a:solidFill>
                  <a:srgbClr val="00B050"/>
                </a:solidFill>
              </a:rPr>
              <a:t>quotes</a:t>
            </a:r>
            <a:r>
              <a:rPr lang="en-US" dirty="0">
                <a:solidFill>
                  <a:schemeClr val="tx1"/>
                </a:solidFill>
              </a:rPr>
              <a:t> </a:t>
            </a:r>
            <a:r>
              <a:rPr lang="en-US" dirty="0">
                <a:solidFill>
                  <a:srgbClr val="00B050"/>
                </a:solidFill>
              </a:rPr>
              <a:t>required</a:t>
            </a:r>
            <a:r>
              <a:rPr lang="en-US" dirty="0">
                <a:solidFill>
                  <a:schemeClr val="tx1"/>
                </a:solidFill>
              </a:rPr>
              <a:t>”</a:t>
            </a:r>
          </a:p>
          <a:p>
            <a:pPr fontAlgn="base">
              <a:buClr>
                <a:srgbClr val="00B050"/>
              </a:buClr>
              <a:buFont typeface="Wingdings" panose="05000000000000000000" pitchFamily="2" charset="2"/>
              <a:buChar char="q"/>
            </a:pPr>
            <a:r>
              <a:rPr lang="en-US" dirty="0">
                <a:solidFill>
                  <a:schemeClr val="tx1"/>
                </a:solidFill>
                <a:highlight>
                  <a:srgbClr val="008000"/>
                </a:highlight>
              </a:rPr>
              <a:t>“strings” </a:t>
            </a:r>
          </a:p>
          <a:p>
            <a:pPr fontAlgn="base">
              <a:buClr>
                <a:srgbClr val="00B050"/>
              </a:buClr>
              <a:buFont typeface="Wingdings" panose="05000000000000000000" pitchFamily="2" charset="2"/>
              <a:buChar char="q"/>
            </a:pPr>
            <a:r>
              <a:rPr lang="en-US" dirty="0">
                <a:solidFill>
                  <a:schemeClr val="tx1"/>
                </a:solidFill>
                <a:highlight>
                  <a:srgbClr val="008000"/>
                </a:highlight>
              </a:rPr>
              <a:t>numbers</a:t>
            </a:r>
            <a:r>
              <a:rPr lang="en-US" dirty="0">
                <a:solidFill>
                  <a:schemeClr val="tx1"/>
                </a:solidFill>
              </a:rPr>
              <a:t> </a:t>
            </a:r>
          </a:p>
          <a:p>
            <a:pPr fontAlgn="base">
              <a:buClr>
                <a:srgbClr val="00B050"/>
              </a:buClr>
              <a:buFont typeface="Wingdings" panose="05000000000000000000" pitchFamily="2" charset="2"/>
              <a:buChar char="q"/>
            </a:pPr>
            <a:r>
              <a:rPr lang="en-US" dirty="0">
                <a:solidFill>
                  <a:schemeClr val="tx1"/>
                </a:solidFill>
                <a:highlight>
                  <a:srgbClr val="008000"/>
                </a:highlight>
              </a:rPr>
              <a:t>variables</a:t>
            </a:r>
          </a:p>
          <a:p>
            <a:pPr fontAlgn="base">
              <a:buClr>
                <a:srgbClr val="00B050"/>
              </a:buClr>
              <a:buFont typeface="Wingdings" panose="05000000000000000000" pitchFamily="2" charset="2"/>
              <a:buChar char="q"/>
            </a:pPr>
            <a:r>
              <a:rPr lang="en-US" dirty="0">
                <a:solidFill>
                  <a:schemeClr val="tx1"/>
                </a:solidFill>
                <a:highlight>
                  <a:srgbClr val="008000"/>
                </a:highlight>
              </a:rPr>
              <a:t>“weird characters”</a:t>
            </a:r>
          </a:p>
          <a:p>
            <a:pPr fontAlgn="base">
              <a:buClr>
                <a:srgbClr val="00B050"/>
              </a:buClr>
              <a:buFont typeface="Wingdings" panose="05000000000000000000" pitchFamily="2" charset="2"/>
              <a:buChar char="q"/>
            </a:pPr>
            <a:r>
              <a:rPr lang="en-US" dirty="0">
                <a:solidFill>
                  <a:schemeClr val="tx1"/>
                </a:solidFill>
                <a:highlight>
                  <a:srgbClr val="008000"/>
                </a:highlight>
              </a:rPr>
              <a:t>expressions</a:t>
            </a:r>
            <a:r>
              <a:rPr lang="en-US" dirty="0">
                <a:solidFill>
                  <a:srgbClr val="444444"/>
                </a:solidFill>
                <a:latin typeface="&amp;quot"/>
              </a:rPr>
              <a:t> </a:t>
            </a:r>
          </a:p>
          <a:p>
            <a:r>
              <a:rPr lang="fi-FI" sz="1400" dirty="0" err="1"/>
              <a:t>Source</a:t>
            </a:r>
            <a:r>
              <a:rPr lang="fi-FI" sz="1400" dirty="0"/>
              <a:t>: https://slides.com/bgando/f2f-final-day-1#/0/1</a:t>
            </a:r>
          </a:p>
          <a:p>
            <a:endParaRPr lang="fi-FI" dirty="0"/>
          </a:p>
        </p:txBody>
      </p:sp>
      <p:sp>
        <p:nvSpPr>
          <p:cNvPr id="3" name="Dian numeron paikkamerkki 2">
            <a:extLst>
              <a:ext uri="{FF2B5EF4-FFF2-40B4-BE49-F238E27FC236}">
                <a16:creationId xmlns:a16="http://schemas.microsoft.com/office/drawing/2014/main" id="{4F5138FA-562C-4B8F-9319-2C91CA4FB10A}"/>
              </a:ext>
            </a:extLst>
          </p:cNvPr>
          <p:cNvSpPr>
            <a:spLocks noGrp="1"/>
          </p:cNvSpPr>
          <p:nvPr>
            <p:ph type="sldNum" sz="quarter" idx="12"/>
          </p:nvPr>
        </p:nvSpPr>
        <p:spPr/>
        <p:txBody>
          <a:bodyPr/>
          <a:lstStyle/>
          <a:p>
            <a:fld id="{3A98EE3D-8CD1-4C3F-BD1C-C98C9596463C}" type="slidenum">
              <a:rPr lang="en-US" smtClean="0"/>
              <a:t>170</a:t>
            </a:fld>
            <a:endParaRPr lang="en-US" dirty="0"/>
          </a:p>
        </p:txBody>
      </p:sp>
      <p:pic>
        <p:nvPicPr>
          <p:cNvPr id="8" name="Kuva 7">
            <a:extLst>
              <a:ext uri="{FF2B5EF4-FFF2-40B4-BE49-F238E27FC236}">
                <a16:creationId xmlns:a16="http://schemas.microsoft.com/office/drawing/2014/main" id="{4D7454B5-2282-409C-BA22-4EEDB16F5AC6}"/>
              </a:ext>
            </a:extLst>
          </p:cNvPr>
          <p:cNvPicPr>
            <a:picLocks noChangeAspect="1"/>
          </p:cNvPicPr>
          <p:nvPr/>
        </p:nvPicPr>
        <p:blipFill>
          <a:blip r:embed="rId2"/>
          <a:stretch>
            <a:fillRect/>
          </a:stretch>
        </p:blipFill>
        <p:spPr>
          <a:xfrm>
            <a:off x="804376" y="1580319"/>
            <a:ext cx="4806312" cy="1402960"/>
          </a:xfrm>
          <a:prstGeom prst="rect">
            <a:avLst/>
          </a:prstGeom>
        </p:spPr>
      </p:pic>
      <p:pic>
        <p:nvPicPr>
          <p:cNvPr id="10" name="Kuva 9">
            <a:extLst>
              <a:ext uri="{FF2B5EF4-FFF2-40B4-BE49-F238E27FC236}">
                <a16:creationId xmlns:a16="http://schemas.microsoft.com/office/drawing/2014/main" id="{D430AC18-ABC1-489D-A8EA-AF37424229D7}"/>
              </a:ext>
            </a:extLst>
          </p:cNvPr>
          <p:cNvPicPr>
            <a:picLocks noChangeAspect="1"/>
          </p:cNvPicPr>
          <p:nvPr/>
        </p:nvPicPr>
        <p:blipFill>
          <a:blip r:embed="rId3"/>
          <a:stretch>
            <a:fillRect/>
          </a:stretch>
        </p:blipFill>
        <p:spPr>
          <a:xfrm>
            <a:off x="6217654" y="1629710"/>
            <a:ext cx="5823288" cy="848381"/>
          </a:xfrm>
          <a:prstGeom prst="rect">
            <a:avLst/>
          </a:prstGeom>
        </p:spPr>
      </p:pic>
      <p:sp>
        <p:nvSpPr>
          <p:cNvPr id="12" name="Suorakulmio: Pyöristetyt kulmat 11">
            <a:extLst>
              <a:ext uri="{FF2B5EF4-FFF2-40B4-BE49-F238E27FC236}">
                <a16:creationId xmlns:a16="http://schemas.microsoft.com/office/drawing/2014/main" id="{009CC0E6-5196-410D-B157-1C31FBD30DE6}"/>
              </a:ext>
            </a:extLst>
          </p:cNvPr>
          <p:cNvSpPr/>
          <p:nvPr/>
        </p:nvSpPr>
        <p:spPr>
          <a:xfrm>
            <a:off x="1349406" y="1882066"/>
            <a:ext cx="2254928" cy="25745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3" name="Suorakulmio: Pyöristetyt kulmat 12">
            <a:extLst>
              <a:ext uri="{FF2B5EF4-FFF2-40B4-BE49-F238E27FC236}">
                <a16:creationId xmlns:a16="http://schemas.microsoft.com/office/drawing/2014/main" id="{C65A92DA-7922-49FD-BD9B-D1830E0CC2B9}"/>
              </a:ext>
            </a:extLst>
          </p:cNvPr>
          <p:cNvSpPr/>
          <p:nvPr/>
        </p:nvSpPr>
        <p:spPr>
          <a:xfrm>
            <a:off x="6711518" y="2201662"/>
            <a:ext cx="3089430" cy="2764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Tree>
    <p:extLst>
      <p:ext uri="{BB962C8B-B14F-4D97-AF65-F5344CB8AC3E}">
        <p14:creationId xmlns:p14="http://schemas.microsoft.com/office/powerpoint/2010/main" val="155081704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C1A2D0A8-E310-4974-AC01-290D600071CF}"/>
              </a:ext>
            </a:extLst>
          </p:cNvPr>
          <p:cNvSpPr>
            <a:spLocks noGrp="1"/>
          </p:cNvSpPr>
          <p:nvPr>
            <p:ph type="title"/>
          </p:nvPr>
        </p:nvSpPr>
        <p:spPr/>
        <p:txBody>
          <a:bodyPr>
            <a:normAutofit fontScale="90000"/>
          </a:bodyPr>
          <a:lstStyle/>
          <a:p>
            <a:pPr algn="ctr"/>
            <a:r>
              <a:rPr lang="fi-FI" dirty="0" err="1"/>
              <a:t>Arrays</a:t>
            </a:r>
            <a:endParaRPr lang="fi-FI" dirty="0"/>
          </a:p>
        </p:txBody>
      </p:sp>
      <p:sp>
        <p:nvSpPr>
          <p:cNvPr id="3" name="Sisällön paikkamerkki 2">
            <a:extLst>
              <a:ext uri="{FF2B5EF4-FFF2-40B4-BE49-F238E27FC236}">
                <a16:creationId xmlns:a16="http://schemas.microsoft.com/office/drawing/2014/main" id="{AE2D8A74-6106-4382-8BAC-2F3CD0C2492E}"/>
              </a:ext>
            </a:extLst>
          </p:cNvPr>
          <p:cNvSpPr>
            <a:spLocks noGrp="1"/>
          </p:cNvSpPr>
          <p:nvPr>
            <p:ph sz="half" idx="1"/>
          </p:nvPr>
        </p:nvSpPr>
        <p:spPr>
          <a:xfrm>
            <a:off x="798990" y="1180730"/>
            <a:ext cx="4938026" cy="5390665"/>
          </a:xfrm>
        </p:spPr>
        <p:txBody>
          <a:bodyPr>
            <a:normAutofit lnSpcReduction="10000"/>
          </a:bodyPr>
          <a:lstStyle/>
          <a:p>
            <a:r>
              <a:rPr lang="en-US" dirty="0"/>
              <a:t>An </a:t>
            </a:r>
            <a:r>
              <a:rPr lang="en-US" dirty="0">
                <a:solidFill>
                  <a:srgbClr val="00B050"/>
                </a:solidFill>
              </a:rPr>
              <a:t>array</a:t>
            </a:r>
            <a:r>
              <a:rPr lang="en-US" dirty="0"/>
              <a:t> can hold many values under a single name, and you can access the values by referring to an </a:t>
            </a:r>
            <a:r>
              <a:rPr lang="en-US" dirty="0">
                <a:solidFill>
                  <a:srgbClr val="00B050"/>
                </a:solidFill>
              </a:rPr>
              <a:t>index number</a:t>
            </a:r>
            <a:r>
              <a:rPr lang="en-US" dirty="0"/>
              <a:t>.</a:t>
            </a:r>
            <a:endParaRPr lang="fi-FI" dirty="0"/>
          </a:p>
          <a:p>
            <a:r>
              <a:rPr lang="en-US" dirty="0">
                <a:solidFill>
                  <a:srgbClr val="00B050"/>
                </a:solidFill>
              </a:rPr>
              <a:t>Array indexes </a:t>
            </a:r>
            <a:r>
              <a:rPr lang="en-US" dirty="0"/>
              <a:t>start with </a:t>
            </a:r>
            <a:r>
              <a:rPr lang="en-US" dirty="0">
                <a:highlight>
                  <a:srgbClr val="008000"/>
                </a:highlight>
              </a:rPr>
              <a:t>0</a:t>
            </a:r>
            <a:r>
              <a:rPr lang="en-US" dirty="0"/>
              <a:t>.</a:t>
            </a:r>
          </a:p>
          <a:p>
            <a:r>
              <a:rPr lang="en-US" dirty="0">
                <a:highlight>
                  <a:srgbClr val="008000"/>
                </a:highlight>
              </a:rPr>
              <a:t>[0] </a:t>
            </a:r>
            <a:r>
              <a:rPr lang="en-US" dirty="0"/>
              <a:t>is the first element. </a:t>
            </a:r>
            <a:r>
              <a:rPr lang="en-US" dirty="0">
                <a:highlight>
                  <a:srgbClr val="008000"/>
                </a:highlight>
              </a:rPr>
              <a:t>[1] </a:t>
            </a:r>
            <a:r>
              <a:rPr lang="en-US" dirty="0"/>
              <a:t>is the second element.</a:t>
            </a:r>
          </a:p>
          <a:p>
            <a:endParaRPr lang="fi-FI" dirty="0"/>
          </a:p>
          <a:p>
            <a:endParaRPr lang="fi-FI" dirty="0"/>
          </a:p>
          <a:p>
            <a:endParaRPr lang="fi-FI" dirty="0"/>
          </a:p>
          <a:p>
            <a:endParaRPr lang="fi-FI" dirty="0"/>
          </a:p>
          <a:p>
            <a:endParaRPr lang="fi-FI" dirty="0"/>
          </a:p>
          <a:p>
            <a:r>
              <a:rPr lang="fi-FI" dirty="0" err="1"/>
              <a:t>Source</a:t>
            </a:r>
            <a:r>
              <a:rPr lang="fi-FI" dirty="0"/>
              <a:t>: https://www.w3schools.com/js/js_arrays.asp</a:t>
            </a:r>
          </a:p>
          <a:p>
            <a:endParaRPr lang="fi-FI" dirty="0"/>
          </a:p>
        </p:txBody>
      </p:sp>
      <p:sp>
        <p:nvSpPr>
          <p:cNvPr id="4" name="Sisällön paikkamerkki 3">
            <a:extLst>
              <a:ext uri="{FF2B5EF4-FFF2-40B4-BE49-F238E27FC236}">
                <a16:creationId xmlns:a16="http://schemas.microsoft.com/office/drawing/2014/main" id="{11515E6F-27B6-46C8-B1B9-4C8201E18BF6}"/>
              </a:ext>
            </a:extLst>
          </p:cNvPr>
          <p:cNvSpPr>
            <a:spLocks noGrp="1"/>
          </p:cNvSpPr>
          <p:nvPr>
            <p:ph sz="half" idx="2"/>
          </p:nvPr>
        </p:nvSpPr>
        <p:spPr>
          <a:xfrm>
            <a:off x="6217654" y="1180730"/>
            <a:ext cx="4938026" cy="5390664"/>
          </a:xfrm>
        </p:spPr>
        <p:txBody>
          <a:bodyPr>
            <a:normAutofit lnSpcReduction="10000"/>
          </a:bodyPr>
          <a:lstStyle/>
          <a:p>
            <a:r>
              <a:rPr lang="en-US" dirty="0"/>
              <a:t>Arrays are a special type of </a:t>
            </a:r>
            <a:r>
              <a:rPr lang="en-US" dirty="0">
                <a:solidFill>
                  <a:srgbClr val="00B050"/>
                </a:solidFill>
              </a:rPr>
              <a:t>objects</a:t>
            </a:r>
            <a:r>
              <a:rPr lang="en-US" dirty="0"/>
              <a:t>. The </a:t>
            </a:r>
            <a:r>
              <a:rPr lang="en-US" dirty="0" err="1"/>
              <a:t>typeof</a:t>
            </a:r>
            <a:r>
              <a:rPr lang="en-US" dirty="0"/>
              <a:t> operator in JavaScript returns </a:t>
            </a:r>
            <a:r>
              <a:rPr lang="en-US" dirty="0">
                <a:solidFill>
                  <a:srgbClr val="00B050"/>
                </a:solidFill>
              </a:rPr>
              <a:t>"object" </a:t>
            </a:r>
            <a:r>
              <a:rPr lang="en-US" dirty="0"/>
              <a:t>for arrays.</a:t>
            </a:r>
          </a:p>
          <a:p>
            <a:r>
              <a:rPr lang="en-US" dirty="0"/>
              <a:t>The length property of an </a:t>
            </a:r>
            <a:r>
              <a:rPr lang="en-US" dirty="0">
                <a:solidFill>
                  <a:srgbClr val="00B050"/>
                </a:solidFill>
              </a:rPr>
              <a:t>array</a:t>
            </a:r>
            <a:r>
              <a:rPr lang="en-US" dirty="0"/>
              <a:t> returns the length of an </a:t>
            </a:r>
            <a:r>
              <a:rPr lang="en-US" dirty="0">
                <a:solidFill>
                  <a:srgbClr val="00B050"/>
                </a:solidFill>
              </a:rPr>
              <a:t>array</a:t>
            </a:r>
            <a:r>
              <a:rPr lang="en-US" dirty="0"/>
              <a:t> (the number of </a:t>
            </a:r>
            <a:r>
              <a:rPr lang="en-US" dirty="0">
                <a:solidFill>
                  <a:srgbClr val="00B050"/>
                </a:solidFill>
              </a:rPr>
              <a:t>array</a:t>
            </a:r>
            <a:r>
              <a:rPr lang="en-US" dirty="0"/>
              <a:t> elements).</a:t>
            </a:r>
            <a:endParaRPr lang="fi-FI" dirty="0"/>
          </a:p>
          <a:p>
            <a:r>
              <a:rPr lang="en-US" dirty="0"/>
              <a:t>The length property is always one more than the highest </a:t>
            </a:r>
            <a:r>
              <a:rPr lang="en-US" dirty="0">
                <a:solidFill>
                  <a:srgbClr val="00B050"/>
                </a:solidFill>
              </a:rPr>
              <a:t>array index</a:t>
            </a:r>
            <a:r>
              <a:rPr lang="en-US" dirty="0"/>
              <a:t>.</a:t>
            </a:r>
            <a:endParaRPr lang="fi-FI" dirty="0"/>
          </a:p>
          <a:p>
            <a:endParaRPr lang="fi-FI" dirty="0"/>
          </a:p>
          <a:p>
            <a:endParaRPr lang="fi-FI" dirty="0"/>
          </a:p>
          <a:p>
            <a:endParaRPr lang="fi-FI" dirty="0"/>
          </a:p>
          <a:p>
            <a:endParaRPr lang="fi-FI" dirty="0"/>
          </a:p>
          <a:p>
            <a:endParaRPr lang="fi-FI" dirty="0"/>
          </a:p>
          <a:p>
            <a:endParaRPr lang="fi-FI" dirty="0"/>
          </a:p>
          <a:p>
            <a:endParaRPr lang="fi-FI" dirty="0"/>
          </a:p>
        </p:txBody>
      </p:sp>
      <p:sp>
        <p:nvSpPr>
          <p:cNvPr id="5" name="Dian numeron paikkamerkki 4">
            <a:extLst>
              <a:ext uri="{FF2B5EF4-FFF2-40B4-BE49-F238E27FC236}">
                <a16:creationId xmlns:a16="http://schemas.microsoft.com/office/drawing/2014/main" id="{7CA42B2D-5B4D-46C0-9FD2-B398222DCF77}"/>
              </a:ext>
            </a:extLst>
          </p:cNvPr>
          <p:cNvSpPr>
            <a:spLocks noGrp="1"/>
          </p:cNvSpPr>
          <p:nvPr>
            <p:ph type="sldNum" sz="quarter" idx="12"/>
          </p:nvPr>
        </p:nvSpPr>
        <p:spPr/>
        <p:txBody>
          <a:bodyPr/>
          <a:lstStyle/>
          <a:p>
            <a:fld id="{3A98EE3D-8CD1-4C3F-BD1C-C98C9596463C}" type="slidenum">
              <a:rPr lang="en-US" smtClean="0"/>
              <a:t>171</a:t>
            </a:fld>
            <a:endParaRPr lang="en-US" dirty="0"/>
          </a:p>
        </p:txBody>
      </p:sp>
      <p:pic>
        <p:nvPicPr>
          <p:cNvPr id="7" name="Kuva 6">
            <a:extLst>
              <a:ext uri="{FF2B5EF4-FFF2-40B4-BE49-F238E27FC236}">
                <a16:creationId xmlns:a16="http://schemas.microsoft.com/office/drawing/2014/main" id="{38A32BE1-686C-4B75-9FB8-A91BAB27739C}"/>
              </a:ext>
            </a:extLst>
          </p:cNvPr>
          <p:cNvPicPr>
            <a:picLocks noChangeAspect="1"/>
          </p:cNvPicPr>
          <p:nvPr/>
        </p:nvPicPr>
        <p:blipFill>
          <a:blip r:embed="rId2"/>
          <a:stretch>
            <a:fillRect/>
          </a:stretch>
        </p:blipFill>
        <p:spPr>
          <a:xfrm>
            <a:off x="798989" y="3574221"/>
            <a:ext cx="10977945" cy="1894424"/>
          </a:xfrm>
          <a:prstGeom prst="rect">
            <a:avLst/>
          </a:prstGeom>
        </p:spPr>
      </p:pic>
    </p:spTree>
    <p:extLst>
      <p:ext uri="{BB962C8B-B14F-4D97-AF65-F5344CB8AC3E}">
        <p14:creationId xmlns:p14="http://schemas.microsoft.com/office/powerpoint/2010/main" val="394503278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tsikko 5">
            <a:extLst>
              <a:ext uri="{FF2B5EF4-FFF2-40B4-BE49-F238E27FC236}">
                <a16:creationId xmlns:a16="http://schemas.microsoft.com/office/drawing/2014/main" id="{F0F87F89-79FD-4898-B861-6641D7A03617}"/>
              </a:ext>
            </a:extLst>
          </p:cNvPr>
          <p:cNvSpPr>
            <a:spLocks noGrp="1"/>
          </p:cNvSpPr>
          <p:nvPr>
            <p:ph type="title"/>
          </p:nvPr>
        </p:nvSpPr>
        <p:spPr/>
        <p:txBody>
          <a:bodyPr/>
          <a:lstStyle/>
          <a:p>
            <a:pPr algn="ctr"/>
            <a:r>
              <a:rPr lang="fi-FI" dirty="0" err="1"/>
              <a:t>Array</a:t>
            </a:r>
            <a:r>
              <a:rPr lang="fi-FI" dirty="0"/>
              <a:t> </a:t>
            </a:r>
            <a:r>
              <a:rPr lang="fi-FI" dirty="0" err="1"/>
              <a:t>Methods</a:t>
            </a:r>
            <a:endParaRPr lang="fi-FI" dirty="0"/>
          </a:p>
        </p:txBody>
      </p:sp>
      <p:sp>
        <p:nvSpPr>
          <p:cNvPr id="7" name="Sisällön paikkamerkki 6">
            <a:extLst>
              <a:ext uri="{FF2B5EF4-FFF2-40B4-BE49-F238E27FC236}">
                <a16:creationId xmlns:a16="http://schemas.microsoft.com/office/drawing/2014/main" id="{99BEDF12-CCD2-491D-8B94-7757EDC9FB5C}"/>
              </a:ext>
            </a:extLst>
          </p:cNvPr>
          <p:cNvSpPr>
            <a:spLocks noGrp="1"/>
          </p:cNvSpPr>
          <p:nvPr>
            <p:ph idx="1"/>
          </p:nvPr>
        </p:nvSpPr>
        <p:spPr>
          <a:xfrm>
            <a:off x="861134" y="1109751"/>
            <a:ext cx="10294546" cy="5461644"/>
          </a:xfrm>
        </p:spPr>
        <p:txBody>
          <a:bodyPr>
            <a:normAutofit fontScale="77500" lnSpcReduction="20000"/>
          </a:bodyPr>
          <a:lstStyle/>
          <a:p>
            <a:pPr marL="0" indent="0">
              <a:buNone/>
            </a:pPr>
            <a:endParaRPr lang="fi-FI" dirty="0"/>
          </a:p>
          <a:p>
            <a:pPr marL="0" indent="0">
              <a:buNone/>
            </a:pPr>
            <a:endParaRPr lang="fi-FI" dirty="0"/>
          </a:p>
          <a:p>
            <a:pPr marL="0" indent="0">
              <a:buNone/>
            </a:pPr>
            <a:endParaRPr lang="fi-FI" dirty="0"/>
          </a:p>
          <a:p>
            <a:pPr marL="0" indent="0">
              <a:buNone/>
            </a:pPr>
            <a:endParaRPr lang="fi-FI" dirty="0"/>
          </a:p>
          <a:p>
            <a:pPr marL="0" indent="0">
              <a:buNone/>
            </a:pPr>
            <a:endParaRPr lang="fi-FI" dirty="0"/>
          </a:p>
          <a:p>
            <a:pPr marL="0" indent="0">
              <a:buNone/>
            </a:pPr>
            <a:endParaRPr lang="fi-FI" dirty="0"/>
          </a:p>
          <a:p>
            <a:pPr marL="0" indent="0">
              <a:buNone/>
            </a:pPr>
            <a:endParaRPr lang="fi-FI" dirty="0"/>
          </a:p>
          <a:p>
            <a:pPr marL="0" indent="0">
              <a:buNone/>
            </a:pPr>
            <a:endParaRPr lang="fi-FI" dirty="0"/>
          </a:p>
          <a:p>
            <a:pPr marL="0" indent="0">
              <a:buNone/>
            </a:pPr>
            <a:endParaRPr lang="fi-FI" dirty="0"/>
          </a:p>
          <a:p>
            <a:pPr marL="0" indent="0">
              <a:buNone/>
            </a:pPr>
            <a:endParaRPr lang="fi-FI" dirty="0"/>
          </a:p>
          <a:p>
            <a:pPr marL="0" indent="0">
              <a:buNone/>
            </a:pPr>
            <a:endParaRPr lang="fi-FI" dirty="0"/>
          </a:p>
          <a:p>
            <a:pPr marL="0" indent="0">
              <a:buNone/>
            </a:pPr>
            <a:endParaRPr lang="fi-FI" dirty="0"/>
          </a:p>
          <a:p>
            <a:pPr marL="0" indent="0">
              <a:buNone/>
            </a:pPr>
            <a:endParaRPr lang="fi-FI" dirty="0"/>
          </a:p>
          <a:p>
            <a:pPr marL="0" indent="0">
              <a:buNone/>
            </a:pPr>
            <a:r>
              <a:rPr lang="fi-FI" dirty="0" err="1"/>
              <a:t>Source</a:t>
            </a:r>
            <a:r>
              <a:rPr lang="fi-FI" dirty="0"/>
              <a:t>: https://developer.mozilla.org/en-US/docs/Web/JavaScript/Reference/Global_Objects/Array/length</a:t>
            </a:r>
          </a:p>
          <a:p>
            <a:pPr marL="0" indent="0">
              <a:buNone/>
            </a:pPr>
            <a:endParaRPr lang="fi-FI" dirty="0"/>
          </a:p>
        </p:txBody>
      </p:sp>
      <p:sp>
        <p:nvSpPr>
          <p:cNvPr id="5" name="Dian numeron paikkamerkki 4">
            <a:extLst>
              <a:ext uri="{FF2B5EF4-FFF2-40B4-BE49-F238E27FC236}">
                <a16:creationId xmlns:a16="http://schemas.microsoft.com/office/drawing/2014/main" id="{713C7AFF-62F5-41AC-9A7C-7953D40F6386}"/>
              </a:ext>
            </a:extLst>
          </p:cNvPr>
          <p:cNvSpPr>
            <a:spLocks noGrp="1"/>
          </p:cNvSpPr>
          <p:nvPr>
            <p:ph type="sldNum" sz="quarter" idx="12"/>
          </p:nvPr>
        </p:nvSpPr>
        <p:spPr/>
        <p:txBody>
          <a:bodyPr/>
          <a:lstStyle/>
          <a:p>
            <a:fld id="{3A98EE3D-8CD1-4C3F-BD1C-C98C9596463C}" type="slidenum">
              <a:rPr lang="en-US" smtClean="0"/>
              <a:t>172</a:t>
            </a:fld>
            <a:endParaRPr lang="en-US" dirty="0"/>
          </a:p>
        </p:txBody>
      </p:sp>
      <p:pic>
        <p:nvPicPr>
          <p:cNvPr id="11" name="Kuva 10">
            <a:extLst>
              <a:ext uri="{FF2B5EF4-FFF2-40B4-BE49-F238E27FC236}">
                <a16:creationId xmlns:a16="http://schemas.microsoft.com/office/drawing/2014/main" id="{E4E883AA-DD1C-418B-A1C5-B02DD380CAB1}"/>
              </a:ext>
            </a:extLst>
          </p:cNvPr>
          <p:cNvPicPr>
            <a:picLocks noChangeAspect="1"/>
          </p:cNvPicPr>
          <p:nvPr/>
        </p:nvPicPr>
        <p:blipFill>
          <a:blip r:embed="rId2"/>
          <a:stretch>
            <a:fillRect/>
          </a:stretch>
        </p:blipFill>
        <p:spPr>
          <a:xfrm>
            <a:off x="861134" y="1109751"/>
            <a:ext cx="6086475" cy="5019675"/>
          </a:xfrm>
          <a:prstGeom prst="rect">
            <a:avLst/>
          </a:prstGeom>
        </p:spPr>
      </p:pic>
      <p:pic>
        <p:nvPicPr>
          <p:cNvPr id="13" name="Kuva 12">
            <a:extLst>
              <a:ext uri="{FF2B5EF4-FFF2-40B4-BE49-F238E27FC236}">
                <a16:creationId xmlns:a16="http://schemas.microsoft.com/office/drawing/2014/main" id="{8E5BC879-2CAA-44CF-9ACE-B3CD844E44FF}"/>
              </a:ext>
            </a:extLst>
          </p:cNvPr>
          <p:cNvPicPr>
            <a:picLocks noChangeAspect="1"/>
          </p:cNvPicPr>
          <p:nvPr/>
        </p:nvPicPr>
        <p:blipFill>
          <a:blip r:embed="rId3"/>
          <a:stretch>
            <a:fillRect/>
          </a:stretch>
        </p:blipFill>
        <p:spPr>
          <a:xfrm>
            <a:off x="6947609" y="1109751"/>
            <a:ext cx="4054688" cy="5026599"/>
          </a:xfrm>
          <a:prstGeom prst="rect">
            <a:avLst/>
          </a:prstGeom>
        </p:spPr>
      </p:pic>
      <p:sp>
        <p:nvSpPr>
          <p:cNvPr id="2" name="Suorakulmio: Pyöristetyt kulmat 1">
            <a:extLst>
              <a:ext uri="{FF2B5EF4-FFF2-40B4-BE49-F238E27FC236}">
                <a16:creationId xmlns:a16="http://schemas.microsoft.com/office/drawing/2014/main" id="{4D4F8497-755F-485C-8168-CEE52E0163F4}"/>
              </a:ext>
            </a:extLst>
          </p:cNvPr>
          <p:cNvSpPr/>
          <p:nvPr/>
        </p:nvSpPr>
        <p:spPr>
          <a:xfrm>
            <a:off x="1491449" y="3045041"/>
            <a:ext cx="2388093" cy="2041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4" name="Tekstiruutu 3">
            <a:extLst>
              <a:ext uri="{FF2B5EF4-FFF2-40B4-BE49-F238E27FC236}">
                <a16:creationId xmlns:a16="http://schemas.microsoft.com/office/drawing/2014/main" id="{41C5BFD8-ECDE-4E60-82F4-71A91854E53B}"/>
              </a:ext>
            </a:extLst>
          </p:cNvPr>
          <p:cNvSpPr txBox="1"/>
          <p:nvPr/>
        </p:nvSpPr>
        <p:spPr>
          <a:xfrm>
            <a:off x="4509857" y="2885524"/>
            <a:ext cx="2216458" cy="738664"/>
          </a:xfrm>
          <a:prstGeom prst="rect">
            <a:avLst/>
          </a:prstGeom>
          <a:noFill/>
          <a:ln>
            <a:solidFill>
              <a:srgbClr val="FF0000"/>
            </a:solidFill>
          </a:ln>
        </p:spPr>
        <p:txBody>
          <a:bodyPr wrap="square" rtlCol="0">
            <a:spAutoFit/>
          </a:bodyPr>
          <a:lstStyle/>
          <a:p>
            <a:r>
              <a:rPr lang="en-US" sz="1400" dirty="0">
                <a:solidFill>
                  <a:srgbClr val="00B050"/>
                </a:solidFill>
              </a:rPr>
              <a:t>Note! </a:t>
            </a:r>
            <a:r>
              <a:rPr lang="en-US" sz="1400" dirty="0"/>
              <a:t>By expanding the arrow you get more options</a:t>
            </a:r>
          </a:p>
        </p:txBody>
      </p:sp>
    </p:spTree>
    <p:extLst>
      <p:ext uri="{BB962C8B-B14F-4D97-AF65-F5344CB8AC3E}">
        <p14:creationId xmlns:p14="http://schemas.microsoft.com/office/powerpoint/2010/main" val="50942684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7AE6FFC3-1052-4E4B-8574-F863478CBDB6}"/>
              </a:ext>
            </a:extLst>
          </p:cNvPr>
          <p:cNvSpPr>
            <a:spLocks noGrp="1"/>
          </p:cNvSpPr>
          <p:nvPr>
            <p:ph type="title"/>
          </p:nvPr>
        </p:nvSpPr>
        <p:spPr/>
        <p:txBody>
          <a:bodyPr>
            <a:normAutofit/>
          </a:bodyPr>
          <a:lstStyle/>
          <a:p>
            <a:pPr algn="ctr"/>
            <a:r>
              <a:rPr lang="fi-FI" dirty="0" err="1"/>
              <a:t>Array</a:t>
            </a:r>
            <a:r>
              <a:rPr lang="fi-FI" dirty="0"/>
              <a:t> </a:t>
            </a:r>
            <a:r>
              <a:rPr lang="fi-FI" dirty="0" err="1"/>
              <a:t>Methods</a:t>
            </a:r>
            <a:r>
              <a:rPr lang="fi-FI" dirty="0"/>
              <a:t> 2</a:t>
            </a:r>
          </a:p>
        </p:txBody>
      </p:sp>
      <p:sp>
        <p:nvSpPr>
          <p:cNvPr id="6" name="Sisällön paikkamerkki 5">
            <a:extLst>
              <a:ext uri="{FF2B5EF4-FFF2-40B4-BE49-F238E27FC236}">
                <a16:creationId xmlns:a16="http://schemas.microsoft.com/office/drawing/2014/main" id="{68F716FC-0317-4DAB-8CF3-2C5E5851DA28}"/>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https://developer.mozilla.org/en-US/docs/Web/JavaScript/Reference/Global_Objects/Array</a:t>
            </a:r>
          </a:p>
        </p:txBody>
      </p:sp>
      <p:sp>
        <p:nvSpPr>
          <p:cNvPr id="5" name="Dian numeron paikkamerkki 4">
            <a:extLst>
              <a:ext uri="{FF2B5EF4-FFF2-40B4-BE49-F238E27FC236}">
                <a16:creationId xmlns:a16="http://schemas.microsoft.com/office/drawing/2014/main" id="{9E9580AE-C297-45C9-88F1-817765BB8F2D}"/>
              </a:ext>
            </a:extLst>
          </p:cNvPr>
          <p:cNvSpPr>
            <a:spLocks noGrp="1"/>
          </p:cNvSpPr>
          <p:nvPr>
            <p:ph type="sldNum" sz="quarter" idx="12"/>
          </p:nvPr>
        </p:nvSpPr>
        <p:spPr/>
        <p:txBody>
          <a:bodyPr/>
          <a:lstStyle/>
          <a:p>
            <a:fld id="{3A98EE3D-8CD1-4C3F-BD1C-C98C9596463C}" type="slidenum">
              <a:rPr lang="en-US" smtClean="0"/>
              <a:t>173</a:t>
            </a:fld>
            <a:endParaRPr lang="en-US" dirty="0"/>
          </a:p>
        </p:txBody>
      </p:sp>
      <p:pic>
        <p:nvPicPr>
          <p:cNvPr id="4" name="Kuva 3">
            <a:extLst>
              <a:ext uri="{FF2B5EF4-FFF2-40B4-BE49-F238E27FC236}">
                <a16:creationId xmlns:a16="http://schemas.microsoft.com/office/drawing/2014/main" id="{DA7D5879-D959-4BB3-ACEE-1D7165E8206C}"/>
              </a:ext>
            </a:extLst>
          </p:cNvPr>
          <p:cNvPicPr>
            <a:picLocks noChangeAspect="1"/>
          </p:cNvPicPr>
          <p:nvPr/>
        </p:nvPicPr>
        <p:blipFill>
          <a:blip r:embed="rId2"/>
          <a:stretch>
            <a:fillRect/>
          </a:stretch>
        </p:blipFill>
        <p:spPr>
          <a:xfrm>
            <a:off x="861134" y="1109751"/>
            <a:ext cx="10220912" cy="5060230"/>
          </a:xfrm>
          <a:prstGeom prst="rect">
            <a:avLst/>
          </a:prstGeom>
        </p:spPr>
      </p:pic>
    </p:spTree>
    <p:extLst>
      <p:ext uri="{BB962C8B-B14F-4D97-AF65-F5344CB8AC3E}">
        <p14:creationId xmlns:p14="http://schemas.microsoft.com/office/powerpoint/2010/main" val="348654209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ECA126A7-3F74-486F-BB5C-4AA61853FF60}"/>
              </a:ext>
            </a:extLst>
          </p:cNvPr>
          <p:cNvSpPr>
            <a:spLocks noGrp="1"/>
          </p:cNvSpPr>
          <p:nvPr>
            <p:ph type="title"/>
          </p:nvPr>
        </p:nvSpPr>
        <p:spPr/>
        <p:txBody>
          <a:bodyPr/>
          <a:lstStyle/>
          <a:p>
            <a:pPr algn="ctr"/>
            <a:r>
              <a:rPr lang="fi-FI" dirty="0" err="1"/>
              <a:t>Array</a:t>
            </a:r>
            <a:r>
              <a:rPr lang="fi-FI" dirty="0"/>
              <a:t> </a:t>
            </a:r>
            <a:r>
              <a:rPr lang="fi-FI" dirty="0" err="1"/>
              <a:t>Methods</a:t>
            </a:r>
            <a:r>
              <a:rPr lang="fi-FI" dirty="0"/>
              <a:t> 3</a:t>
            </a:r>
          </a:p>
        </p:txBody>
      </p:sp>
      <p:sp>
        <p:nvSpPr>
          <p:cNvPr id="3" name="Sisällön paikkamerkki 2">
            <a:extLst>
              <a:ext uri="{FF2B5EF4-FFF2-40B4-BE49-F238E27FC236}">
                <a16:creationId xmlns:a16="http://schemas.microsoft.com/office/drawing/2014/main" id="{EA9BF531-D79D-4AD7-BCFE-606B7E5E470F}"/>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https://developer.mozilla.org/en-US/docs/Web/JavaScript/Reference/Global_Objects/Array</a:t>
            </a:r>
          </a:p>
        </p:txBody>
      </p:sp>
      <p:sp>
        <p:nvSpPr>
          <p:cNvPr id="4" name="Dian numeron paikkamerkki 3">
            <a:extLst>
              <a:ext uri="{FF2B5EF4-FFF2-40B4-BE49-F238E27FC236}">
                <a16:creationId xmlns:a16="http://schemas.microsoft.com/office/drawing/2014/main" id="{39DF826E-5A60-4D0A-B794-864825B83C53}"/>
              </a:ext>
            </a:extLst>
          </p:cNvPr>
          <p:cNvSpPr>
            <a:spLocks noGrp="1"/>
          </p:cNvSpPr>
          <p:nvPr>
            <p:ph type="sldNum" sz="quarter" idx="12"/>
          </p:nvPr>
        </p:nvSpPr>
        <p:spPr/>
        <p:txBody>
          <a:bodyPr/>
          <a:lstStyle/>
          <a:p>
            <a:fld id="{3A98EE3D-8CD1-4C3F-BD1C-C98C9596463C}" type="slidenum">
              <a:rPr lang="en-US" smtClean="0"/>
              <a:pPr/>
              <a:t>174</a:t>
            </a:fld>
            <a:endParaRPr lang="en-US" dirty="0"/>
          </a:p>
        </p:txBody>
      </p:sp>
      <p:pic>
        <p:nvPicPr>
          <p:cNvPr id="9" name="Kuva 8">
            <a:extLst>
              <a:ext uri="{FF2B5EF4-FFF2-40B4-BE49-F238E27FC236}">
                <a16:creationId xmlns:a16="http://schemas.microsoft.com/office/drawing/2014/main" id="{03FAE074-E15F-499A-8A97-81175E63EE5B}"/>
              </a:ext>
            </a:extLst>
          </p:cNvPr>
          <p:cNvPicPr>
            <a:picLocks noChangeAspect="1"/>
          </p:cNvPicPr>
          <p:nvPr/>
        </p:nvPicPr>
        <p:blipFill>
          <a:blip r:embed="rId2"/>
          <a:stretch>
            <a:fillRect/>
          </a:stretch>
        </p:blipFill>
        <p:spPr>
          <a:xfrm>
            <a:off x="861133" y="1109751"/>
            <a:ext cx="10589729" cy="5006964"/>
          </a:xfrm>
          <a:prstGeom prst="rect">
            <a:avLst/>
          </a:prstGeom>
        </p:spPr>
      </p:pic>
    </p:spTree>
    <p:extLst>
      <p:ext uri="{BB962C8B-B14F-4D97-AF65-F5344CB8AC3E}">
        <p14:creationId xmlns:p14="http://schemas.microsoft.com/office/powerpoint/2010/main" val="64906044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AB885298-CC6D-417A-AA85-9488A33A857B}"/>
              </a:ext>
            </a:extLst>
          </p:cNvPr>
          <p:cNvSpPr>
            <a:spLocks noGrp="1"/>
          </p:cNvSpPr>
          <p:nvPr>
            <p:ph type="title"/>
          </p:nvPr>
        </p:nvSpPr>
        <p:spPr/>
        <p:txBody>
          <a:bodyPr/>
          <a:lstStyle/>
          <a:p>
            <a:pPr algn="ctr"/>
            <a:r>
              <a:rPr lang="fi-FI" dirty="0" err="1"/>
              <a:t>Array</a:t>
            </a:r>
            <a:r>
              <a:rPr lang="fi-FI" dirty="0"/>
              <a:t> </a:t>
            </a:r>
            <a:r>
              <a:rPr lang="fi-FI" dirty="0" err="1"/>
              <a:t>Methods</a:t>
            </a:r>
            <a:r>
              <a:rPr lang="fi-FI" dirty="0"/>
              <a:t> 4</a:t>
            </a:r>
          </a:p>
        </p:txBody>
      </p:sp>
      <p:sp>
        <p:nvSpPr>
          <p:cNvPr id="3" name="Sisällön paikkamerkki 2">
            <a:extLst>
              <a:ext uri="{FF2B5EF4-FFF2-40B4-BE49-F238E27FC236}">
                <a16:creationId xmlns:a16="http://schemas.microsoft.com/office/drawing/2014/main" id="{32D80C06-B129-401D-81E8-D934FF261890}"/>
              </a:ext>
            </a:extLst>
          </p:cNvPr>
          <p:cNvSpPr>
            <a:spLocks noGrp="1"/>
          </p:cNvSpPr>
          <p:nvPr>
            <p:ph idx="1"/>
          </p:nvPr>
        </p:nvSpPr>
        <p:spPr>
          <a:xfrm>
            <a:off x="798990" y="1109751"/>
            <a:ext cx="10356690"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https://developer.mozilla.org/en-US/docs/Web/JavaScript/Guide/Indexed_collections</a:t>
            </a:r>
          </a:p>
        </p:txBody>
      </p:sp>
      <p:sp>
        <p:nvSpPr>
          <p:cNvPr id="4" name="Dian numeron paikkamerkki 3">
            <a:extLst>
              <a:ext uri="{FF2B5EF4-FFF2-40B4-BE49-F238E27FC236}">
                <a16:creationId xmlns:a16="http://schemas.microsoft.com/office/drawing/2014/main" id="{192F75FD-8A81-4E9B-8968-2EFF5164E698}"/>
              </a:ext>
            </a:extLst>
          </p:cNvPr>
          <p:cNvSpPr>
            <a:spLocks noGrp="1"/>
          </p:cNvSpPr>
          <p:nvPr>
            <p:ph type="sldNum" sz="quarter" idx="12"/>
          </p:nvPr>
        </p:nvSpPr>
        <p:spPr/>
        <p:txBody>
          <a:bodyPr/>
          <a:lstStyle/>
          <a:p>
            <a:fld id="{3A98EE3D-8CD1-4C3F-BD1C-C98C9596463C}" type="slidenum">
              <a:rPr lang="en-US" smtClean="0"/>
              <a:pPr/>
              <a:t>175</a:t>
            </a:fld>
            <a:endParaRPr lang="en-US" dirty="0"/>
          </a:p>
        </p:txBody>
      </p:sp>
      <p:pic>
        <p:nvPicPr>
          <p:cNvPr id="5" name="Kuva 4">
            <a:extLst>
              <a:ext uri="{FF2B5EF4-FFF2-40B4-BE49-F238E27FC236}">
                <a16:creationId xmlns:a16="http://schemas.microsoft.com/office/drawing/2014/main" id="{06ABF9CF-DD6D-41EC-831D-45A2B1754279}"/>
              </a:ext>
            </a:extLst>
          </p:cNvPr>
          <p:cNvPicPr>
            <a:picLocks noChangeAspect="1"/>
          </p:cNvPicPr>
          <p:nvPr/>
        </p:nvPicPr>
        <p:blipFill>
          <a:blip r:embed="rId2"/>
          <a:stretch>
            <a:fillRect/>
          </a:stretch>
        </p:blipFill>
        <p:spPr>
          <a:xfrm>
            <a:off x="861134" y="1109751"/>
            <a:ext cx="9001957" cy="5092965"/>
          </a:xfrm>
          <a:prstGeom prst="rect">
            <a:avLst/>
          </a:prstGeom>
        </p:spPr>
      </p:pic>
    </p:spTree>
    <p:extLst>
      <p:ext uri="{BB962C8B-B14F-4D97-AF65-F5344CB8AC3E}">
        <p14:creationId xmlns:p14="http://schemas.microsoft.com/office/powerpoint/2010/main" val="374156628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EAB1D8A6-BE33-4D33-8298-DAEA6B079EF6}"/>
              </a:ext>
            </a:extLst>
          </p:cNvPr>
          <p:cNvSpPr>
            <a:spLocks noGrp="1"/>
          </p:cNvSpPr>
          <p:nvPr>
            <p:ph type="title"/>
          </p:nvPr>
        </p:nvSpPr>
        <p:spPr/>
        <p:txBody>
          <a:bodyPr/>
          <a:lstStyle/>
          <a:p>
            <a:pPr algn="ctr"/>
            <a:r>
              <a:rPr lang="fi-FI" dirty="0" err="1"/>
              <a:t>Array</a:t>
            </a:r>
            <a:r>
              <a:rPr lang="fi-FI" dirty="0"/>
              <a:t> </a:t>
            </a:r>
            <a:r>
              <a:rPr lang="fi-FI" dirty="0" err="1"/>
              <a:t>Methods</a:t>
            </a:r>
            <a:r>
              <a:rPr lang="fi-FI" dirty="0"/>
              <a:t> 5</a:t>
            </a:r>
          </a:p>
        </p:txBody>
      </p:sp>
      <p:sp>
        <p:nvSpPr>
          <p:cNvPr id="3" name="Sisällön paikkamerkki 2">
            <a:extLst>
              <a:ext uri="{FF2B5EF4-FFF2-40B4-BE49-F238E27FC236}">
                <a16:creationId xmlns:a16="http://schemas.microsoft.com/office/drawing/2014/main" id="{5FD177D2-189F-419D-9CD4-77F00BFE479D}"/>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https://developer.mozilla.org/en-US/docs/Web/JavaScript/Guide/Indexed_collections</a:t>
            </a:r>
          </a:p>
        </p:txBody>
      </p:sp>
      <p:sp>
        <p:nvSpPr>
          <p:cNvPr id="4" name="Dian numeron paikkamerkki 3">
            <a:extLst>
              <a:ext uri="{FF2B5EF4-FFF2-40B4-BE49-F238E27FC236}">
                <a16:creationId xmlns:a16="http://schemas.microsoft.com/office/drawing/2014/main" id="{955966AD-FFA6-4689-B54D-9E66F787D890}"/>
              </a:ext>
            </a:extLst>
          </p:cNvPr>
          <p:cNvSpPr>
            <a:spLocks noGrp="1"/>
          </p:cNvSpPr>
          <p:nvPr>
            <p:ph type="sldNum" sz="quarter" idx="12"/>
          </p:nvPr>
        </p:nvSpPr>
        <p:spPr/>
        <p:txBody>
          <a:bodyPr/>
          <a:lstStyle/>
          <a:p>
            <a:fld id="{3A98EE3D-8CD1-4C3F-BD1C-C98C9596463C}" type="slidenum">
              <a:rPr lang="en-US" smtClean="0"/>
              <a:pPr/>
              <a:t>176</a:t>
            </a:fld>
            <a:endParaRPr lang="en-US" dirty="0"/>
          </a:p>
        </p:txBody>
      </p:sp>
      <p:pic>
        <p:nvPicPr>
          <p:cNvPr id="7" name="Kuva 6">
            <a:extLst>
              <a:ext uri="{FF2B5EF4-FFF2-40B4-BE49-F238E27FC236}">
                <a16:creationId xmlns:a16="http://schemas.microsoft.com/office/drawing/2014/main" id="{59F33DBC-3A17-4A86-A6A3-51F2EF736AD3}"/>
              </a:ext>
            </a:extLst>
          </p:cNvPr>
          <p:cNvPicPr>
            <a:picLocks noChangeAspect="1"/>
          </p:cNvPicPr>
          <p:nvPr/>
        </p:nvPicPr>
        <p:blipFill>
          <a:blip r:embed="rId2"/>
          <a:stretch>
            <a:fillRect/>
          </a:stretch>
        </p:blipFill>
        <p:spPr>
          <a:xfrm>
            <a:off x="861133" y="1114425"/>
            <a:ext cx="10138049" cy="5048250"/>
          </a:xfrm>
          <a:prstGeom prst="rect">
            <a:avLst/>
          </a:prstGeom>
        </p:spPr>
      </p:pic>
    </p:spTree>
    <p:extLst>
      <p:ext uri="{BB962C8B-B14F-4D97-AF65-F5344CB8AC3E}">
        <p14:creationId xmlns:p14="http://schemas.microsoft.com/office/powerpoint/2010/main" val="34587747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5EF425EB-C50B-459E-BABB-1E27F4B1FDFC}"/>
              </a:ext>
            </a:extLst>
          </p:cNvPr>
          <p:cNvSpPr>
            <a:spLocks noGrp="1"/>
          </p:cNvSpPr>
          <p:nvPr>
            <p:ph type="title"/>
          </p:nvPr>
        </p:nvSpPr>
        <p:spPr/>
        <p:txBody>
          <a:bodyPr>
            <a:normAutofit fontScale="90000"/>
          </a:bodyPr>
          <a:lstStyle/>
          <a:p>
            <a:pPr algn="ctr"/>
            <a:r>
              <a:rPr lang="fi-FI" dirty="0" err="1"/>
              <a:t>Array</a:t>
            </a:r>
            <a:r>
              <a:rPr lang="fi-FI" dirty="0"/>
              <a:t> </a:t>
            </a:r>
            <a:r>
              <a:rPr lang="fi-FI" dirty="0" err="1"/>
              <a:t>Methods</a:t>
            </a:r>
            <a:r>
              <a:rPr lang="fi-FI" dirty="0"/>
              <a:t> 6: </a:t>
            </a:r>
            <a:r>
              <a:rPr lang="fi-FI" dirty="0" err="1"/>
              <a:t>Array.reduce</a:t>
            </a:r>
            <a:r>
              <a:rPr lang="fi-FI" dirty="0"/>
              <a:t>() and </a:t>
            </a:r>
            <a:r>
              <a:rPr lang="fi-FI" dirty="0" err="1"/>
              <a:t>Array.reduceRight</a:t>
            </a:r>
            <a:r>
              <a:rPr lang="fi-FI" dirty="0"/>
              <a:t>()</a:t>
            </a:r>
          </a:p>
        </p:txBody>
      </p:sp>
      <p:sp>
        <p:nvSpPr>
          <p:cNvPr id="3" name="Sisällön paikkamerkki 2">
            <a:extLst>
              <a:ext uri="{FF2B5EF4-FFF2-40B4-BE49-F238E27FC236}">
                <a16:creationId xmlns:a16="http://schemas.microsoft.com/office/drawing/2014/main" id="{7ED740C0-467F-42BB-AC91-6995981083B1}"/>
              </a:ext>
            </a:extLst>
          </p:cNvPr>
          <p:cNvSpPr>
            <a:spLocks noGrp="1"/>
          </p:cNvSpPr>
          <p:nvPr>
            <p:ph sz="half" idx="1"/>
          </p:nvPr>
        </p:nvSpPr>
        <p:spPr>
          <a:xfrm>
            <a:off x="798990" y="1180730"/>
            <a:ext cx="4938026" cy="5390664"/>
          </a:xfrm>
        </p:spPr>
        <p:txBody>
          <a:bodyPr>
            <a:normAutofit fontScale="92500"/>
          </a:bodyPr>
          <a:lstStyle/>
          <a:p>
            <a:r>
              <a:rPr lang="en-US" dirty="0"/>
              <a:t>Both methods reduces the array to a single value.</a:t>
            </a:r>
          </a:p>
          <a:p>
            <a:r>
              <a:rPr lang="en-US" dirty="0"/>
              <a:t>The </a:t>
            </a:r>
            <a:r>
              <a:rPr lang="en-US" dirty="0">
                <a:solidFill>
                  <a:srgbClr val="00B050"/>
                </a:solidFill>
              </a:rPr>
              <a:t>reduce() </a:t>
            </a:r>
            <a:r>
              <a:rPr lang="en-US" dirty="0"/>
              <a:t>method executes a provided function for each value of the array (from left-to-right). The </a:t>
            </a:r>
            <a:r>
              <a:rPr lang="en-US" dirty="0" err="1">
                <a:solidFill>
                  <a:srgbClr val="00B050"/>
                </a:solidFill>
              </a:rPr>
              <a:t>reduceRight</a:t>
            </a:r>
            <a:r>
              <a:rPr lang="en-US" dirty="0">
                <a:solidFill>
                  <a:srgbClr val="00B050"/>
                </a:solidFill>
              </a:rPr>
              <a:t>() </a:t>
            </a:r>
            <a:r>
              <a:rPr lang="en-US" dirty="0"/>
              <a:t>method executes a provided function for each value of the array (from right-to-left).</a:t>
            </a:r>
          </a:p>
          <a:p>
            <a:r>
              <a:rPr lang="en-US" dirty="0"/>
              <a:t>The return value of both methods of the function are stored in an </a:t>
            </a:r>
            <a:r>
              <a:rPr lang="en-US" dirty="0">
                <a:solidFill>
                  <a:srgbClr val="00B050"/>
                </a:solidFill>
              </a:rPr>
              <a:t>accumulator</a:t>
            </a:r>
            <a:r>
              <a:rPr lang="en-US" dirty="0"/>
              <a:t> (result/total).</a:t>
            </a:r>
            <a:endParaRPr lang="fi-FI" dirty="0"/>
          </a:p>
          <a:p>
            <a:r>
              <a:rPr lang="en-US" dirty="0">
                <a:solidFill>
                  <a:srgbClr val="00B050"/>
                </a:solidFill>
              </a:rPr>
              <a:t>Note! </a:t>
            </a:r>
            <a:r>
              <a:rPr lang="en-US" dirty="0"/>
              <a:t>Both methods do not execute the function for array elements without values. Both methods do not change the original array.</a:t>
            </a:r>
          </a:p>
          <a:p>
            <a:r>
              <a:rPr lang="en-US" dirty="0"/>
              <a:t>Sources: https://developer.mozilla.org/en-US/docs/Web/JavaScript/Reference/Global_Objects/Array/Reduce and https://www.w3schools.com/jsref/jsref_reduce.asp</a:t>
            </a:r>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p:txBody>
      </p:sp>
      <p:sp>
        <p:nvSpPr>
          <p:cNvPr id="8" name="Sisällön paikkamerkki 7">
            <a:extLst>
              <a:ext uri="{FF2B5EF4-FFF2-40B4-BE49-F238E27FC236}">
                <a16:creationId xmlns:a16="http://schemas.microsoft.com/office/drawing/2014/main" id="{32D1D631-9C09-4D56-82AB-70DCAA61D29F}"/>
              </a:ext>
            </a:extLst>
          </p:cNvPr>
          <p:cNvSpPr>
            <a:spLocks noGrp="1"/>
          </p:cNvSpPr>
          <p:nvPr>
            <p:ph sz="half" idx="2"/>
          </p:nvPr>
        </p:nvSpPr>
        <p:spPr>
          <a:xfrm>
            <a:off x="6217654" y="1180729"/>
            <a:ext cx="4938026" cy="5390665"/>
          </a:xfrm>
        </p:spPr>
        <p:txBody>
          <a:bodyPr>
            <a:normAutofit fontScale="925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en-US" dirty="0"/>
          </a:p>
          <a:p>
            <a:endParaRPr lang="en-US" dirty="0"/>
          </a:p>
          <a:p>
            <a:endParaRPr lang="fi-FI" dirty="0"/>
          </a:p>
          <a:p>
            <a:endParaRPr lang="fi-FI" dirty="0"/>
          </a:p>
          <a:p>
            <a:endParaRPr lang="en-US" dirty="0"/>
          </a:p>
          <a:p>
            <a:endParaRPr lang="en-US" dirty="0"/>
          </a:p>
          <a:p>
            <a:endParaRPr lang="en-US" dirty="0"/>
          </a:p>
          <a:p>
            <a:endParaRPr lang="en-US" dirty="0"/>
          </a:p>
        </p:txBody>
      </p:sp>
      <p:sp>
        <p:nvSpPr>
          <p:cNvPr id="5" name="Dian numeron paikkamerkki 4">
            <a:extLst>
              <a:ext uri="{FF2B5EF4-FFF2-40B4-BE49-F238E27FC236}">
                <a16:creationId xmlns:a16="http://schemas.microsoft.com/office/drawing/2014/main" id="{CEA3DFAE-52B5-4B0C-A451-6BA6D273C6AE}"/>
              </a:ext>
            </a:extLst>
          </p:cNvPr>
          <p:cNvSpPr>
            <a:spLocks noGrp="1"/>
          </p:cNvSpPr>
          <p:nvPr>
            <p:ph type="sldNum" sz="quarter" idx="12"/>
          </p:nvPr>
        </p:nvSpPr>
        <p:spPr/>
        <p:txBody>
          <a:bodyPr/>
          <a:lstStyle/>
          <a:p>
            <a:fld id="{3A98EE3D-8CD1-4C3F-BD1C-C98C9596463C}" type="slidenum">
              <a:rPr lang="en-US" smtClean="0"/>
              <a:t>177</a:t>
            </a:fld>
            <a:endParaRPr lang="en-US" dirty="0"/>
          </a:p>
        </p:txBody>
      </p:sp>
      <p:graphicFrame>
        <p:nvGraphicFramePr>
          <p:cNvPr id="6" name="Taulukko 6">
            <a:extLst>
              <a:ext uri="{FF2B5EF4-FFF2-40B4-BE49-F238E27FC236}">
                <a16:creationId xmlns:a16="http://schemas.microsoft.com/office/drawing/2014/main" id="{F1D95FDC-207F-422B-ABB6-9C6255A9E210}"/>
              </a:ext>
            </a:extLst>
          </p:cNvPr>
          <p:cNvGraphicFramePr>
            <a:graphicFrameLocks noGrp="1"/>
          </p:cNvGraphicFramePr>
          <p:nvPr>
            <p:extLst>
              <p:ext uri="{D42A27DB-BD31-4B8C-83A1-F6EECF244321}">
                <p14:modId xmlns:p14="http://schemas.microsoft.com/office/powerpoint/2010/main" val="956767873"/>
              </p:ext>
            </p:extLst>
          </p:nvPr>
        </p:nvGraphicFramePr>
        <p:xfrm>
          <a:off x="6217654" y="1180728"/>
          <a:ext cx="5820466" cy="5155312"/>
        </p:xfrm>
        <a:graphic>
          <a:graphicData uri="http://schemas.openxmlformats.org/drawingml/2006/table">
            <a:tbl>
              <a:tblPr firstRow="1" bandRow="1">
                <a:tableStyleId>{93296810-A885-4BE3-A3E7-6D5BEEA58F35}</a:tableStyleId>
              </a:tblPr>
              <a:tblGrid>
                <a:gridCol w="2355903">
                  <a:extLst>
                    <a:ext uri="{9D8B030D-6E8A-4147-A177-3AD203B41FA5}">
                      <a16:colId xmlns:a16="http://schemas.microsoft.com/office/drawing/2014/main" val="2334547433"/>
                    </a:ext>
                  </a:extLst>
                </a:gridCol>
                <a:gridCol w="3464563">
                  <a:extLst>
                    <a:ext uri="{9D8B030D-6E8A-4147-A177-3AD203B41FA5}">
                      <a16:colId xmlns:a16="http://schemas.microsoft.com/office/drawing/2014/main" val="1127314186"/>
                    </a:ext>
                  </a:extLst>
                </a:gridCol>
              </a:tblGrid>
              <a:tr h="422670">
                <a:tc>
                  <a:txBody>
                    <a:bodyPr/>
                    <a:lstStyle/>
                    <a:p>
                      <a:pPr algn="l" fontAlgn="t"/>
                      <a:r>
                        <a:rPr lang="fi-FI" dirty="0" err="1">
                          <a:effectLst/>
                        </a:rPr>
                        <a:t>Parameter</a:t>
                      </a:r>
                      <a:endParaRPr lang="fi-FI" dirty="0">
                        <a:effectLst/>
                      </a:endParaRPr>
                    </a:p>
                  </a:txBody>
                  <a:tcPr marL="121920" marR="60960" marT="60960" marB="60960"/>
                </a:tc>
                <a:tc>
                  <a:txBody>
                    <a:bodyPr/>
                    <a:lstStyle/>
                    <a:p>
                      <a:pPr algn="l" fontAlgn="t"/>
                      <a:r>
                        <a:rPr lang="fi-FI" dirty="0" err="1">
                          <a:effectLst/>
                        </a:rPr>
                        <a:t>Description</a:t>
                      </a:r>
                      <a:endParaRPr lang="fi-FI" dirty="0">
                        <a:effectLst/>
                      </a:endParaRPr>
                    </a:p>
                  </a:txBody>
                  <a:tcPr marL="60960" marR="60960" marT="60960" marB="60960"/>
                </a:tc>
                <a:extLst>
                  <a:ext uri="{0D108BD9-81ED-4DB2-BD59-A6C34878D82A}">
                    <a16:rowId xmlns:a16="http://schemas.microsoft.com/office/drawing/2014/main" val="1686381134"/>
                  </a:ext>
                </a:extLst>
              </a:tr>
              <a:tr h="1040417">
                <a:tc>
                  <a:txBody>
                    <a:bodyPr/>
                    <a:lstStyle/>
                    <a:p>
                      <a:pPr algn="l" fontAlgn="t"/>
                      <a:r>
                        <a:rPr lang="en-US" sz="1400" i="1" dirty="0">
                          <a:effectLst/>
                        </a:rPr>
                        <a:t>function(</a:t>
                      </a:r>
                      <a:r>
                        <a:rPr lang="en-US" sz="1400" i="1" dirty="0" err="1">
                          <a:effectLst/>
                        </a:rPr>
                        <a:t>total,currentValue</a:t>
                      </a:r>
                      <a:r>
                        <a:rPr lang="en-US" sz="1400" i="1" dirty="0">
                          <a:effectLst/>
                        </a:rPr>
                        <a:t>, </a:t>
                      </a:r>
                      <a:r>
                        <a:rPr lang="en-US" sz="1400" i="1" dirty="0" err="1">
                          <a:effectLst/>
                        </a:rPr>
                        <a:t>index,arr</a:t>
                      </a:r>
                      <a:r>
                        <a:rPr lang="en-US" sz="1400" i="1" dirty="0">
                          <a:effectLst/>
                        </a:rPr>
                        <a:t>) or function(</a:t>
                      </a:r>
                      <a:r>
                        <a:rPr lang="fi-FI" sz="1400" b="0" i="0" u="none" strike="noStrike" kern="1200" dirty="0" err="1">
                          <a:solidFill>
                            <a:schemeClr val="dk1"/>
                          </a:solidFill>
                          <a:effectLst/>
                          <a:latin typeface="+mn-lt"/>
                          <a:ea typeface="+mn-ea"/>
                          <a:cs typeface="+mn-cs"/>
                        </a:rPr>
                        <a:t>Accumulator</a:t>
                      </a:r>
                      <a:r>
                        <a:rPr lang="fi-FI" sz="1400" b="0" i="0" u="none" strike="noStrike" kern="1200" dirty="0">
                          <a:solidFill>
                            <a:schemeClr val="dk1"/>
                          </a:solidFill>
                          <a:effectLst/>
                          <a:latin typeface="+mn-lt"/>
                          <a:ea typeface="+mn-ea"/>
                          <a:cs typeface="+mn-cs"/>
                        </a:rPr>
                        <a:t>, </a:t>
                      </a:r>
                      <a:r>
                        <a:rPr lang="fi-FI" sz="1400" b="0" i="0" u="none" strike="noStrike" kern="1200" dirty="0" err="1">
                          <a:solidFill>
                            <a:schemeClr val="dk1"/>
                          </a:solidFill>
                          <a:effectLst/>
                          <a:latin typeface="+mn-lt"/>
                          <a:ea typeface="+mn-ea"/>
                          <a:cs typeface="+mn-cs"/>
                        </a:rPr>
                        <a:t>Current</a:t>
                      </a:r>
                      <a:r>
                        <a:rPr lang="fi-FI" sz="1400" b="0" i="0" u="none" strike="noStrike" kern="1200" dirty="0">
                          <a:solidFill>
                            <a:schemeClr val="dk1"/>
                          </a:solidFill>
                          <a:effectLst/>
                          <a:latin typeface="+mn-lt"/>
                          <a:ea typeface="+mn-ea"/>
                          <a:cs typeface="+mn-cs"/>
                        </a:rPr>
                        <a:t> Value, </a:t>
                      </a:r>
                      <a:r>
                        <a:rPr lang="fi-FI" sz="1400" b="0" i="0" u="none" strike="noStrike" kern="1200" dirty="0" err="1">
                          <a:solidFill>
                            <a:schemeClr val="dk1"/>
                          </a:solidFill>
                          <a:effectLst/>
                          <a:latin typeface="+mn-lt"/>
                          <a:ea typeface="+mn-ea"/>
                          <a:cs typeface="+mn-cs"/>
                        </a:rPr>
                        <a:t>Current</a:t>
                      </a:r>
                      <a:r>
                        <a:rPr lang="fi-FI" sz="1400" b="0" i="0" u="none" strike="noStrike" kern="1200" dirty="0">
                          <a:solidFill>
                            <a:schemeClr val="dk1"/>
                          </a:solidFill>
                          <a:effectLst/>
                          <a:latin typeface="+mn-lt"/>
                          <a:ea typeface="+mn-ea"/>
                          <a:cs typeface="+mn-cs"/>
                        </a:rPr>
                        <a:t> Index, </a:t>
                      </a:r>
                      <a:r>
                        <a:rPr lang="fi-FI" sz="1400" b="0" i="0" u="none" strike="noStrike" kern="1200" dirty="0" err="1">
                          <a:solidFill>
                            <a:schemeClr val="dk1"/>
                          </a:solidFill>
                          <a:effectLst/>
                          <a:latin typeface="+mn-lt"/>
                          <a:ea typeface="+mn-ea"/>
                          <a:cs typeface="+mn-cs"/>
                        </a:rPr>
                        <a:t>Source</a:t>
                      </a:r>
                      <a:r>
                        <a:rPr lang="fi-FI" sz="1400" b="0" i="0" u="none" strike="noStrike" kern="1200" dirty="0">
                          <a:solidFill>
                            <a:schemeClr val="dk1"/>
                          </a:solidFill>
                          <a:effectLst/>
                          <a:latin typeface="+mn-lt"/>
                          <a:ea typeface="+mn-ea"/>
                          <a:cs typeface="+mn-cs"/>
                        </a:rPr>
                        <a:t> </a:t>
                      </a:r>
                      <a:r>
                        <a:rPr lang="fi-FI" sz="1400" b="0" i="0" u="none" strike="noStrike" kern="1200" dirty="0" err="1">
                          <a:solidFill>
                            <a:schemeClr val="dk1"/>
                          </a:solidFill>
                          <a:effectLst/>
                          <a:latin typeface="+mn-lt"/>
                          <a:ea typeface="+mn-ea"/>
                          <a:cs typeface="+mn-cs"/>
                        </a:rPr>
                        <a:t>Array</a:t>
                      </a:r>
                      <a:r>
                        <a:rPr lang="fi-FI" sz="1400" b="0" i="0" u="none" strike="noStrike" kern="1200" dirty="0">
                          <a:solidFill>
                            <a:schemeClr val="dk1"/>
                          </a:solidFill>
                          <a:effectLst/>
                          <a:latin typeface="+mn-lt"/>
                          <a:ea typeface="+mn-ea"/>
                          <a:cs typeface="+mn-cs"/>
                        </a:rPr>
                        <a:t>)</a:t>
                      </a:r>
                      <a:endParaRPr lang="en-US" sz="1400" dirty="0">
                        <a:effectLst/>
                      </a:endParaRPr>
                    </a:p>
                  </a:txBody>
                  <a:tcPr marL="121920" marR="60960" marT="60960" marB="60960"/>
                </a:tc>
                <a:tc>
                  <a:txBody>
                    <a:bodyPr/>
                    <a:lstStyle/>
                    <a:p>
                      <a:r>
                        <a:rPr lang="en-US" sz="1400" dirty="0">
                          <a:effectLst/>
                        </a:rPr>
                        <a:t>Required. A function to be run for each element in the array.</a:t>
                      </a:r>
                      <a:br>
                        <a:rPr lang="en-US" sz="1400" dirty="0">
                          <a:effectLst/>
                        </a:rPr>
                      </a:br>
                      <a:endParaRPr lang="en-US" sz="1400" dirty="0">
                        <a:effectLst/>
                      </a:endParaRPr>
                    </a:p>
                    <a:p>
                      <a:r>
                        <a:rPr lang="en-US" sz="1400" dirty="0">
                          <a:effectLst/>
                        </a:rPr>
                        <a:t>Function arguments:</a:t>
                      </a:r>
                      <a:endParaRPr lang="en-US" sz="1400" dirty="0"/>
                    </a:p>
                  </a:txBody>
                  <a:tcPr marL="60960" marR="60960" marT="60960" marB="60960"/>
                </a:tc>
                <a:extLst>
                  <a:ext uri="{0D108BD9-81ED-4DB2-BD59-A6C34878D82A}">
                    <a16:rowId xmlns:a16="http://schemas.microsoft.com/office/drawing/2014/main" val="3321911842"/>
                  </a:ext>
                </a:extLst>
              </a:tr>
              <a:tr h="357643">
                <a:tc>
                  <a:txBody>
                    <a:bodyPr/>
                    <a:lstStyle/>
                    <a:p>
                      <a:pPr algn="l" fontAlgn="t"/>
                      <a:r>
                        <a:rPr lang="fi-FI" sz="1400">
                          <a:effectLst/>
                        </a:rPr>
                        <a:t>Argument</a:t>
                      </a:r>
                    </a:p>
                  </a:txBody>
                  <a:tcPr marL="121920" marR="60960" marT="60960" marB="60960"/>
                </a:tc>
                <a:tc>
                  <a:txBody>
                    <a:bodyPr/>
                    <a:lstStyle/>
                    <a:p>
                      <a:pPr algn="l" fontAlgn="t"/>
                      <a:r>
                        <a:rPr lang="fi-FI" sz="1400">
                          <a:effectLst/>
                        </a:rPr>
                        <a:t>Description</a:t>
                      </a:r>
                    </a:p>
                  </a:txBody>
                  <a:tcPr marL="60960" marR="60960" marT="60960" marB="60960"/>
                </a:tc>
                <a:extLst>
                  <a:ext uri="{0D108BD9-81ED-4DB2-BD59-A6C34878D82A}">
                    <a16:rowId xmlns:a16="http://schemas.microsoft.com/office/drawing/2014/main" val="1715577056"/>
                  </a:ext>
                </a:extLst>
              </a:tr>
              <a:tr h="585235">
                <a:tc>
                  <a:txBody>
                    <a:bodyPr/>
                    <a:lstStyle/>
                    <a:p>
                      <a:pPr algn="l" fontAlgn="t"/>
                      <a:r>
                        <a:rPr lang="fi-FI" sz="1400" i="1" dirty="0">
                          <a:effectLst/>
                        </a:rPr>
                        <a:t>Total </a:t>
                      </a:r>
                      <a:r>
                        <a:rPr lang="fi-FI" sz="1400" i="1" dirty="0" err="1">
                          <a:effectLst/>
                        </a:rPr>
                        <a:t>or</a:t>
                      </a:r>
                      <a:r>
                        <a:rPr lang="fi-FI" sz="1400" i="1" dirty="0">
                          <a:effectLst/>
                        </a:rPr>
                        <a:t> </a:t>
                      </a:r>
                      <a:r>
                        <a:rPr lang="fi-FI" sz="1400" i="1" kern="1200" dirty="0" err="1">
                          <a:solidFill>
                            <a:schemeClr val="dk1"/>
                          </a:solidFill>
                          <a:effectLst/>
                          <a:latin typeface="+mn-lt"/>
                          <a:ea typeface="+mn-ea"/>
                          <a:cs typeface="+mn-cs"/>
                        </a:rPr>
                        <a:t>Accumulator</a:t>
                      </a:r>
                      <a:r>
                        <a:rPr lang="fi-FI" sz="1800" b="0" i="0" u="none" strike="noStrike" kern="1200" dirty="0">
                          <a:solidFill>
                            <a:schemeClr val="dk1"/>
                          </a:solidFill>
                          <a:effectLst/>
                          <a:latin typeface="+mn-lt"/>
                          <a:ea typeface="+mn-ea"/>
                          <a:cs typeface="+mn-cs"/>
                        </a:rPr>
                        <a:t> </a:t>
                      </a:r>
                      <a:r>
                        <a:rPr lang="fi-FI" sz="1400" i="1" kern="1200" dirty="0">
                          <a:solidFill>
                            <a:schemeClr val="dk1"/>
                          </a:solidFill>
                          <a:effectLst/>
                          <a:latin typeface="+mn-lt"/>
                          <a:ea typeface="+mn-ea"/>
                          <a:cs typeface="+mn-cs"/>
                        </a:rPr>
                        <a:t>(</a:t>
                      </a:r>
                      <a:r>
                        <a:rPr lang="fi-FI" sz="1400" i="1" kern="1200" dirty="0" err="1">
                          <a:solidFill>
                            <a:schemeClr val="dk1"/>
                          </a:solidFill>
                          <a:effectLst/>
                          <a:latin typeface="+mn-lt"/>
                          <a:ea typeface="+mn-ea"/>
                          <a:cs typeface="+mn-cs"/>
                        </a:rPr>
                        <a:t>acc</a:t>
                      </a:r>
                      <a:r>
                        <a:rPr lang="fi-FI" sz="1400" i="1" kern="1200" dirty="0">
                          <a:solidFill>
                            <a:schemeClr val="dk1"/>
                          </a:solidFill>
                          <a:effectLst/>
                          <a:latin typeface="+mn-lt"/>
                          <a:ea typeface="+mn-ea"/>
                          <a:cs typeface="+mn-cs"/>
                        </a:rPr>
                        <a:t>)</a:t>
                      </a:r>
                    </a:p>
                  </a:txBody>
                  <a:tcPr marL="121920" marR="60960" marT="60960" marB="60960"/>
                </a:tc>
                <a:tc>
                  <a:txBody>
                    <a:bodyPr/>
                    <a:lstStyle/>
                    <a:p>
                      <a:pPr algn="l" fontAlgn="t"/>
                      <a:r>
                        <a:rPr lang="en-US" sz="1400">
                          <a:effectLst/>
                        </a:rPr>
                        <a:t>Required. The </a:t>
                      </a:r>
                      <a:r>
                        <a:rPr lang="en-US" sz="1400" i="1">
                          <a:effectLst/>
                        </a:rPr>
                        <a:t>initialValue</a:t>
                      </a:r>
                      <a:r>
                        <a:rPr lang="en-US" sz="1400">
                          <a:effectLst/>
                        </a:rPr>
                        <a:t>, or the previously returned value of the function</a:t>
                      </a:r>
                    </a:p>
                  </a:txBody>
                  <a:tcPr marL="60960" marR="60960" marT="60960" marB="60960"/>
                </a:tc>
                <a:extLst>
                  <a:ext uri="{0D108BD9-81ED-4DB2-BD59-A6C34878D82A}">
                    <a16:rowId xmlns:a16="http://schemas.microsoft.com/office/drawing/2014/main" val="4158664023"/>
                  </a:ext>
                </a:extLst>
              </a:tr>
              <a:tr h="715287">
                <a:tc>
                  <a:txBody>
                    <a:bodyPr/>
                    <a:lstStyle/>
                    <a:p>
                      <a:pPr algn="l" fontAlgn="t"/>
                      <a:r>
                        <a:rPr lang="fi-FI" sz="1400" i="1" dirty="0" err="1">
                          <a:effectLst/>
                        </a:rPr>
                        <a:t>CurrentValue</a:t>
                      </a:r>
                      <a:r>
                        <a:rPr lang="fi-FI" sz="1400" i="1" dirty="0">
                          <a:effectLst/>
                        </a:rPr>
                        <a:t> </a:t>
                      </a:r>
                      <a:r>
                        <a:rPr lang="fi-FI" sz="1400" i="1" dirty="0" err="1">
                          <a:effectLst/>
                        </a:rPr>
                        <a:t>or</a:t>
                      </a:r>
                      <a:r>
                        <a:rPr lang="fi-FI" sz="1400" i="1" dirty="0">
                          <a:effectLst/>
                        </a:rPr>
                        <a:t> </a:t>
                      </a:r>
                      <a:r>
                        <a:rPr lang="fi-FI" sz="1400" i="1" kern="1200" dirty="0" err="1">
                          <a:solidFill>
                            <a:schemeClr val="dk1"/>
                          </a:solidFill>
                          <a:effectLst/>
                          <a:latin typeface="+mn-lt"/>
                          <a:ea typeface="+mn-ea"/>
                          <a:cs typeface="+mn-cs"/>
                        </a:rPr>
                        <a:t>Current</a:t>
                      </a:r>
                      <a:r>
                        <a:rPr lang="fi-FI" sz="1800" b="0" i="0" u="none" strike="noStrike" kern="1200" dirty="0">
                          <a:solidFill>
                            <a:schemeClr val="dk1"/>
                          </a:solidFill>
                          <a:effectLst/>
                          <a:latin typeface="+mn-lt"/>
                          <a:ea typeface="+mn-ea"/>
                          <a:cs typeface="+mn-cs"/>
                        </a:rPr>
                        <a:t> </a:t>
                      </a:r>
                      <a:r>
                        <a:rPr lang="fi-FI" sz="1400" i="1" kern="1200" dirty="0">
                          <a:solidFill>
                            <a:schemeClr val="dk1"/>
                          </a:solidFill>
                          <a:effectLst/>
                          <a:latin typeface="+mn-lt"/>
                          <a:ea typeface="+mn-ea"/>
                          <a:cs typeface="+mn-cs"/>
                        </a:rPr>
                        <a:t>Value</a:t>
                      </a:r>
                      <a:r>
                        <a:rPr lang="fi-FI" sz="1800" b="0" i="0" u="none" strike="noStrike" kern="1200" dirty="0">
                          <a:solidFill>
                            <a:schemeClr val="dk1"/>
                          </a:solidFill>
                          <a:effectLst/>
                          <a:latin typeface="+mn-lt"/>
                          <a:ea typeface="+mn-ea"/>
                          <a:cs typeface="+mn-cs"/>
                        </a:rPr>
                        <a:t> </a:t>
                      </a:r>
                      <a:r>
                        <a:rPr lang="fi-FI" sz="1400" i="1" kern="1200" dirty="0">
                          <a:solidFill>
                            <a:schemeClr val="dk1"/>
                          </a:solidFill>
                          <a:effectLst/>
                          <a:latin typeface="+mn-lt"/>
                          <a:ea typeface="+mn-ea"/>
                          <a:cs typeface="+mn-cs"/>
                        </a:rPr>
                        <a:t>(</a:t>
                      </a:r>
                      <a:r>
                        <a:rPr lang="fi-FI" sz="1400" i="1" kern="1200" dirty="0" err="1">
                          <a:solidFill>
                            <a:schemeClr val="dk1"/>
                          </a:solidFill>
                          <a:effectLst/>
                          <a:latin typeface="+mn-lt"/>
                          <a:ea typeface="+mn-ea"/>
                          <a:cs typeface="+mn-cs"/>
                        </a:rPr>
                        <a:t>cur</a:t>
                      </a:r>
                      <a:r>
                        <a:rPr lang="fi-FI" sz="1400" i="1" kern="1200" dirty="0">
                          <a:solidFill>
                            <a:schemeClr val="dk1"/>
                          </a:solidFill>
                          <a:effectLst/>
                          <a:latin typeface="+mn-lt"/>
                          <a:ea typeface="+mn-ea"/>
                          <a:cs typeface="+mn-cs"/>
                        </a:rPr>
                        <a:t>)</a:t>
                      </a:r>
                    </a:p>
                  </a:txBody>
                  <a:tcPr marL="121920" marR="60960" marT="60960" marB="60960"/>
                </a:tc>
                <a:tc>
                  <a:txBody>
                    <a:bodyPr/>
                    <a:lstStyle/>
                    <a:p>
                      <a:pPr algn="l" fontAlgn="t"/>
                      <a:r>
                        <a:rPr lang="en-US" sz="1400">
                          <a:effectLst/>
                        </a:rPr>
                        <a:t>Required. The value of the current element</a:t>
                      </a:r>
                    </a:p>
                  </a:txBody>
                  <a:tcPr marL="60960" marR="60960" marT="60960" marB="60960"/>
                </a:tc>
                <a:extLst>
                  <a:ext uri="{0D108BD9-81ED-4DB2-BD59-A6C34878D82A}">
                    <a16:rowId xmlns:a16="http://schemas.microsoft.com/office/drawing/2014/main" val="668830584"/>
                  </a:ext>
                </a:extLst>
              </a:tr>
              <a:tr h="715287">
                <a:tc>
                  <a:txBody>
                    <a:bodyPr/>
                    <a:lstStyle/>
                    <a:p>
                      <a:pPr algn="l" fontAlgn="t"/>
                      <a:r>
                        <a:rPr lang="fi-FI" sz="1400" i="1" dirty="0" err="1">
                          <a:effectLst/>
                        </a:rPr>
                        <a:t>CurrentIndex</a:t>
                      </a:r>
                      <a:r>
                        <a:rPr lang="fi-FI" sz="1400" i="1" dirty="0">
                          <a:effectLst/>
                        </a:rPr>
                        <a:t> </a:t>
                      </a:r>
                      <a:r>
                        <a:rPr lang="fi-FI" sz="1400" i="1" dirty="0" err="1">
                          <a:effectLst/>
                        </a:rPr>
                        <a:t>or</a:t>
                      </a:r>
                      <a:r>
                        <a:rPr lang="fi-FI" sz="1400" i="1" dirty="0">
                          <a:effectLst/>
                        </a:rPr>
                        <a:t> </a:t>
                      </a:r>
                      <a:r>
                        <a:rPr lang="fi-FI" sz="1400" i="1" kern="1200" dirty="0" err="1">
                          <a:solidFill>
                            <a:schemeClr val="dk1"/>
                          </a:solidFill>
                          <a:effectLst/>
                          <a:latin typeface="+mn-lt"/>
                          <a:ea typeface="+mn-ea"/>
                          <a:cs typeface="+mn-cs"/>
                        </a:rPr>
                        <a:t>Current</a:t>
                      </a:r>
                      <a:r>
                        <a:rPr lang="fi-FI" sz="1800" b="0" i="0" u="none" strike="noStrike" kern="1200" dirty="0">
                          <a:solidFill>
                            <a:schemeClr val="dk1"/>
                          </a:solidFill>
                          <a:effectLst/>
                          <a:latin typeface="+mn-lt"/>
                          <a:ea typeface="+mn-ea"/>
                          <a:cs typeface="+mn-cs"/>
                        </a:rPr>
                        <a:t> </a:t>
                      </a:r>
                      <a:r>
                        <a:rPr lang="fi-FI" sz="1400" i="1" kern="1200" dirty="0">
                          <a:solidFill>
                            <a:schemeClr val="dk1"/>
                          </a:solidFill>
                          <a:effectLst/>
                          <a:latin typeface="+mn-lt"/>
                          <a:ea typeface="+mn-ea"/>
                          <a:cs typeface="+mn-cs"/>
                        </a:rPr>
                        <a:t>Index</a:t>
                      </a:r>
                      <a:r>
                        <a:rPr lang="fi-FI" sz="1800" b="0" i="0" u="none" strike="noStrike" kern="1200" dirty="0">
                          <a:solidFill>
                            <a:schemeClr val="dk1"/>
                          </a:solidFill>
                          <a:effectLst/>
                          <a:latin typeface="+mn-lt"/>
                          <a:ea typeface="+mn-ea"/>
                          <a:cs typeface="+mn-cs"/>
                        </a:rPr>
                        <a:t> </a:t>
                      </a:r>
                      <a:r>
                        <a:rPr lang="fi-FI" sz="1400" i="1" kern="1200" dirty="0">
                          <a:solidFill>
                            <a:schemeClr val="dk1"/>
                          </a:solidFill>
                          <a:effectLst/>
                          <a:latin typeface="+mn-lt"/>
                          <a:ea typeface="+mn-ea"/>
                          <a:cs typeface="+mn-cs"/>
                        </a:rPr>
                        <a:t>(</a:t>
                      </a:r>
                      <a:r>
                        <a:rPr lang="fi-FI" sz="1400" i="1" kern="1200" dirty="0" err="1">
                          <a:solidFill>
                            <a:schemeClr val="dk1"/>
                          </a:solidFill>
                          <a:effectLst/>
                          <a:latin typeface="+mn-lt"/>
                          <a:ea typeface="+mn-ea"/>
                          <a:cs typeface="+mn-cs"/>
                        </a:rPr>
                        <a:t>idx</a:t>
                      </a:r>
                      <a:r>
                        <a:rPr lang="fi-FI" sz="1400" i="1" kern="1200" dirty="0">
                          <a:solidFill>
                            <a:schemeClr val="dk1"/>
                          </a:solidFill>
                          <a:effectLst/>
                          <a:latin typeface="+mn-lt"/>
                          <a:ea typeface="+mn-ea"/>
                          <a:cs typeface="+mn-cs"/>
                        </a:rPr>
                        <a:t>)</a:t>
                      </a:r>
                    </a:p>
                  </a:txBody>
                  <a:tcPr marL="121920" marR="60960" marT="60960" marB="60960"/>
                </a:tc>
                <a:tc>
                  <a:txBody>
                    <a:bodyPr/>
                    <a:lstStyle/>
                    <a:p>
                      <a:pPr algn="l" fontAlgn="t"/>
                      <a:r>
                        <a:rPr lang="en-US" sz="1400">
                          <a:effectLst/>
                        </a:rPr>
                        <a:t>Optional. The array index of the current element</a:t>
                      </a:r>
                    </a:p>
                  </a:txBody>
                  <a:tcPr marL="60960" marR="60960" marT="60960" marB="60960"/>
                </a:tc>
                <a:extLst>
                  <a:ext uri="{0D108BD9-81ED-4DB2-BD59-A6C34878D82A}">
                    <a16:rowId xmlns:a16="http://schemas.microsoft.com/office/drawing/2014/main" val="2661491362"/>
                  </a:ext>
                </a:extLst>
              </a:tr>
              <a:tr h="585235">
                <a:tc>
                  <a:txBody>
                    <a:bodyPr/>
                    <a:lstStyle/>
                    <a:p>
                      <a:pPr algn="l" fontAlgn="t"/>
                      <a:r>
                        <a:rPr lang="fi-FI" sz="1400" i="1" dirty="0" err="1">
                          <a:effectLst/>
                        </a:rPr>
                        <a:t>Arr</a:t>
                      </a:r>
                      <a:r>
                        <a:rPr lang="fi-FI" sz="1400" i="1" dirty="0">
                          <a:effectLst/>
                        </a:rPr>
                        <a:t> </a:t>
                      </a:r>
                      <a:r>
                        <a:rPr lang="fi-FI" sz="1400" i="1" dirty="0" err="1">
                          <a:effectLst/>
                        </a:rPr>
                        <a:t>or</a:t>
                      </a:r>
                      <a:r>
                        <a:rPr lang="fi-FI" sz="1400" i="1" dirty="0">
                          <a:effectLst/>
                        </a:rPr>
                        <a:t> </a:t>
                      </a:r>
                      <a:r>
                        <a:rPr lang="fi-FI" sz="1400" i="1" kern="1200" dirty="0" err="1">
                          <a:solidFill>
                            <a:schemeClr val="dk1"/>
                          </a:solidFill>
                          <a:effectLst/>
                          <a:latin typeface="+mn-lt"/>
                          <a:ea typeface="+mn-ea"/>
                          <a:cs typeface="+mn-cs"/>
                        </a:rPr>
                        <a:t>Source</a:t>
                      </a:r>
                      <a:r>
                        <a:rPr lang="fi-FI" sz="1800" b="0" i="0" u="none" strike="noStrike" kern="1200" dirty="0">
                          <a:solidFill>
                            <a:schemeClr val="dk1"/>
                          </a:solidFill>
                          <a:effectLst/>
                          <a:latin typeface="+mn-lt"/>
                          <a:ea typeface="+mn-ea"/>
                          <a:cs typeface="+mn-cs"/>
                        </a:rPr>
                        <a:t> </a:t>
                      </a:r>
                      <a:r>
                        <a:rPr lang="fi-FI" sz="1400" i="1" kern="1200" dirty="0" err="1">
                          <a:solidFill>
                            <a:schemeClr val="dk1"/>
                          </a:solidFill>
                          <a:effectLst/>
                          <a:latin typeface="+mn-lt"/>
                          <a:ea typeface="+mn-ea"/>
                          <a:cs typeface="+mn-cs"/>
                        </a:rPr>
                        <a:t>Array</a:t>
                      </a:r>
                      <a:r>
                        <a:rPr lang="fi-FI" sz="1800" b="0" i="0" u="none" strike="noStrike" kern="1200" dirty="0">
                          <a:solidFill>
                            <a:schemeClr val="dk1"/>
                          </a:solidFill>
                          <a:effectLst/>
                          <a:latin typeface="+mn-lt"/>
                          <a:ea typeface="+mn-ea"/>
                          <a:cs typeface="+mn-cs"/>
                        </a:rPr>
                        <a:t> </a:t>
                      </a:r>
                      <a:r>
                        <a:rPr lang="fi-FI" sz="1400" i="1" kern="1200" dirty="0">
                          <a:solidFill>
                            <a:schemeClr val="dk1"/>
                          </a:solidFill>
                          <a:effectLst/>
                          <a:latin typeface="+mn-lt"/>
                          <a:ea typeface="+mn-ea"/>
                          <a:cs typeface="+mn-cs"/>
                        </a:rPr>
                        <a:t>(</a:t>
                      </a:r>
                      <a:r>
                        <a:rPr lang="fi-FI" sz="1400" i="1" kern="1200" dirty="0" err="1">
                          <a:solidFill>
                            <a:schemeClr val="dk1"/>
                          </a:solidFill>
                          <a:effectLst/>
                          <a:latin typeface="+mn-lt"/>
                          <a:ea typeface="+mn-ea"/>
                          <a:cs typeface="+mn-cs"/>
                        </a:rPr>
                        <a:t>src</a:t>
                      </a:r>
                      <a:r>
                        <a:rPr lang="fi-FI" sz="1400" i="1" kern="1200" dirty="0">
                          <a:solidFill>
                            <a:schemeClr val="dk1"/>
                          </a:solidFill>
                          <a:effectLst/>
                          <a:latin typeface="+mn-lt"/>
                          <a:ea typeface="+mn-ea"/>
                          <a:cs typeface="+mn-cs"/>
                        </a:rPr>
                        <a:t>)</a:t>
                      </a:r>
                    </a:p>
                  </a:txBody>
                  <a:tcPr marL="121920" marR="60960" marT="60960" marB="60960"/>
                </a:tc>
                <a:tc>
                  <a:txBody>
                    <a:bodyPr/>
                    <a:lstStyle/>
                    <a:p>
                      <a:pPr algn="l" fontAlgn="t"/>
                      <a:r>
                        <a:rPr lang="en-US" sz="1400">
                          <a:effectLst/>
                        </a:rPr>
                        <a:t>Optional. The array object the current element belongs to</a:t>
                      </a:r>
                    </a:p>
                  </a:txBody>
                  <a:tcPr marL="60960" marR="60960" marT="60960" marB="60960"/>
                </a:tc>
                <a:extLst>
                  <a:ext uri="{0D108BD9-81ED-4DB2-BD59-A6C34878D82A}">
                    <a16:rowId xmlns:a16="http://schemas.microsoft.com/office/drawing/2014/main" val="3171219671"/>
                  </a:ext>
                </a:extLst>
              </a:tr>
              <a:tr h="585235">
                <a:tc>
                  <a:txBody>
                    <a:bodyPr/>
                    <a:lstStyle/>
                    <a:p>
                      <a:pPr algn="l" fontAlgn="t"/>
                      <a:r>
                        <a:rPr lang="fi-FI" sz="1400" i="1" dirty="0" err="1">
                          <a:effectLst/>
                        </a:rPr>
                        <a:t>initialValue</a:t>
                      </a:r>
                      <a:endParaRPr lang="fi-FI" sz="1400" dirty="0">
                        <a:effectLst/>
                      </a:endParaRPr>
                    </a:p>
                  </a:txBody>
                  <a:tcPr marL="121920" marR="60960" marT="60960" marB="60960"/>
                </a:tc>
                <a:tc>
                  <a:txBody>
                    <a:bodyPr/>
                    <a:lstStyle/>
                    <a:p>
                      <a:pPr algn="l" fontAlgn="t"/>
                      <a:r>
                        <a:rPr lang="en-US" sz="1400" dirty="0">
                          <a:effectLst/>
                        </a:rPr>
                        <a:t>Optional. A value to be passed to the function as the initial value</a:t>
                      </a:r>
                    </a:p>
                  </a:txBody>
                  <a:tcPr marL="60960" marR="60960" marT="60960" marB="60960"/>
                </a:tc>
                <a:extLst>
                  <a:ext uri="{0D108BD9-81ED-4DB2-BD59-A6C34878D82A}">
                    <a16:rowId xmlns:a16="http://schemas.microsoft.com/office/drawing/2014/main" val="1195964576"/>
                  </a:ext>
                </a:extLst>
              </a:tr>
            </a:tbl>
          </a:graphicData>
        </a:graphic>
      </p:graphicFrame>
    </p:spTree>
    <p:extLst>
      <p:ext uri="{BB962C8B-B14F-4D97-AF65-F5344CB8AC3E}">
        <p14:creationId xmlns:p14="http://schemas.microsoft.com/office/powerpoint/2010/main" val="229465399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tsikko 5">
            <a:extLst>
              <a:ext uri="{FF2B5EF4-FFF2-40B4-BE49-F238E27FC236}">
                <a16:creationId xmlns:a16="http://schemas.microsoft.com/office/drawing/2014/main" id="{44457639-570A-4602-BB5E-691C3A862F5C}"/>
              </a:ext>
            </a:extLst>
          </p:cNvPr>
          <p:cNvSpPr>
            <a:spLocks noGrp="1"/>
          </p:cNvSpPr>
          <p:nvPr>
            <p:ph type="title"/>
          </p:nvPr>
        </p:nvSpPr>
        <p:spPr/>
        <p:txBody>
          <a:bodyPr/>
          <a:lstStyle/>
          <a:p>
            <a:pPr algn="ctr"/>
            <a:r>
              <a:rPr lang="fi-FI" dirty="0" err="1"/>
              <a:t>Array</a:t>
            </a:r>
            <a:r>
              <a:rPr lang="fi-FI" dirty="0"/>
              <a:t> </a:t>
            </a:r>
            <a:r>
              <a:rPr lang="fi-FI" dirty="0" err="1"/>
              <a:t>Methods</a:t>
            </a:r>
            <a:r>
              <a:rPr lang="fi-FI" dirty="0"/>
              <a:t> 7: </a:t>
            </a:r>
            <a:r>
              <a:rPr lang="fi-FI" dirty="0" err="1"/>
              <a:t>Array.reduce</a:t>
            </a:r>
            <a:r>
              <a:rPr lang="fi-FI" dirty="0"/>
              <a:t>() and </a:t>
            </a:r>
            <a:r>
              <a:rPr lang="fi-FI" dirty="0" err="1"/>
              <a:t>ReduceRight</a:t>
            </a:r>
            <a:r>
              <a:rPr lang="fi-FI" dirty="0"/>
              <a:t>()</a:t>
            </a:r>
          </a:p>
        </p:txBody>
      </p:sp>
      <p:sp>
        <p:nvSpPr>
          <p:cNvPr id="7" name="Sisällön paikkamerkki 6">
            <a:extLst>
              <a:ext uri="{FF2B5EF4-FFF2-40B4-BE49-F238E27FC236}">
                <a16:creationId xmlns:a16="http://schemas.microsoft.com/office/drawing/2014/main" id="{2DB73373-D364-4ABC-A396-45468F100CA6}"/>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https://www.w3schools.com/jsref/jsref_reduce.asp and https://www.w3schools.com/jsref/jsref_reduceright.asp </a:t>
            </a:r>
          </a:p>
        </p:txBody>
      </p:sp>
      <p:sp>
        <p:nvSpPr>
          <p:cNvPr id="5" name="Dian numeron paikkamerkki 4">
            <a:extLst>
              <a:ext uri="{FF2B5EF4-FFF2-40B4-BE49-F238E27FC236}">
                <a16:creationId xmlns:a16="http://schemas.microsoft.com/office/drawing/2014/main" id="{88EF8D6E-201E-4DFC-AF5B-0578FECCBE41}"/>
              </a:ext>
            </a:extLst>
          </p:cNvPr>
          <p:cNvSpPr>
            <a:spLocks noGrp="1"/>
          </p:cNvSpPr>
          <p:nvPr>
            <p:ph type="sldNum" sz="quarter" idx="12"/>
          </p:nvPr>
        </p:nvSpPr>
        <p:spPr/>
        <p:txBody>
          <a:bodyPr/>
          <a:lstStyle/>
          <a:p>
            <a:fld id="{3A98EE3D-8CD1-4C3F-BD1C-C98C9596463C}" type="slidenum">
              <a:rPr lang="en-US" smtClean="0"/>
              <a:t>178</a:t>
            </a:fld>
            <a:endParaRPr lang="en-US" dirty="0"/>
          </a:p>
        </p:txBody>
      </p:sp>
      <p:pic>
        <p:nvPicPr>
          <p:cNvPr id="8" name="Kuva 7">
            <a:extLst>
              <a:ext uri="{FF2B5EF4-FFF2-40B4-BE49-F238E27FC236}">
                <a16:creationId xmlns:a16="http://schemas.microsoft.com/office/drawing/2014/main" id="{681EE7BF-BBA4-44A8-88AD-7B2F4948CE39}"/>
              </a:ext>
            </a:extLst>
          </p:cNvPr>
          <p:cNvPicPr>
            <a:picLocks noChangeAspect="1"/>
          </p:cNvPicPr>
          <p:nvPr/>
        </p:nvPicPr>
        <p:blipFill>
          <a:blip r:embed="rId2"/>
          <a:stretch>
            <a:fillRect/>
          </a:stretch>
        </p:blipFill>
        <p:spPr>
          <a:xfrm>
            <a:off x="867052" y="1109751"/>
            <a:ext cx="8030545" cy="5104618"/>
          </a:xfrm>
          <a:prstGeom prst="rect">
            <a:avLst/>
          </a:prstGeom>
        </p:spPr>
      </p:pic>
    </p:spTree>
    <p:extLst>
      <p:ext uri="{BB962C8B-B14F-4D97-AF65-F5344CB8AC3E}">
        <p14:creationId xmlns:p14="http://schemas.microsoft.com/office/powerpoint/2010/main" val="99089626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5EF425EB-C50B-459E-BABB-1E27F4B1FDFC}"/>
              </a:ext>
            </a:extLst>
          </p:cNvPr>
          <p:cNvSpPr>
            <a:spLocks noGrp="1"/>
          </p:cNvSpPr>
          <p:nvPr>
            <p:ph type="title"/>
          </p:nvPr>
        </p:nvSpPr>
        <p:spPr/>
        <p:txBody>
          <a:bodyPr>
            <a:normAutofit/>
          </a:bodyPr>
          <a:lstStyle/>
          <a:p>
            <a:pPr algn="ctr"/>
            <a:r>
              <a:rPr lang="fi-FI" dirty="0" err="1"/>
              <a:t>Array</a:t>
            </a:r>
            <a:r>
              <a:rPr lang="fi-FI" dirty="0"/>
              <a:t> </a:t>
            </a:r>
            <a:r>
              <a:rPr lang="fi-FI" dirty="0" err="1"/>
              <a:t>Methods</a:t>
            </a:r>
            <a:r>
              <a:rPr lang="fi-FI" dirty="0"/>
              <a:t> 8: </a:t>
            </a:r>
            <a:r>
              <a:rPr lang="fi-FI" dirty="0" err="1"/>
              <a:t>Array.map</a:t>
            </a:r>
            <a:r>
              <a:rPr lang="fi-FI" dirty="0"/>
              <a:t>() and </a:t>
            </a:r>
            <a:r>
              <a:rPr lang="fi-FI" dirty="0" err="1"/>
              <a:t>Array.filter</a:t>
            </a:r>
            <a:r>
              <a:rPr lang="fi-FI" dirty="0"/>
              <a:t>()</a:t>
            </a:r>
          </a:p>
        </p:txBody>
      </p:sp>
      <p:sp>
        <p:nvSpPr>
          <p:cNvPr id="3" name="Sisällön paikkamerkki 2">
            <a:extLst>
              <a:ext uri="{FF2B5EF4-FFF2-40B4-BE49-F238E27FC236}">
                <a16:creationId xmlns:a16="http://schemas.microsoft.com/office/drawing/2014/main" id="{7ED740C0-467F-42BB-AC91-6995981083B1}"/>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https://www.w3schools.com/js/js_array_iteration.asp</a:t>
            </a:r>
          </a:p>
        </p:txBody>
      </p:sp>
      <p:sp>
        <p:nvSpPr>
          <p:cNvPr id="5" name="Dian numeron paikkamerkki 4">
            <a:extLst>
              <a:ext uri="{FF2B5EF4-FFF2-40B4-BE49-F238E27FC236}">
                <a16:creationId xmlns:a16="http://schemas.microsoft.com/office/drawing/2014/main" id="{CEA3DFAE-52B5-4B0C-A451-6BA6D273C6AE}"/>
              </a:ext>
            </a:extLst>
          </p:cNvPr>
          <p:cNvSpPr>
            <a:spLocks noGrp="1"/>
          </p:cNvSpPr>
          <p:nvPr>
            <p:ph type="sldNum" sz="quarter" idx="12"/>
          </p:nvPr>
        </p:nvSpPr>
        <p:spPr/>
        <p:txBody>
          <a:bodyPr/>
          <a:lstStyle/>
          <a:p>
            <a:fld id="{3A98EE3D-8CD1-4C3F-BD1C-C98C9596463C}" type="slidenum">
              <a:rPr lang="en-US" smtClean="0"/>
              <a:t>179</a:t>
            </a:fld>
            <a:endParaRPr lang="en-US" dirty="0"/>
          </a:p>
        </p:txBody>
      </p:sp>
      <p:pic>
        <p:nvPicPr>
          <p:cNvPr id="8" name="Kuva 7">
            <a:extLst>
              <a:ext uri="{FF2B5EF4-FFF2-40B4-BE49-F238E27FC236}">
                <a16:creationId xmlns:a16="http://schemas.microsoft.com/office/drawing/2014/main" id="{F21C6E06-470B-4036-AFB6-7FAC243522C4}"/>
              </a:ext>
            </a:extLst>
          </p:cNvPr>
          <p:cNvPicPr>
            <a:picLocks noChangeAspect="1"/>
          </p:cNvPicPr>
          <p:nvPr/>
        </p:nvPicPr>
        <p:blipFill>
          <a:blip r:embed="rId2"/>
          <a:stretch>
            <a:fillRect/>
          </a:stretch>
        </p:blipFill>
        <p:spPr>
          <a:xfrm>
            <a:off x="861134" y="1109751"/>
            <a:ext cx="9776766" cy="5145192"/>
          </a:xfrm>
          <a:prstGeom prst="rect">
            <a:avLst/>
          </a:prstGeom>
        </p:spPr>
      </p:pic>
    </p:spTree>
    <p:extLst>
      <p:ext uri="{BB962C8B-B14F-4D97-AF65-F5344CB8AC3E}">
        <p14:creationId xmlns:p14="http://schemas.microsoft.com/office/powerpoint/2010/main" val="890926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269B161A-709B-4F60-8956-3C5372B9AB23}"/>
              </a:ext>
            </a:extLst>
          </p:cNvPr>
          <p:cNvSpPr>
            <a:spLocks noGrp="1"/>
          </p:cNvSpPr>
          <p:nvPr>
            <p:ph type="title"/>
          </p:nvPr>
        </p:nvSpPr>
        <p:spPr/>
        <p:txBody>
          <a:bodyPr>
            <a:normAutofit fontScale="90000"/>
          </a:bodyPr>
          <a:lstStyle/>
          <a:p>
            <a:pPr algn="ctr"/>
            <a:r>
              <a:rPr lang="en-US" dirty="0"/>
              <a:t>The Browser Object Model (BOM) </a:t>
            </a:r>
            <a:endParaRPr lang="fi-FI" dirty="0"/>
          </a:p>
        </p:txBody>
      </p:sp>
      <p:sp>
        <p:nvSpPr>
          <p:cNvPr id="3" name="Sisällön paikkamerkki 2">
            <a:extLst>
              <a:ext uri="{FF2B5EF4-FFF2-40B4-BE49-F238E27FC236}">
                <a16:creationId xmlns:a16="http://schemas.microsoft.com/office/drawing/2014/main" id="{C2F782D5-D930-4999-B0A3-8EE32BEDCEF2}"/>
              </a:ext>
            </a:extLst>
          </p:cNvPr>
          <p:cNvSpPr>
            <a:spLocks noGrp="1"/>
          </p:cNvSpPr>
          <p:nvPr>
            <p:ph sz="half" idx="1"/>
          </p:nvPr>
        </p:nvSpPr>
        <p:spPr>
          <a:xfrm>
            <a:off x="798990" y="1180730"/>
            <a:ext cx="4938026" cy="5390665"/>
          </a:xfrm>
        </p:spPr>
        <p:txBody>
          <a:bodyPr>
            <a:normAutofit fontScale="92500" lnSpcReduction="20000"/>
          </a:bodyPr>
          <a:lstStyle/>
          <a:p>
            <a:r>
              <a:rPr lang="en-US" dirty="0"/>
              <a:t>There are no official standards for the </a:t>
            </a:r>
            <a:r>
              <a:rPr lang="en-US" dirty="0">
                <a:solidFill>
                  <a:srgbClr val="00B050"/>
                </a:solidFill>
              </a:rPr>
              <a:t>Browser Object Model (BOM)</a:t>
            </a:r>
            <a:r>
              <a:rPr lang="en-US" dirty="0"/>
              <a:t>.</a:t>
            </a:r>
          </a:p>
          <a:p>
            <a:r>
              <a:rPr lang="en-US" dirty="0"/>
              <a:t>The </a:t>
            </a:r>
            <a:r>
              <a:rPr lang="en-US" dirty="0">
                <a:solidFill>
                  <a:srgbClr val="00B050"/>
                </a:solidFill>
              </a:rPr>
              <a:t>window object </a:t>
            </a:r>
            <a:r>
              <a:rPr lang="en-US" dirty="0"/>
              <a:t>is supported by all browsers. It represents the </a:t>
            </a:r>
            <a:r>
              <a:rPr lang="en-US" dirty="0">
                <a:solidFill>
                  <a:srgbClr val="00B050"/>
                </a:solidFill>
              </a:rPr>
              <a:t>browser's window</a:t>
            </a:r>
            <a:r>
              <a:rPr lang="en-US" dirty="0"/>
              <a:t>. The </a:t>
            </a:r>
            <a:r>
              <a:rPr lang="en-US" dirty="0">
                <a:solidFill>
                  <a:srgbClr val="00B050"/>
                </a:solidFill>
              </a:rPr>
              <a:t>Document Object Model (DOM)</a:t>
            </a:r>
            <a:r>
              <a:rPr lang="en-US" dirty="0"/>
              <a:t> is an architecture that describes the structure of a </a:t>
            </a:r>
            <a:r>
              <a:rPr lang="en-US" dirty="0">
                <a:solidFill>
                  <a:srgbClr val="00B050"/>
                </a:solidFill>
              </a:rPr>
              <a:t>document</a:t>
            </a:r>
            <a:r>
              <a:rPr lang="en-US" dirty="0"/>
              <a:t>.</a:t>
            </a:r>
            <a:endParaRPr lang="fi-FI" dirty="0"/>
          </a:p>
          <a:p>
            <a:r>
              <a:rPr lang="en-US" dirty="0"/>
              <a:t>All global JavaScript </a:t>
            </a:r>
            <a:r>
              <a:rPr lang="en-US" dirty="0">
                <a:solidFill>
                  <a:srgbClr val="00B050"/>
                </a:solidFill>
              </a:rPr>
              <a:t>objects, functions</a:t>
            </a:r>
            <a:r>
              <a:rPr lang="en-US" dirty="0"/>
              <a:t>, and </a:t>
            </a:r>
            <a:r>
              <a:rPr lang="en-US" dirty="0">
                <a:solidFill>
                  <a:srgbClr val="00B050"/>
                </a:solidFill>
              </a:rPr>
              <a:t>variables</a:t>
            </a:r>
            <a:r>
              <a:rPr lang="en-US" dirty="0"/>
              <a:t> automatically become members of the </a:t>
            </a:r>
            <a:r>
              <a:rPr lang="en-US" dirty="0">
                <a:solidFill>
                  <a:srgbClr val="00B050"/>
                </a:solidFill>
              </a:rPr>
              <a:t>window object</a:t>
            </a:r>
            <a:r>
              <a:rPr lang="en-US" dirty="0"/>
              <a:t>.</a:t>
            </a:r>
          </a:p>
          <a:p>
            <a:r>
              <a:rPr lang="en-US" dirty="0">
                <a:solidFill>
                  <a:srgbClr val="00B050"/>
                </a:solidFill>
              </a:rPr>
              <a:t>Global variables </a:t>
            </a:r>
            <a:r>
              <a:rPr lang="en-US" dirty="0"/>
              <a:t>are properties of the </a:t>
            </a:r>
            <a:r>
              <a:rPr lang="en-US" dirty="0">
                <a:solidFill>
                  <a:srgbClr val="00B050"/>
                </a:solidFill>
              </a:rPr>
              <a:t>window object</a:t>
            </a:r>
            <a:r>
              <a:rPr lang="en-US" dirty="0"/>
              <a:t>.</a:t>
            </a:r>
          </a:p>
          <a:p>
            <a:r>
              <a:rPr lang="en-US" dirty="0">
                <a:solidFill>
                  <a:srgbClr val="00B050"/>
                </a:solidFill>
              </a:rPr>
              <a:t>Global functions </a:t>
            </a:r>
            <a:r>
              <a:rPr lang="en-US" dirty="0"/>
              <a:t>are methods of the </a:t>
            </a:r>
            <a:r>
              <a:rPr lang="en-US" dirty="0">
                <a:solidFill>
                  <a:srgbClr val="00B050"/>
                </a:solidFill>
              </a:rPr>
              <a:t>window object</a:t>
            </a:r>
            <a:r>
              <a:rPr lang="en-US" dirty="0"/>
              <a:t>.</a:t>
            </a:r>
          </a:p>
          <a:p>
            <a:r>
              <a:rPr lang="en-US" dirty="0"/>
              <a:t>The </a:t>
            </a:r>
            <a:r>
              <a:rPr lang="en-US" dirty="0">
                <a:solidFill>
                  <a:srgbClr val="00B050"/>
                </a:solidFill>
              </a:rPr>
              <a:t>document object </a:t>
            </a:r>
            <a:r>
              <a:rPr lang="en-US" dirty="0"/>
              <a:t>(of the </a:t>
            </a:r>
            <a:r>
              <a:rPr lang="en-US" dirty="0">
                <a:solidFill>
                  <a:srgbClr val="00B050"/>
                </a:solidFill>
              </a:rPr>
              <a:t>HTML DOM</a:t>
            </a:r>
            <a:r>
              <a:rPr lang="en-US" dirty="0"/>
              <a:t>) is a property of the </a:t>
            </a:r>
            <a:r>
              <a:rPr lang="en-US" dirty="0">
                <a:solidFill>
                  <a:srgbClr val="00B050"/>
                </a:solidFill>
              </a:rPr>
              <a:t>window object</a:t>
            </a:r>
            <a:r>
              <a:rPr lang="en-US" dirty="0"/>
              <a:t>: </a:t>
            </a:r>
          </a:p>
          <a:p>
            <a:r>
              <a:rPr lang="fi-FI" dirty="0" err="1"/>
              <a:t>Source</a:t>
            </a:r>
            <a:r>
              <a:rPr lang="fi-FI" dirty="0"/>
              <a:t>: https://www.w3schools.com/js/js_window.asp</a:t>
            </a:r>
          </a:p>
        </p:txBody>
      </p:sp>
      <p:sp>
        <p:nvSpPr>
          <p:cNvPr id="4" name="Sisällön paikkamerkki 3">
            <a:extLst>
              <a:ext uri="{FF2B5EF4-FFF2-40B4-BE49-F238E27FC236}">
                <a16:creationId xmlns:a16="http://schemas.microsoft.com/office/drawing/2014/main" id="{43DC11AF-C013-4FCE-821B-FE8C16AA4D09}"/>
              </a:ext>
            </a:extLst>
          </p:cNvPr>
          <p:cNvSpPr>
            <a:spLocks noGrp="1"/>
          </p:cNvSpPr>
          <p:nvPr>
            <p:ph sz="half" idx="2"/>
          </p:nvPr>
        </p:nvSpPr>
        <p:spPr>
          <a:xfrm>
            <a:off x="6217654" y="1180729"/>
            <a:ext cx="4938026" cy="5390665"/>
          </a:xfrm>
        </p:spPr>
        <p:txBody>
          <a:bodyPr>
            <a:normAutofit fontScale="92500" lnSpcReduction="20000"/>
          </a:bodyPr>
          <a:lstStyle/>
          <a:p>
            <a:r>
              <a:rPr lang="fi-FI" dirty="0"/>
              <a:t>On </a:t>
            </a:r>
            <a:r>
              <a:rPr lang="fi-FI" dirty="0" err="1"/>
              <a:t>the</a:t>
            </a:r>
            <a:r>
              <a:rPr lang="fi-FI" dirty="0"/>
              <a:t> MDN Mozilla web </a:t>
            </a:r>
            <a:r>
              <a:rPr lang="fi-FI" dirty="0" err="1"/>
              <a:t>pages</a:t>
            </a:r>
            <a:r>
              <a:rPr lang="fi-FI" dirty="0"/>
              <a:t> </a:t>
            </a:r>
            <a:r>
              <a:rPr lang="fi-FI" dirty="0" err="1">
                <a:solidFill>
                  <a:srgbClr val="00B050"/>
                </a:solidFill>
              </a:rPr>
              <a:t>window</a:t>
            </a:r>
            <a:r>
              <a:rPr lang="fi-FI" dirty="0">
                <a:solidFill>
                  <a:srgbClr val="00B050"/>
                </a:solidFill>
              </a:rPr>
              <a:t> </a:t>
            </a:r>
            <a:r>
              <a:rPr lang="fi-FI" dirty="0"/>
              <a:t>and </a:t>
            </a:r>
            <a:r>
              <a:rPr lang="fi-FI" dirty="0">
                <a:solidFill>
                  <a:srgbClr val="00B050"/>
                </a:solidFill>
              </a:rPr>
              <a:t>Web API </a:t>
            </a:r>
            <a:r>
              <a:rPr lang="fi-FI" dirty="0" err="1"/>
              <a:t>are</a:t>
            </a:r>
            <a:r>
              <a:rPr lang="fi-FI" dirty="0"/>
              <a:t> </a:t>
            </a:r>
            <a:r>
              <a:rPr lang="fi-FI" dirty="0" err="1"/>
              <a:t>used</a:t>
            </a:r>
            <a:r>
              <a:rPr lang="fi-FI" dirty="0"/>
              <a:t> </a:t>
            </a:r>
            <a:r>
              <a:rPr lang="fi-FI" dirty="0" err="1"/>
              <a:t>instead</a:t>
            </a:r>
            <a:r>
              <a:rPr lang="fi-FI" dirty="0"/>
              <a:t> of</a:t>
            </a:r>
            <a:r>
              <a:rPr lang="fi-FI" dirty="0">
                <a:solidFill>
                  <a:srgbClr val="00B050"/>
                </a:solidFill>
              </a:rPr>
              <a:t> BOM </a:t>
            </a:r>
            <a:r>
              <a:rPr lang="fi-FI" dirty="0"/>
              <a:t>(</a:t>
            </a:r>
            <a:r>
              <a:rPr lang="fi-FI" dirty="0">
                <a:solidFill>
                  <a:srgbClr val="00B050"/>
                </a:solidFill>
              </a:rPr>
              <a:t>BOM</a:t>
            </a:r>
            <a:r>
              <a:rPr lang="fi-FI" dirty="0"/>
              <a:t> is </a:t>
            </a:r>
            <a:r>
              <a:rPr lang="fi-FI" dirty="0" err="1"/>
              <a:t>not</a:t>
            </a:r>
            <a:r>
              <a:rPr lang="fi-FI" dirty="0"/>
              <a:t> </a:t>
            </a:r>
            <a:r>
              <a:rPr lang="fi-FI" dirty="0" err="1"/>
              <a:t>mentioned</a:t>
            </a:r>
            <a:r>
              <a:rPr lang="fi-FI" dirty="0"/>
              <a:t> at </a:t>
            </a:r>
            <a:r>
              <a:rPr lang="fi-FI" dirty="0" err="1"/>
              <a:t>all</a:t>
            </a:r>
            <a:r>
              <a:rPr lang="fi-FI" dirty="0"/>
              <a:t>).</a:t>
            </a:r>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Sources</a:t>
            </a:r>
            <a:r>
              <a:rPr lang="fi-FI" dirty="0"/>
              <a:t>: https://developer.mozilla.org/en-US/docs/Web/API/Window and https://developer.mozilla.org/en-US/docs/Web/API/HTML_DOM_API</a:t>
            </a:r>
          </a:p>
        </p:txBody>
      </p:sp>
      <p:sp>
        <p:nvSpPr>
          <p:cNvPr id="5" name="Dian numeron paikkamerkki 4">
            <a:extLst>
              <a:ext uri="{FF2B5EF4-FFF2-40B4-BE49-F238E27FC236}">
                <a16:creationId xmlns:a16="http://schemas.microsoft.com/office/drawing/2014/main" id="{4C2E5CD2-32C2-4228-A1F1-96CEDDCCFFDB}"/>
              </a:ext>
            </a:extLst>
          </p:cNvPr>
          <p:cNvSpPr>
            <a:spLocks noGrp="1"/>
          </p:cNvSpPr>
          <p:nvPr>
            <p:ph type="sldNum" sz="quarter" idx="12"/>
          </p:nvPr>
        </p:nvSpPr>
        <p:spPr/>
        <p:txBody>
          <a:bodyPr/>
          <a:lstStyle/>
          <a:p>
            <a:fld id="{3A98EE3D-8CD1-4C3F-BD1C-C98C9596463C}" type="slidenum">
              <a:rPr lang="en-US" smtClean="0"/>
              <a:t>18</a:t>
            </a:fld>
            <a:endParaRPr lang="en-US" dirty="0"/>
          </a:p>
        </p:txBody>
      </p:sp>
      <p:pic>
        <p:nvPicPr>
          <p:cNvPr id="7" name="Kuva 6" descr="Kuva, joka sisältää kohteen näyttökuva&#10;&#10;Kuvaus luotu automaattisesti">
            <a:extLst>
              <a:ext uri="{FF2B5EF4-FFF2-40B4-BE49-F238E27FC236}">
                <a16:creationId xmlns:a16="http://schemas.microsoft.com/office/drawing/2014/main" id="{65CC1824-6425-48D3-807D-7B615DE0A6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7654" y="2278186"/>
            <a:ext cx="2347420" cy="3057294"/>
          </a:xfrm>
          <a:prstGeom prst="rect">
            <a:avLst/>
          </a:prstGeom>
        </p:spPr>
      </p:pic>
    </p:spTree>
    <p:extLst>
      <p:ext uri="{BB962C8B-B14F-4D97-AF65-F5344CB8AC3E}">
        <p14:creationId xmlns:p14="http://schemas.microsoft.com/office/powerpoint/2010/main" val="11986170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5EF425EB-C50B-459E-BABB-1E27F4B1FDFC}"/>
              </a:ext>
            </a:extLst>
          </p:cNvPr>
          <p:cNvSpPr>
            <a:spLocks noGrp="1"/>
          </p:cNvSpPr>
          <p:nvPr>
            <p:ph type="title"/>
          </p:nvPr>
        </p:nvSpPr>
        <p:spPr/>
        <p:txBody>
          <a:bodyPr>
            <a:normAutofit/>
          </a:bodyPr>
          <a:lstStyle/>
          <a:p>
            <a:pPr algn="ctr"/>
            <a:r>
              <a:rPr lang="fi-FI" dirty="0" err="1"/>
              <a:t>Array</a:t>
            </a:r>
            <a:r>
              <a:rPr lang="fi-FI" dirty="0"/>
              <a:t> </a:t>
            </a:r>
            <a:r>
              <a:rPr lang="fi-FI" dirty="0" err="1"/>
              <a:t>Methods</a:t>
            </a:r>
            <a:r>
              <a:rPr lang="fi-FI" dirty="0"/>
              <a:t> 9</a:t>
            </a:r>
          </a:p>
        </p:txBody>
      </p:sp>
      <p:sp>
        <p:nvSpPr>
          <p:cNvPr id="3" name="Sisällön paikkamerkki 2">
            <a:extLst>
              <a:ext uri="{FF2B5EF4-FFF2-40B4-BE49-F238E27FC236}">
                <a16:creationId xmlns:a16="http://schemas.microsoft.com/office/drawing/2014/main" id="{7ED740C0-467F-42BB-AC91-6995981083B1}"/>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https://www.w3schools.com/js/js_array_iteration.asp</a:t>
            </a:r>
          </a:p>
        </p:txBody>
      </p:sp>
      <p:sp>
        <p:nvSpPr>
          <p:cNvPr id="5" name="Dian numeron paikkamerkki 4">
            <a:extLst>
              <a:ext uri="{FF2B5EF4-FFF2-40B4-BE49-F238E27FC236}">
                <a16:creationId xmlns:a16="http://schemas.microsoft.com/office/drawing/2014/main" id="{CEA3DFAE-52B5-4B0C-A451-6BA6D273C6AE}"/>
              </a:ext>
            </a:extLst>
          </p:cNvPr>
          <p:cNvSpPr>
            <a:spLocks noGrp="1"/>
          </p:cNvSpPr>
          <p:nvPr>
            <p:ph type="sldNum" sz="quarter" idx="12"/>
          </p:nvPr>
        </p:nvSpPr>
        <p:spPr/>
        <p:txBody>
          <a:bodyPr/>
          <a:lstStyle/>
          <a:p>
            <a:fld id="{3A98EE3D-8CD1-4C3F-BD1C-C98C9596463C}" type="slidenum">
              <a:rPr lang="en-US" smtClean="0"/>
              <a:t>180</a:t>
            </a:fld>
            <a:endParaRPr lang="en-US" dirty="0"/>
          </a:p>
        </p:txBody>
      </p:sp>
      <p:pic>
        <p:nvPicPr>
          <p:cNvPr id="7" name="Kuva 6">
            <a:extLst>
              <a:ext uri="{FF2B5EF4-FFF2-40B4-BE49-F238E27FC236}">
                <a16:creationId xmlns:a16="http://schemas.microsoft.com/office/drawing/2014/main" id="{2BA548EC-7317-4055-8616-D40AAE1EABA9}"/>
              </a:ext>
            </a:extLst>
          </p:cNvPr>
          <p:cNvPicPr>
            <a:picLocks noChangeAspect="1"/>
          </p:cNvPicPr>
          <p:nvPr/>
        </p:nvPicPr>
        <p:blipFill>
          <a:blip r:embed="rId2"/>
          <a:stretch>
            <a:fillRect/>
          </a:stretch>
        </p:blipFill>
        <p:spPr>
          <a:xfrm>
            <a:off x="861135" y="1109751"/>
            <a:ext cx="9259410" cy="5131426"/>
          </a:xfrm>
          <a:prstGeom prst="rect">
            <a:avLst/>
          </a:prstGeom>
        </p:spPr>
      </p:pic>
    </p:spTree>
    <p:extLst>
      <p:ext uri="{BB962C8B-B14F-4D97-AF65-F5344CB8AC3E}">
        <p14:creationId xmlns:p14="http://schemas.microsoft.com/office/powerpoint/2010/main" val="246643677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5EF425EB-C50B-459E-BABB-1E27F4B1FDFC}"/>
              </a:ext>
            </a:extLst>
          </p:cNvPr>
          <p:cNvSpPr>
            <a:spLocks noGrp="1"/>
          </p:cNvSpPr>
          <p:nvPr>
            <p:ph type="title"/>
          </p:nvPr>
        </p:nvSpPr>
        <p:spPr/>
        <p:txBody>
          <a:bodyPr>
            <a:normAutofit/>
          </a:bodyPr>
          <a:lstStyle/>
          <a:p>
            <a:pPr algn="ctr"/>
            <a:r>
              <a:rPr lang="fi-FI" dirty="0" err="1"/>
              <a:t>Array</a:t>
            </a:r>
            <a:r>
              <a:rPr lang="fi-FI" dirty="0"/>
              <a:t> </a:t>
            </a:r>
            <a:r>
              <a:rPr lang="fi-FI" dirty="0" err="1"/>
              <a:t>Methods</a:t>
            </a:r>
            <a:r>
              <a:rPr lang="fi-FI" dirty="0"/>
              <a:t> 10</a:t>
            </a:r>
          </a:p>
        </p:txBody>
      </p:sp>
      <p:sp>
        <p:nvSpPr>
          <p:cNvPr id="3" name="Sisällön paikkamerkki 2">
            <a:extLst>
              <a:ext uri="{FF2B5EF4-FFF2-40B4-BE49-F238E27FC236}">
                <a16:creationId xmlns:a16="http://schemas.microsoft.com/office/drawing/2014/main" id="{7ED740C0-467F-42BB-AC91-6995981083B1}"/>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https://www.w3schools.com/js/js_array_iteration.asp</a:t>
            </a:r>
          </a:p>
        </p:txBody>
      </p:sp>
      <p:sp>
        <p:nvSpPr>
          <p:cNvPr id="5" name="Dian numeron paikkamerkki 4">
            <a:extLst>
              <a:ext uri="{FF2B5EF4-FFF2-40B4-BE49-F238E27FC236}">
                <a16:creationId xmlns:a16="http://schemas.microsoft.com/office/drawing/2014/main" id="{CEA3DFAE-52B5-4B0C-A451-6BA6D273C6AE}"/>
              </a:ext>
            </a:extLst>
          </p:cNvPr>
          <p:cNvSpPr>
            <a:spLocks noGrp="1"/>
          </p:cNvSpPr>
          <p:nvPr>
            <p:ph type="sldNum" sz="quarter" idx="12"/>
          </p:nvPr>
        </p:nvSpPr>
        <p:spPr/>
        <p:txBody>
          <a:bodyPr/>
          <a:lstStyle/>
          <a:p>
            <a:fld id="{3A98EE3D-8CD1-4C3F-BD1C-C98C9596463C}" type="slidenum">
              <a:rPr lang="en-US" smtClean="0"/>
              <a:t>181</a:t>
            </a:fld>
            <a:endParaRPr lang="en-US" dirty="0"/>
          </a:p>
        </p:txBody>
      </p:sp>
      <p:pic>
        <p:nvPicPr>
          <p:cNvPr id="8" name="Kuva 7">
            <a:extLst>
              <a:ext uri="{FF2B5EF4-FFF2-40B4-BE49-F238E27FC236}">
                <a16:creationId xmlns:a16="http://schemas.microsoft.com/office/drawing/2014/main" id="{F3788A73-4286-4A3B-B637-7D998769FEC9}"/>
              </a:ext>
            </a:extLst>
          </p:cNvPr>
          <p:cNvPicPr>
            <a:picLocks noChangeAspect="1"/>
          </p:cNvPicPr>
          <p:nvPr/>
        </p:nvPicPr>
        <p:blipFill>
          <a:blip r:embed="rId2"/>
          <a:stretch>
            <a:fillRect/>
          </a:stretch>
        </p:blipFill>
        <p:spPr>
          <a:xfrm>
            <a:off x="861134" y="1109751"/>
            <a:ext cx="10469732" cy="5119485"/>
          </a:xfrm>
          <a:prstGeom prst="rect">
            <a:avLst/>
          </a:prstGeom>
        </p:spPr>
      </p:pic>
    </p:spTree>
    <p:extLst>
      <p:ext uri="{BB962C8B-B14F-4D97-AF65-F5344CB8AC3E}">
        <p14:creationId xmlns:p14="http://schemas.microsoft.com/office/powerpoint/2010/main" val="358046262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A11F38BD-3C32-4402-98F2-369F49BEEB98}"/>
              </a:ext>
            </a:extLst>
          </p:cNvPr>
          <p:cNvSpPr>
            <a:spLocks noGrp="1"/>
          </p:cNvSpPr>
          <p:nvPr>
            <p:ph type="title"/>
          </p:nvPr>
        </p:nvSpPr>
        <p:spPr/>
        <p:txBody>
          <a:bodyPr/>
          <a:lstStyle/>
          <a:p>
            <a:pPr algn="ctr"/>
            <a:r>
              <a:rPr lang="fi-FI" dirty="0" err="1"/>
              <a:t>Array</a:t>
            </a:r>
            <a:r>
              <a:rPr lang="fi-FI" dirty="0"/>
              <a:t>: </a:t>
            </a:r>
            <a:r>
              <a:rPr lang="fi-FI" dirty="0" err="1"/>
              <a:t>Adding</a:t>
            </a:r>
            <a:r>
              <a:rPr lang="fi-FI" dirty="0"/>
              <a:t> </a:t>
            </a:r>
            <a:r>
              <a:rPr lang="fi-FI" dirty="0" err="1"/>
              <a:t>Elements</a:t>
            </a:r>
            <a:r>
              <a:rPr lang="fi-FI" dirty="0"/>
              <a:t> </a:t>
            </a:r>
            <a:r>
              <a:rPr lang="fi-FI" dirty="0" err="1"/>
              <a:t>with</a:t>
            </a:r>
            <a:r>
              <a:rPr lang="fi-FI" dirty="0"/>
              <a:t> </a:t>
            </a:r>
            <a:r>
              <a:rPr lang="fi-FI" dirty="0" err="1"/>
              <a:t>High</a:t>
            </a:r>
            <a:r>
              <a:rPr lang="fi-FI" dirty="0"/>
              <a:t> </a:t>
            </a:r>
            <a:r>
              <a:rPr lang="fi-FI" dirty="0" err="1"/>
              <a:t>Indexes</a:t>
            </a:r>
            <a:endParaRPr lang="fi-FI" dirty="0"/>
          </a:p>
        </p:txBody>
      </p:sp>
      <p:sp>
        <p:nvSpPr>
          <p:cNvPr id="3" name="Sisällön paikkamerkki 2">
            <a:extLst>
              <a:ext uri="{FF2B5EF4-FFF2-40B4-BE49-F238E27FC236}">
                <a16:creationId xmlns:a16="http://schemas.microsoft.com/office/drawing/2014/main" id="{232CEF47-A48E-45CE-A463-6E966495FAC4}"/>
              </a:ext>
            </a:extLst>
          </p:cNvPr>
          <p:cNvSpPr>
            <a:spLocks noGrp="1"/>
          </p:cNvSpPr>
          <p:nvPr>
            <p:ph idx="1"/>
          </p:nvPr>
        </p:nvSpPr>
        <p:spPr>
          <a:xfrm>
            <a:off x="861134" y="1109751"/>
            <a:ext cx="10294546" cy="5461644"/>
          </a:xfrm>
        </p:spPr>
        <p:txBody>
          <a:bodyPr>
            <a:normAutofit/>
          </a:bodyPr>
          <a:lstStyle/>
          <a:p>
            <a:endParaRPr lang="en-US" b="1" dirty="0"/>
          </a:p>
          <a:p>
            <a:endParaRPr lang="en-US" b="1" dirty="0"/>
          </a:p>
          <a:p>
            <a:endParaRPr lang="en-US" b="1" dirty="0"/>
          </a:p>
          <a:p>
            <a:endParaRPr lang="en-US" b="1" dirty="0"/>
          </a:p>
          <a:p>
            <a:endParaRPr lang="en-US" b="1" dirty="0"/>
          </a:p>
          <a:p>
            <a:endParaRPr lang="en-US" dirty="0">
              <a:solidFill>
                <a:srgbClr val="FF0000"/>
              </a:solidFill>
            </a:endParaRPr>
          </a:p>
          <a:p>
            <a:r>
              <a:rPr lang="en-US" dirty="0">
                <a:solidFill>
                  <a:srgbClr val="FF0000"/>
                </a:solidFill>
              </a:rPr>
              <a:t>WARNING ! </a:t>
            </a:r>
            <a:r>
              <a:rPr lang="en-US" dirty="0"/>
              <a:t>Adding </a:t>
            </a:r>
            <a:r>
              <a:rPr lang="en-US" dirty="0">
                <a:solidFill>
                  <a:srgbClr val="00B050"/>
                </a:solidFill>
              </a:rPr>
              <a:t>elements</a:t>
            </a:r>
            <a:r>
              <a:rPr lang="en-US" dirty="0"/>
              <a:t> with high indexes can create undefined “empty holes" in an </a:t>
            </a:r>
            <a:r>
              <a:rPr lang="en-US" dirty="0">
                <a:solidFill>
                  <a:srgbClr val="00B050"/>
                </a:solidFill>
              </a:rPr>
              <a:t>array</a:t>
            </a:r>
            <a:r>
              <a:rPr lang="en-US" dirty="0"/>
              <a:t>. When setting a </a:t>
            </a:r>
            <a:r>
              <a:rPr lang="en-US" dirty="0">
                <a:solidFill>
                  <a:srgbClr val="00B050"/>
                </a:solidFill>
              </a:rPr>
              <a:t>property</a:t>
            </a:r>
            <a:r>
              <a:rPr lang="en-US" dirty="0"/>
              <a:t> on a JavaScript </a:t>
            </a:r>
            <a:r>
              <a:rPr lang="en-US" dirty="0">
                <a:solidFill>
                  <a:srgbClr val="00B050"/>
                </a:solidFill>
              </a:rPr>
              <a:t>array</a:t>
            </a:r>
            <a:r>
              <a:rPr lang="en-US" dirty="0"/>
              <a:t> when the </a:t>
            </a:r>
            <a:r>
              <a:rPr lang="en-US" dirty="0">
                <a:solidFill>
                  <a:srgbClr val="00B050"/>
                </a:solidFill>
              </a:rPr>
              <a:t>property</a:t>
            </a:r>
            <a:r>
              <a:rPr lang="en-US" dirty="0"/>
              <a:t> is a valid </a:t>
            </a:r>
            <a:r>
              <a:rPr lang="en-US" dirty="0">
                <a:solidFill>
                  <a:srgbClr val="00B050"/>
                </a:solidFill>
              </a:rPr>
              <a:t>array index </a:t>
            </a:r>
            <a:r>
              <a:rPr lang="en-US" dirty="0"/>
              <a:t>and that </a:t>
            </a:r>
            <a:r>
              <a:rPr lang="en-US" dirty="0">
                <a:solidFill>
                  <a:srgbClr val="00B050"/>
                </a:solidFill>
              </a:rPr>
              <a:t>index</a:t>
            </a:r>
            <a:r>
              <a:rPr lang="en-US" dirty="0"/>
              <a:t> is outside the current bounds of the </a:t>
            </a:r>
            <a:r>
              <a:rPr lang="en-US" dirty="0">
                <a:solidFill>
                  <a:srgbClr val="00B050"/>
                </a:solidFill>
              </a:rPr>
              <a:t>array</a:t>
            </a:r>
            <a:r>
              <a:rPr lang="en-US" dirty="0"/>
              <a:t>, the engine will update the array's length property accordingly:</a:t>
            </a:r>
          </a:p>
          <a:p>
            <a:r>
              <a:rPr lang="en-US" dirty="0"/>
              <a:t>Sources: https://www.w3schools.com/js/js_arrays.asp and https://developer.mozilla.org/en-US/docs/Web/JavaScript/Reference/Global_Objects/Array</a:t>
            </a:r>
          </a:p>
          <a:p>
            <a:endParaRPr lang="fi-FI" dirty="0"/>
          </a:p>
        </p:txBody>
      </p:sp>
      <p:sp>
        <p:nvSpPr>
          <p:cNvPr id="4" name="Dian numeron paikkamerkki 3">
            <a:extLst>
              <a:ext uri="{FF2B5EF4-FFF2-40B4-BE49-F238E27FC236}">
                <a16:creationId xmlns:a16="http://schemas.microsoft.com/office/drawing/2014/main" id="{432D4A1D-EF85-4329-82B4-DC6276D69299}"/>
              </a:ext>
            </a:extLst>
          </p:cNvPr>
          <p:cNvSpPr>
            <a:spLocks noGrp="1"/>
          </p:cNvSpPr>
          <p:nvPr>
            <p:ph type="sldNum" sz="quarter" idx="12"/>
          </p:nvPr>
        </p:nvSpPr>
        <p:spPr/>
        <p:txBody>
          <a:bodyPr/>
          <a:lstStyle/>
          <a:p>
            <a:fld id="{3A98EE3D-8CD1-4C3F-BD1C-C98C9596463C}" type="slidenum">
              <a:rPr lang="en-US" smtClean="0"/>
              <a:pPr/>
              <a:t>182</a:t>
            </a:fld>
            <a:endParaRPr lang="en-US" dirty="0"/>
          </a:p>
        </p:txBody>
      </p:sp>
      <p:pic>
        <p:nvPicPr>
          <p:cNvPr id="6" name="Kuva 5">
            <a:extLst>
              <a:ext uri="{FF2B5EF4-FFF2-40B4-BE49-F238E27FC236}">
                <a16:creationId xmlns:a16="http://schemas.microsoft.com/office/drawing/2014/main" id="{FAEAB980-E0C4-49DD-BB25-F6885A7D5BD6}"/>
              </a:ext>
            </a:extLst>
          </p:cNvPr>
          <p:cNvPicPr>
            <a:picLocks noChangeAspect="1"/>
          </p:cNvPicPr>
          <p:nvPr/>
        </p:nvPicPr>
        <p:blipFill>
          <a:blip r:embed="rId2"/>
          <a:stretch>
            <a:fillRect/>
          </a:stretch>
        </p:blipFill>
        <p:spPr>
          <a:xfrm>
            <a:off x="861134" y="1336366"/>
            <a:ext cx="11124457" cy="2504207"/>
          </a:xfrm>
          <a:prstGeom prst="rect">
            <a:avLst/>
          </a:prstGeom>
        </p:spPr>
      </p:pic>
    </p:spTree>
    <p:extLst>
      <p:ext uri="{BB962C8B-B14F-4D97-AF65-F5344CB8AC3E}">
        <p14:creationId xmlns:p14="http://schemas.microsoft.com/office/powerpoint/2010/main" val="298545400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50E8E48-8451-4EE3-8B2F-DB579E2D0775}"/>
              </a:ext>
            </a:extLst>
          </p:cNvPr>
          <p:cNvSpPr>
            <a:spLocks noGrp="1"/>
          </p:cNvSpPr>
          <p:nvPr>
            <p:ph type="title"/>
          </p:nvPr>
        </p:nvSpPr>
        <p:spPr/>
        <p:txBody>
          <a:bodyPr/>
          <a:lstStyle/>
          <a:p>
            <a:pPr algn="ctr"/>
            <a:r>
              <a:rPr lang="fi-FI" dirty="0" err="1"/>
              <a:t>Increasing</a:t>
            </a:r>
            <a:r>
              <a:rPr lang="fi-FI" dirty="0"/>
              <a:t> and </a:t>
            </a:r>
            <a:r>
              <a:rPr lang="fi-FI" dirty="0" err="1"/>
              <a:t>Deacreasing</a:t>
            </a:r>
            <a:r>
              <a:rPr lang="fi-FI" dirty="0"/>
              <a:t> </a:t>
            </a:r>
            <a:r>
              <a:rPr lang="fi-FI" dirty="0" err="1"/>
              <a:t>the</a:t>
            </a:r>
            <a:r>
              <a:rPr lang="fi-FI" dirty="0"/>
              <a:t> </a:t>
            </a:r>
            <a:r>
              <a:rPr lang="fi-FI" dirty="0" err="1"/>
              <a:t>Lenght</a:t>
            </a:r>
            <a:r>
              <a:rPr lang="fi-FI" dirty="0"/>
              <a:t> of an </a:t>
            </a:r>
            <a:r>
              <a:rPr lang="fi-FI" dirty="0" err="1"/>
              <a:t>Array</a:t>
            </a:r>
            <a:endParaRPr lang="fi-FI" dirty="0"/>
          </a:p>
        </p:txBody>
      </p:sp>
      <p:sp>
        <p:nvSpPr>
          <p:cNvPr id="3" name="Sisällön paikkamerkki 2">
            <a:extLst>
              <a:ext uri="{FF2B5EF4-FFF2-40B4-BE49-F238E27FC236}">
                <a16:creationId xmlns:a16="http://schemas.microsoft.com/office/drawing/2014/main" id="{1826A441-0559-48A1-9C50-B9CFDF0C89FB}"/>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en-US" dirty="0"/>
          </a:p>
          <a:p>
            <a:endParaRPr lang="en-US" dirty="0"/>
          </a:p>
          <a:p>
            <a:endParaRPr lang="en-US" dirty="0"/>
          </a:p>
          <a:p>
            <a:endParaRPr lang="en-US" dirty="0"/>
          </a:p>
          <a:p>
            <a:endParaRPr lang="en-US" dirty="0"/>
          </a:p>
          <a:p>
            <a:r>
              <a:rPr lang="en-US" dirty="0"/>
              <a:t>Source: https://developer.mozilla.org/en-US/docs/Web/JavaScript/Reference/Global_Objects/Array</a:t>
            </a:r>
            <a:endParaRPr lang="fi-FI" dirty="0"/>
          </a:p>
        </p:txBody>
      </p:sp>
      <p:sp>
        <p:nvSpPr>
          <p:cNvPr id="4" name="Dian numeron paikkamerkki 3">
            <a:extLst>
              <a:ext uri="{FF2B5EF4-FFF2-40B4-BE49-F238E27FC236}">
                <a16:creationId xmlns:a16="http://schemas.microsoft.com/office/drawing/2014/main" id="{69050F39-374C-4ADA-AADC-AEF31AB87F25}"/>
              </a:ext>
            </a:extLst>
          </p:cNvPr>
          <p:cNvSpPr>
            <a:spLocks noGrp="1"/>
          </p:cNvSpPr>
          <p:nvPr>
            <p:ph type="sldNum" sz="quarter" idx="12"/>
          </p:nvPr>
        </p:nvSpPr>
        <p:spPr/>
        <p:txBody>
          <a:bodyPr/>
          <a:lstStyle/>
          <a:p>
            <a:fld id="{3A98EE3D-8CD1-4C3F-BD1C-C98C9596463C}" type="slidenum">
              <a:rPr lang="en-US" smtClean="0"/>
              <a:pPr/>
              <a:t>183</a:t>
            </a:fld>
            <a:endParaRPr lang="en-US" dirty="0"/>
          </a:p>
        </p:txBody>
      </p:sp>
      <p:pic>
        <p:nvPicPr>
          <p:cNvPr id="6" name="Kuva 5">
            <a:extLst>
              <a:ext uri="{FF2B5EF4-FFF2-40B4-BE49-F238E27FC236}">
                <a16:creationId xmlns:a16="http://schemas.microsoft.com/office/drawing/2014/main" id="{57B0AE55-AACD-4856-9C12-D4C91DE91490}"/>
              </a:ext>
            </a:extLst>
          </p:cNvPr>
          <p:cNvPicPr>
            <a:picLocks noChangeAspect="1"/>
          </p:cNvPicPr>
          <p:nvPr/>
        </p:nvPicPr>
        <p:blipFill>
          <a:blip r:embed="rId2"/>
          <a:stretch>
            <a:fillRect/>
          </a:stretch>
        </p:blipFill>
        <p:spPr>
          <a:xfrm>
            <a:off x="861134" y="1109751"/>
            <a:ext cx="9378821" cy="3235535"/>
          </a:xfrm>
          <a:prstGeom prst="rect">
            <a:avLst/>
          </a:prstGeom>
        </p:spPr>
      </p:pic>
      <p:sp>
        <p:nvSpPr>
          <p:cNvPr id="5" name="Tekstiruutu 4">
            <a:extLst>
              <a:ext uri="{FF2B5EF4-FFF2-40B4-BE49-F238E27FC236}">
                <a16:creationId xmlns:a16="http://schemas.microsoft.com/office/drawing/2014/main" id="{0D749908-8883-452D-A927-B7E3FC99956D}"/>
              </a:ext>
            </a:extLst>
          </p:cNvPr>
          <p:cNvSpPr txBox="1"/>
          <p:nvPr/>
        </p:nvSpPr>
        <p:spPr>
          <a:xfrm>
            <a:off x="861134" y="4589755"/>
            <a:ext cx="9378820" cy="1477328"/>
          </a:xfrm>
          <a:prstGeom prst="rect">
            <a:avLst/>
          </a:prstGeom>
          <a:noFill/>
          <a:ln>
            <a:solidFill>
              <a:srgbClr val="FF0000"/>
            </a:solidFill>
          </a:ln>
        </p:spPr>
        <p:txBody>
          <a:bodyPr wrap="square" rtlCol="0">
            <a:spAutoFit/>
          </a:bodyPr>
          <a:lstStyle/>
          <a:p>
            <a:r>
              <a:rPr lang="en-US" dirty="0">
                <a:solidFill>
                  <a:srgbClr val="00B050"/>
                </a:solidFill>
              </a:rPr>
              <a:t>Note! JavaScript</a:t>
            </a:r>
            <a:r>
              <a:rPr lang="en-US" dirty="0"/>
              <a:t> </a:t>
            </a:r>
            <a:r>
              <a:rPr lang="en-US" dirty="0">
                <a:solidFill>
                  <a:srgbClr val="00B050"/>
                </a:solidFill>
              </a:rPr>
              <a:t>arrays</a:t>
            </a:r>
            <a:r>
              <a:rPr lang="en-US" dirty="0"/>
              <a:t> are </a:t>
            </a:r>
            <a:r>
              <a:rPr lang="en-US" dirty="0">
                <a:solidFill>
                  <a:srgbClr val="00B050"/>
                </a:solidFill>
              </a:rPr>
              <a:t>zero-indexed</a:t>
            </a:r>
            <a:r>
              <a:rPr lang="en-US" dirty="0"/>
              <a:t>: the first element of an </a:t>
            </a:r>
            <a:r>
              <a:rPr lang="en-US" dirty="0">
                <a:solidFill>
                  <a:srgbClr val="00B050"/>
                </a:solidFill>
              </a:rPr>
              <a:t>array</a:t>
            </a:r>
            <a:r>
              <a:rPr lang="en-US" dirty="0"/>
              <a:t> is at index 0, and the last element is at the index equal to the value of the </a:t>
            </a:r>
            <a:r>
              <a:rPr lang="en-US" dirty="0">
                <a:solidFill>
                  <a:srgbClr val="00B050"/>
                </a:solidFill>
              </a:rPr>
              <a:t>array's</a:t>
            </a:r>
            <a:r>
              <a:rPr lang="en-US" dirty="0"/>
              <a:t> length property minus 1. Using an invalid index number returns undefined. A </a:t>
            </a:r>
            <a:r>
              <a:rPr lang="en-US" dirty="0">
                <a:solidFill>
                  <a:srgbClr val="00B050"/>
                </a:solidFill>
              </a:rPr>
              <a:t>JavaScript array's </a:t>
            </a:r>
            <a:r>
              <a:rPr lang="en-US" dirty="0"/>
              <a:t>length property and numerical properties are connected. Several of the built-in array methods (e.g., join(), slice(), </a:t>
            </a:r>
            <a:r>
              <a:rPr lang="en-US" dirty="0" err="1"/>
              <a:t>indexOf</a:t>
            </a:r>
            <a:r>
              <a:rPr lang="en-US" dirty="0"/>
              <a:t>(), etc.) take into account the value of an </a:t>
            </a:r>
            <a:r>
              <a:rPr lang="en-US" dirty="0">
                <a:solidFill>
                  <a:srgbClr val="00B050"/>
                </a:solidFill>
              </a:rPr>
              <a:t>array's</a:t>
            </a:r>
            <a:r>
              <a:rPr lang="en-US" dirty="0"/>
              <a:t> length property when they're called.</a:t>
            </a:r>
            <a:endParaRPr lang="fi-FI" dirty="0"/>
          </a:p>
        </p:txBody>
      </p:sp>
    </p:spTree>
    <p:extLst>
      <p:ext uri="{BB962C8B-B14F-4D97-AF65-F5344CB8AC3E}">
        <p14:creationId xmlns:p14="http://schemas.microsoft.com/office/powerpoint/2010/main" val="266234592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tsikko 8">
            <a:extLst>
              <a:ext uri="{FF2B5EF4-FFF2-40B4-BE49-F238E27FC236}">
                <a16:creationId xmlns:a16="http://schemas.microsoft.com/office/drawing/2014/main" id="{B6BF8076-2C11-409C-874A-B35F3D06B4EB}"/>
              </a:ext>
            </a:extLst>
          </p:cNvPr>
          <p:cNvSpPr>
            <a:spLocks noGrp="1"/>
          </p:cNvSpPr>
          <p:nvPr>
            <p:ph type="title"/>
          </p:nvPr>
        </p:nvSpPr>
        <p:spPr/>
        <p:txBody>
          <a:bodyPr/>
          <a:lstStyle/>
          <a:p>
            <a:pPr algn="ctr"/>
            <a:r>
              <a:rPr lang="en-US" dirty="0"/>
              <a:t>4 Ways to Empty an Array in JavaScript</a:t>
            </a:r>
            <a:endParaRPr lang="fi-FI" dirty="0"/>
          </a:p>
        </p:txBody>
      </p:sp>
      <p:sp>
        <p:nvSpPr>
          <p:cNvPr id="3" name="Sisällön paikkamerkki 2">
            <a:extLst>
              <a:ext uri="{FF2B5EF4-FFF2-40B4-BE49-F238E27FC236}">
                <a16:creationId xmlns:a16="http://schemas.microsoft.com/office/drawing/2014/main" id="{CA522629-9693-48B8-AD94-2C0829D04627}"/>
              </a:ext>
            </a:extLst>
          </p:cNvPr>
          <p:cNvSpPr>
            <a:spLocks noGrp="1"/>
          </p:cNvSpPr>
          <p:nvPr>
            <p:ph idx="1"/>
          </p:nvPr>
        </p:nvSpPr>
        <p:spPr>
          <a:xfrm>
            <a:off x="861134" y="1109751"/>
            <a:ext cx="10294546" cy="5460912"/>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https://www.javascripttutorial.net/array/4-ways-empty-javascript-array/</a:t>
            </a:r>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p:txBody>
      </p:sp>
      <p:sp>
        <p:nvSpPr>
          <p:cNvPr id="5" name="Dian numeron paikkamerkki 4">
            <a:extLst>
              <a:ext uri="{FF2B5EF4-FFF2-40B4-BE49-F238E27FC236}">
                <a16:creationId xmlns:a16="http://schemas.microsoft.com/office/drawing/2014/main" id="{54B85FC9-1409-4CB5-A0A8-7838B4BACBA1}"/>
              </a:ext>
            </a:extLst>
          </p:cNvPr>
          <p:cNvSpPr>
            <a:spLocks noGrp="1"/>
          </p:cNvSpPr>
          <p:nvPr>
            <p:ph type="sldNum" sz="quarter" idx="12"/>
          </p:nvPr>
        </p:nvSpPr>
        <p:spPr/>
        <p:txBody>
          <a:bodyPr/>
          <a:lstStyle/>
          <a:p>
            <a:fld id="{3A98EE3D-8CD1-4C3F-BD1C-C98C9596463C}" type="slidenum">
              <a:rPr lang="en-US" smtClean="0"/>
              <a:t>184</a:t>
            </a:fld>
            <a:endParaRPr lang="en-US" dirty="0"/>
          </a:p>
        </p:txBody>
      </p:sp>
      <p:sp>
        <p:nvSpPr>
          <p:cNvPr id="4" name="Sisällön paikkamerkki 3">
            <a:extLst>
              <a:ext uri="{FF2B5EF4-FFF2-40B4-BE49-F238E27FC236}">
                <a16:creationId xmlns:a16="http://schemas.microsoft.com/office/drawing/2014/main" id="{711D4944-CF17-4821-AD7C-C8A6258DD512}"/>
              </a:ext>
            </a:extLst>
          </p:cNvPr>
          <p:cNvSpPr>
            <a:spLocks noGrp="1"/>
          </p:cNvSpPr>
          <p:nvPr>
            <p:ph sz="half" idx="4294967295"/>
          </p:nvPr>
        </p:nvSpPr>
        <p:spPr>
          <a:xfrm>
            <a:off x="7254875" y="1181100"/>
            <a:ext cx="4937125" cy="5389563"/>
          </a:xfrm>
        </p:spPr>
        <p:txBody>
          <a:bodyPr>
            <a:normAutofit/>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p:txBody>
      </p:sp>
      <p:pic>
        <p:nvPicPr>
          <p:cNvPr id="2" name="Kuva 1">
            <a:extLst>
              <a:ext uri="{FF2B5EF4-FFF2-40B4-BE49-F238E27FC236}">
                <a16:creationId xmlns:a16="http://schemas.microsoft.com/office/drawing/2014/main" id="{3EF0A2F9-8710-4960-A5CD-CB72882DF0C5}"/>
              </a:ext>
            </a:extLst>
          </p:cNvPr>
          <p:cNvPicPr>
            <a:picLocks noChangeAspect="1"/>
          </p:cNvPicPr>
          <p:nvPr/>
        </p:nvPicPr>
        <p:blipFill>
          <a:blip r:embed="rId2"/>
          <a:stretch>
            <a:fillRect/>
          </a:stretch>
        </p:blipFill>
        <p:spPr>
          <a:xfrm>
            <a:off x="861134" y="1109019"/>
            <a:ext cx="8416031" cy="5163592"/>
          </a:xfrm>
          <a:prstGeom prst="rect">
            <a:avLst/>
          </a:prstGeom>
        </p:spPr>
      </p:pic>
    </p:spTree>
    <p:extLst>
      <p:ext uri="{BB962C8B-B14F-4D97-AF65-F5344CB8AC3E}">
        <p14:creationId xmlns:p14="http://schemas.microsoft.com/office/powerpoint/2010/main" val="82472154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CC1FDBB-DD32-4CC2-8D57-81382A81B7A8}"/>
              </a:ext>
            </a:extLst>
          </p:cNvPr>
          <p:cNvSpPr>
            <a:spLocks noGrp="1"/>
          </p:cNvSpPr>
          <p:nvPr>
            <p:ph type="title"/>
          </p:nvPr>
        </p:nvSpPr>
        <p:spPr/>
        <p:txBody>
          <a:bodyPr/>
          <a:lstStyle/>
          <a:p>
            <a:pPr algn="ctr"/>
            <a:r>
              <a:rPr lang="fi-FI" dirty="0" err="1"/>
              <a:t>Destructuring</a:t>
            </a:r>
            <a:r>
              <a:rPr lang="fi-FI" dirty="0"/>
              <a:t> </a:t>
            </a:r>
            <a:r>
              <a:rPr lang="fi-FI" dirty="0" err="1"/>
              <a:t>Arrays</a:t>
            </a:r>
            <a:endParaRPr lang="fi-FI" dirty="0"/>
          </a:p>
        </p:txBody>
      </p:sp>
      <p:sp>
        <p:nvSpPr>
          <p:cNvPr id="3" name="Sisällön paikkamerkki 2">
            <a:extLst>
              <a:ext uri="{FF2B5EF4-FFF2-40B4-BE49-F238E27FC236}">
                <a16:creationId xmlns:a16="http://schemas.microsoft.com/office/drawing/2014/main" id="{866423F7-2058-4286-B3DA-F56C9BD42912}"/>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https://developer.mozilla.org/en-US/docs/Web/JavaScript/Reference/Operators/Destructuring_assignment</a:t>
            </a:r>
          </a:p>
        </p:txBody>
      </p:sp>
      <p:sp>
        <p:nvSpPr>
          <p:cNvPr id="4" name="Dian numeron paikkamerkki 3">
            <a:extLst>
              <a:ext uri="{FF2B5EF4-FFF2-40B4-BE49-F238E27FC236}">
                <a16:creationId xmlns:a16="http://schemas.microsoft.com/office/drawing/2014/main" id="{549D2230-EEC9-40EB-BEC6-489F29CFC286}"/>
              </a:ext>
            </a:extLst>
          </p:cNvPr>
          <p:cNvSpPr>
            <a:spLocks noGrp="1"/>
          </p:cNvSpPr>
          <p:nvPr>
            <p:ph type="sldNum" sz="quarter" idx="12"/>
          </p:nvPr>
        </p:nvSpPr>
        <p:spPr/>
        <p:txBody>
          <a:bodyPr/>
          <a:lstStyle/>
          <a:p>
            <a:fld id="{3A98EE3D-8CD1-4C3F-BD1C-C98C9596463C}" type="slidenum">
              <a:rPr lang="en-US" smtClean="0"/>
              <a:pPr/>
              <a:t>185</a:t>
            </a:fld>
            <a:endParaRPr lang="en-US" dirty="0"/>
          </a:p>
        </p:txBody>
      </p:sp>
      <p:pic>
        <p:nvPicPr>
          <p:cNvPr id="5" name="Kuva 4">
            <a:extLst>
              <a:ext uri="{FF2B5EF4-FFF2-40B4-BE49-F238E27FC236}">
                <a16:creationId xmlns:a16="http://schemas.microsoft.com/office/drawing/2014/main" id="{F17A24AB-0E29-4518-BBBE-2D795B3696A1}"/>
              </a:ext>
            </a:extLst>
          </p:cNvPr>
          <p:cNvPicPr>
            <a:picLocks noChangeAspect="1"/>
          </p:cNvPicPr>
          <p:nvPr/>
        </p:nvPicPr>
        <p:blipFill>
          <a:blip r:embed="rId2"/>
          <a:stretch>
            <a:fillRect/>
          </a:stretch>
        </p:blipFill>
        <p:spPr>
          <a:xfrm>
            <a:off x="861134" y="1109751"/>
            <a:ext cx="10977563" cy="5143208"/>
          </a:xfrm>
          <a:prstGeom prst="rect">
            <a:avLst/>
          </a:prstGeom>
        </p:spPr>
      </p:pic>
    </p:spTree>
    <p:extLst>
      <p:ext uri="{BB962C8B-B14F-4D97-AF65-F5344CB8AC3E}">
        <p14:creationId xmlns:p14="http://schemas.microsoft.com/office/powerpoint/2010/main" val="38872880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CC1FDBB-DD32-4CC2-8D57-81382A81B7A8}"/>
              </a:ext>
            </a:extLst>
          </p:cNvPr>
          <p:cNvSpPr>
            <a:spLocks noGrp="1"/>
          </p:cNvSpPr>
          <p:nvPr>
            <p:ph type="title"/>
          </p:nvPr>
        </p:nvSpPr>
        <p:spPr/>
        <p:txBody>
          <a:bodyPr/>
          <a:lstStyle/>
          <a:p>
            <a:pPr algn="ctr"/>
            <a:r>
              <a:rPr lang="fi-FI" dirty="0" err="1"/>
              <a:t>Destructuring</a:t>
            </a:r>
            <a:r>
              <a:rPr lang="fi-FI" dirty="0"/>
              <a:t> </a:t>
            </a:r>
            <a:r>
              <a:rPr lang="fi-FI" dirty="0" err="1"/>
              <a:t>Arrays</a:t>
            </a:r>
            <a:r>
              <a:rPr lang="fi-FI" dirty="0"/>
              <a:t> 2</a:t>
            </a:r>
          </a:p>
        </p:txBody>
      </p:sp>
      <p:sp>
        <p:nvSpPr>
          <p:cNvPr id="3" name="Sisällön paikkamerkki 2">
            <a:extLst>
              <a:ext uri="{FF2B5EF4-FFF2-40B4-BE49-F238E27FC236}">
                <a16:creationId xmlns:a16="http://schemas.microsoft.com/office/drawing/2014/main" id="{866423F7-2058-4286-B3DA-F56C9BD42912}"/>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https://developer.mozilla.org/en-US/docs/Web/JavaScript/Reference/Operators/Destructuring_assignment</a:t>
            </a:r>
          </a:p>
        </p:txBody>
      </p:sp>
      <p:sp>
        <p:nvSpPr>
          <p:cNvPr id="4" name="Dian numeron paikkamerkki 3">
            <a:extLst>
              <a:ext uri="{FF2B5EF4-FFF2-40B4-BE49-F238E27FC236}">
                <a16:creationId xmlns:a16="http://schemas.microsoft.com/office/drawing/2014/main" id="{549D2230-EEC9-40EB-BEC6-489F29CFC286}"/>
              </a:ext>
            </a:extLst>
          </p:cNvPr>
          <p:cNvSpPr>
            <a:spLocks noGrp="1"/>
          </p:cNvSpPr>
          <p:nvPr>
            <p:ph type="sldNum" sz="quarter" idx="12"/>
          </p:nvPr>
        </p:nvSpPr>
        <p:spPr/>
        <p:txBody>
          <a:bodyPr/>
          <a:lstStyle/>
          <a:p>
            <a:fld id="{3A98EE3D-8CD1-4C3F-BD1C-C98C9596463C}" type="slidenum">
              <a:rPr lang="en-US" smtClean="0"/>
              <a:pPr/>
              <a:t>186</a:t>
            </a:fld>
            <a:endParaRPr lang="en-US" dirty="0"/>
          </a:p>
        </p:txBody>
      </p:sp>
      <p:pic>
        <p:nvPicPr>
          <p:cNvPr id="5" name="Kuva 4">
            <a:extLst>
              <a:ext uri="{FF2B5EF4-FFF2-40B4-BE49-F238E27FC236}">
                <a16:creationId xmlns:a16="http://schemas.microsoft.com/office/drawing/2014/main" id="{80388C86-CA5D-47F5-BEE7-B8C0771ADE85}"/>
              </a:ext>
            </a:extLst>
          </p:cNvPr>
          <p:cNvPicPr>
            <a:picLocks noChangeAspect="1"/>
          </p:cNvPicPr>
          <p:nvPr/>
        </p:nvPicPr>
        <p:blipFill>
          <a:blip r:embed="rId2"/>
          <a:stretch>
            <a:fillRect/>
          </a:stretch>
        </p:blipFill>
        <p:spPr>
          <a:xfrm>
            <a:off x="861133" y="1109752"/>
            <a:ext cx="11178467" cy="5103644"/>
          </a:xfrm>
          <a:prstGeom prst="rect">
            <a:avLst/>
          </a:prstGeom>
        </p:spPr>
      </p:pic>
    </p:spTree>
    <p:extLst>
      <p:ext uri="{BB962C8B-B14F-4D97-AF65-F5344CB8AC3E}">
        <p14:creationId xmlns:p14="http://schemas.microsoft.com/office/powerpoint/2010/main" val="124023544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CC1FDBB-DD32-4CC2-8D57-81382A81B7A8}"/>
              </a:ext>
            </a:extLst>
          </p:cNvPr>
          <p:cNvSpPr>
            <a:spLocks noGrp="1"/>
          </p:cNvSpPr>
          <p:nvPr>
            <p:ph type="title"/>
          </p:nvPr>
        </p:nvSpPr>
        <p:spPr/>
        <p:txBody>
          <a:bodyPr/>
          <a:lstStyle/>
          <a:p>
            <a:pPr algn="ctr"/>
            <a:r>
              <a:rPr lang="fi-FI" dirty="0" err="1"/>
              <a:t>Destructuring</a:t>
            </a:r>
            <a:r>
              <a:rPr lang="fi-FI" dirty="0"/>
              <a:t> </a:t>
            </a:r>
            <a:r>
              <a:rPr lang="fi-FI" dirty="0" err="1"/>
              <a:t>Arrays</a:t>
            </a:r>
            <a:r>
              <a:rPr lang="fi-FI" dirty="0"/>
              <a:t> 3</a:t>
            </a:r>
          </a:p>
        </p:txBody>
      </p:sp>
      <p:sp>
        <p:nvSpPr>
          <p:cNvPr id="3" name="Sisällön paikkamerkki 2">
            <a:extLst>
              <a:ext uri="{FF2B5EF4-FFF2-40B4-BE49-F238E27FC236}">
                <a16:creationId xmlns:a16="http://schemas.microsoft.com/office/drawing/2014/main" id="{866423F7-2058-4286-B3DA-F56C9BD42912}"/>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https://developer.mozilla.org/en-US/docs/Web/JavaScript/Reference/Operators/Destructuring_assignment</a:t>
            </a:r>
          </a:p>
        </p:txBody>
      </p:sp>
      <p:sp>
        <p:nvSpPr>
          <p:cNvPr id="4" name="Dian numeron paikkamerkki 3">
            <a:extLst>
              <a:ext uri="{FF2B5EF4-FFF2-40B4-BE49-F238E27FC236}">
                <a16:creationId xmlns:a16="http://schemas.microsoft.com/office/drawing/2014/main" id="{549D2230-EEC9-40EB-BEC6-489F29CFC286}"/>
              </a:ext>
            </a:extLst>
          </p:cNvPr>
          <p:cNvSpPr>
            <a:spLocks noGrp="1"/>
          </p:cNvSpPr>
          <p:nvPr>
            <p:ph type="sldNum" sz="quarter" idx="12"/>
          </p:nvPr>
        </p:nvSpPr>
        <p:spPr/>
        <p:txBody>
          <a:bodyPr/>
          <a:lstStyle/>
          <a:p>
            <a:fld id="{3A98EE3D-8CD1-4C3F-BD1C-C98C9596463C}" type="slidenum">
              <a:rPr lang="en-US" smtClean="0"/>
              <a:pPr/>
              <a:t>187</a:t>
            </a:fld>
            <a:endParaRPr lang="en-US" dirty="0"/>
          </a:p>
        </p:txBody>
      </p:sp>
      <p:pic>
        <p:nvPicPr>
          <p:cNvPr id="6" name="Kuva 5">
            <a:extLst>
              <a:ext uri="{FF2B5EF4-FFF2-40B4-BE49-F238E27FC236}">
                <a16:creationId xmlns:a16="http://schemas.microsoft.com/office/drawing/2014/main" id="{3595871F-F0F8-446E-B7E4-66C6BD322FB9}"/>
              </a:ext>
            </a:extLst>
          </p:cNvPr>
          <p:cNvPicPr>
            <a:picLocks noChangeAspect="1"/>
          </p:cNvPicPr>
          <p:nvPr/>
        </p:nvPicPr>
        <p:blipFill>
          <a:blip r:embed="rId2"/>
          <a:stretch>
            <a:fillRect/>
          </a:stretch>
        </p:blipFill>
        <p:spPr>
          <a:xfrm>
            <a:off x="861134" y="1109751"/>
            <a:ext cx="10294546" cy="5111528"/>
          </a:xfrm>
          <a:prstGeom prst="rect">
            <a:avLst/>
          </a:prstGeom>
        </p:spPr>
      </p:pic>
    </p:spTree>
    <p:extLst>
      <p:ext uri="{BB962C8B-B14F-4D97-AF65-F5344CB8AC3E}">
        <p14:creationId xmlns:p14="http://schemas.microsoft.com/office/powerpoint/2010/main" val="30997018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31FED92-4172-4EDB-83B1-D7CCFE4970BF}"/>
              </a:ext>
            </a:extLst>
          </p:cNvPr>
          <p:cNvSpPr>
            <a:spLocks noGrp="1"/>
          </p:cNvSpPr>
          <p:nvPr>
            <p:ph type="title"/>
          </p:nvPr>
        </p:nvSpPr>
        <p:spPr/>
        <p:txBody>
          <a:bodyPr/>
          <a:lstStyle/>
          <a:p>
            <a:pPr algn="ctr"/>
            <a:r>
              <a:rPr lang="fi-FI" dirty="0" err="1"/>
              <a:t>Destructuring</a:t>
            </a:r>
            <a:r>
              <a:rPr lang="fi-FI" dirty="0"/>
              <a:t> </a:t>
            </a:r>
            <a:r>
              <a:rPr lang="fi-FI" dirty="0" err="1"/>
              <a:t>Arrays</a:t>
            </a:r>
            <a:r>
              <a:rPr lang="fi-FI" dirty="0"/>
              <a:t> 4</a:t>
            </a:r>
          </a:p>
        </p:txBody>
      </p:sp>
      <p:sp>
        <p:nvSpPr>
          <p:cNvPr id="3" name="Sisällön paikkamerkki 2">
            <a:extLst>
              <a:ext uri="{FF2B5EF4-FFF2-40B4-BE49-F238E27FC236}">
                <a16:creationId xmlns:a16="http://schemas.microsoft.com/office/drawing/2014/main" id="{0C4DDF75-C2BC-4870-AC74-3B5211F1762A}"/>
              </a:ext>
            </a:extLst>
          </p:cNvPr>
          <p:cNvSpPr>
            <a:spLocks noGrp="1"/>
          </p:cNvSpPr>
          <p:nvPr>
            <p:ph idx="1"/>
          </p:nvPr>
        </p:nvSpPr>
        <p:spPr>
          <a:xfrm>
            <a:off x="861134" y="1109751"/>
            <a:ext cx="10294546" cy="5461644"/>
          </a:xfrm>
        </p:spPr>
        <p:txBody>
          <a:bodyPr>
            <a:normAutofit fontScale="92500" lnSpcReduction="1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https://developer.mozilla.org/en-US/docs/Web/JavaScript/Reference/Operators/Destructuring_assignment</a:t>
            </a:r>
          </a:p>
        </p:txBody>
      </p:sp>
      <p:sp>
        <p:nvSpPr>
          <p:cNvPr id="4" name="Dian numeron paikkamerkki 3">
            <a:extLst>
              <a:ext uri="{FF2B5EF4-FFF2-40B4-BE49-F238E27FC236}">
                <a16:creationId xmlns:a16="http://schemas.microsoft.com/office/drawing/2014/main" id="{12DDB9C7-9067-4294-A27B-B8D868BDAD49}"/>
              </a:ext>
            </a:extLst>
          </p:cNvPr>
          <p:cNvSpPr>
            <a:spLocks noGrp="1"/>
          </p:cNvSpPr>
          <p:nvPr>
            <p:ph type="sldNum" sz="quarter" idx="12"/>
          </p:nvPr>
        </p:nvSpPr>
        <p:spPr/>
        <p:txBody>
          <a:bodyPr/>
          <a:lstStyle/>
          <a:p>
            <a:fld id="{3A98EE3D-8CD1-4C3F-BD1C-C98C9596463C}" type="slidenum">
              <a:rPr lang="en-US" smtClean="0"/>
              <a:pPr/>
              <a:t>188</a:t>
            </a:fld>
            <a:endParaRPr lang="en-US" dirty="0"/>
          </a:p>
        </p:txBody>
      </p:sp>
      <p:pic>
        <p:nvPicPr>
          <p:cNvPr id="5" name="Kuva 4">
            <a:extLst>
              <a:ext uri="{FF2B5EF4-FFF2-40B4-BE49-F238E27FC236}">
                <a16:creationId xmlns:a16="http://schemas.microsoft.com/office/drawing/2014/main" id="{38248924-81E9-46E6-BA7D-5C54B30EF1A6}"/>
              </a:ext>
            </a:extLst>
          </p:cNvPr>
          <p:cNvPicPr>
            <a:picLocks noChangeAspect="1"/>
          </p:cNvPicPr>
          <p:nvPr/>
        </p:nvPicPr>
        <p:blipFill>
          <a:blip r:embed="rId2"/>
          <a:stretch>
            <a:fillRect/>
          </a:stretch>
        </p:blipFill>
        <p:spPr>
          <a:xfrm>
            <a:off x="861134" y="1109750"/>
            <a:ext cx="11047124" cy="4109949"/>
          </a:xfrm>
          <a:prstGeom prst="rect">
            <a:avLst/>
          </a:prstGeom>
        </p:spPr>
      </p:pic>
    </p:spTree>
    <p:extLst>
      <p:ext uri="{BB962C8B-B14F-4D97-AF65-F5344CB8AC3E}">
        <p14:creationId xmlns:p14="http://schemas.microsoft.com/office/powerpoint/2010/main" val="262635290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31FED92-4172-4EDB-83B1-D7CCFE4970BF}"/>
              </a:ext>
            </a:extLst>
          </p:cNvPr>
          <p:cNvSpPr>
            <a:spLocks noGrp="1"/>
          </p:cNvSpPr>
          <p:nvPr>
            <p:ph type="title"/>
          </p:nvPr>
        </p:nvSpPr>
        <p:spPr/>
        <p:txBody>
          <a:bodyPr/>
          <a:lstStyle/>
          <a:p>
            <a:pPr algn="ctr"/>
            <a:r>
              <a:rPr lang="fi-FI" dirty="0" err="1"/>
              <a:t>Destructuring</a:t>
            </a:r>
            <a:r>
              <a:rPr lang="fi-FI" dirty="0"/>
              <a:t> </a:t>
            </a:r>
            <a:r>
              <a:rPr lang="fi-FI" dirty="0" err="1"/>
              <a:t>Arrays</a:t>
            </a:r>
            <a:r>
              <a:rPr lang="fi-FI" dirty="0"/>
              <a:t> 5</a:t>
            </a:r>
          </a:p>
        </p:txBody>
      </p:sp>
      <p:sp>
        <p:nvSpPr>
          <p:cNvPr id="3" name="Sisällön paikkamerkki 2">
            <a:extLst>
              <a:ext uri="{FF2B5EF4-FFF2-40B4-BE49-F238E27FC236}">
                <a16:creationId xmlns:a16="http://schemas.microsoft.com/office/drawing/2014/main" id="{0C4DDF75-C2BC-4870-AC74-3B5211F1762A}"/>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https://developer.mozilla.org/en-US/docs/Web/JavaScript/Reference/Operators/Destructuring_assignment</a:t>
            </a:r>
          </a:p>
        </p:txBody>
      </p:sp>
      <p:sp>
        <p:nvSpPr>
          <p:cNvPr id="4" name="Dian numeron paikkamerkki 3">
            <a:extLst>
              <a:ext uri="{FF2B5EF4-FFF2-40B4-BE49-F238E27FC236}">
                <a16:creationId xmlns:a16="http://schemas.microsoft.com/office/drawing/2014/main" id="{12DDB9C7-9067-4294-A27B-B8D868BDAD49}"/>
              </a:ext>
            </a:extLst>
          </p:cNvPr>
          <p:cNvSpPr>
            <a:spLocks noGrp="1"/>
          </p:cNvSpPr>
          <p:nvPr>
            <p:ph type="sldNum" sz="quarter" idx="12"/>
          </p:nvPr>
        </p:nvSpPr>
        <p:spPr/>
        <p:txBody>
          <a:bodyPr/>
          <a:lstStyle/>
          <a:p>
            <a:fld id="{3A98EE3D-8CD1-4C3F-BD1C-C98C9596463C}" type="slidenum">
              <a:rPr lang="en-US" smtClean="0"/>
              <a:pPr/>
              <a:t>189</a:t>
            </a:fld>
            <a:endParaRPr lang="en-US" dirty="0"/>
          </a:p>
        </p:txBody>
      </p:sp>
      <p:pic>
        <p:nvPicPr>
          <p:cNvPr id="8" name="Kuva 7">
            <a:extLst>
              <a:ext uri="{FF2B5EF4-FFF2-40B4-BE49-F238E27FC236}">
                <a16:creationId xmlns:a16="http://schemas.microsoft.com/office/drawing/2014/main" id="{083ABC90-4593-40B4-BCA8-93DCE4101FDF}"/>
              </a:ext>
            </a:extLst>
          </p:cNvPr>
          <p:cNvPicPr>
            <a:picLocks noChangeAspect="1"/>
          </p:cNvPicPr>
          <p:nvPr/>
        </p:nvPicPr>
        <p:blipFill>
          <a:blip r:embed="rId2"/>
          <a:stretch>
            <a:fillRect/>
          </a:stretch>
        </p:blipFill>
        <p:spPr>
          <a:xfrm>
            <a:off x="861134" y="1109751"/>
            <a:ext cx="9991725" cy="5143500"/>
          </a:xfrm>
          <a:prstGeom prst="rect">
            <a:avLst/>
          </a:prstGeom>
        </p:spPr>
      </p:pic>
    </p:spTree>
    <p:extLst>
      <p:ext uri="{BB962C8B-B14F-4D97-AF65-F5344CB8AC3E}">
        <p14:creationId xmlns:p14="http://schemas.microsoft.com/office/powerpoint/2010/main" val="2478133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269B161A-709B-4F60-8956-3C5372B9AB23}"/>
              </a:ext>
            </a:extLst>
          </p:cNvPr>
          <p:cNvSpPr>
            <a:spLocks noGrp="1"/>
          </p:cNvSpPr>
          <p:nvPr>
            <p:ph type="title"/>
          </p:nvPr>
        </p:nvSpPr>
        <p:spPr/>
        <p:txBody>
          <a:bodyPr>
            <a:normAutofit fontScale="90000"/>
          </a:bodyPr>
          <a:lstStyle/>
          <a:p>
            <a:pPr algn="ctr"/>
            <a:r>
              <a:rPr lang="en-US" dirty="0"/>
              <a:t>The Browser Object Model (BOM) 2</a:t>
            </a:r>
            <a:endParaRPr lang="fi-FI" dirty="0"/>
          </a:p>
        </p:txBody>
      </p:sp>
      <p:sp>
        <p:nvSpPr>
          <p:cNvPr id="3" name="Sisällön paikkamerkki 2">
            <a:extLst>
              <a:ext uri="{FF2B5EF4-FFF2-40B4-BE49-F238E27FC236}">
                <a16:creationId xmlns:a16="http://schemas.microsoft.com/office/drawing/2014/main" id="{C2F782D5-D930-4999-B0A3-8EE32BEDCEF2}"/>
              </a:ext>
            </a:extLst>
          </p:cNvPr>
          <p:cNvSpPr>
            <a:spLocks noGrp="1"/>
          </p:cNvSpPr>
          <p:nvPr>
            <p:ph sz="half" idx="1"/>
          </p:nvPr>
        </p:nvSpPr>
        <p:spPr>
          <a:xfrm>
            <a:off x="798990" y="1180730"/>
            <a:ext cx="4938026" cy="5390665"/>
          </a:xfrm>
        </p:spPr>
        <p:txBody>
          <a:bodyPr>
            <a:normAutofit fontScale="85000" lnSpcReduction="10000"/>
          </a:bodyPr>
          <a:lstStyle/>
          <a:p>
            <a:r>
              <a:rPr lang="en-US" dirty="0">
                <a:solidFill>
                  <a:srgbClr val="00B050"/>
                </a:solidFill>
              </a:rPr>
              <a:t>BOM</a:t>
            </a:r>
            <a:r>
              <a:rPr lang="en-US" dirty="0"/>
              <a:t> main task is to manage browser windows and enable communication between the windows. </a:t>
            </a:r>
          </a:p>
          <a:p>
            <a:r>
              <a:rPr lang="en-US" dirty="0"/>
              <a:t>Each HTML page which is loaded into a browser window becomes a </a:t>
            </a:r>
            <a:r>
              <a:rPr lang="en-US" dirty="0">
                <a:solidFill>
                  <a:srgbClr val="00B050"/>
                </a:solidFill>
              </a:rPr>
              <a:t>Document object </a:t>
            </a:r>
            <a:r>
              <a:rPr lang="en-US" dirty="0"/>
              <a:t>and </a:t>
            </a:r>
            <a:r>
              <a:rPr lang="en-US" dirty="0">
                <a:solidFill>
                  <a:srgbClr val="00B050"/>
                </a:solidFill>
              </a:rPr>
              <a:t>document object </a:t>
            </a:r>
            <a:r>
              <a:rPr lang="en-US" dirty="0"/>
              <a:t>is an </a:t>
            </a:r>
            <a:r>
              <a:rPr lang="en-US" dirty="0">
                <a:solidFill>
                  <a:srgbClr val="00B050"/>
                </a:solidFill>
              </a:rPr>
              <a:t>object</a:t>
            </a:r>
            <a:r>
              <a:rPr lang="en-US" dirty="0"/>
              <a:t> in the </a:t>
            </a:r>
            <a:r>
              <a:rPr lang="en-US" dirty="0">
                <a:solidFill>
                  <a:srgbClr val="00B050"/>
                </a:solidFill>
              </a:rPr>
              <a:t>BOM</a:t>
            </a:r>
            <a:r>
              <a:rPr lang="en-US" dirty="0"/>
              <a:t>. </a:t>
            </a:r>
          </a:p>
          <a:p>
            <a:r>
              <a:rPr lang="en-US" dirty="0"/>
              <a:t>You can say </a:t>
            </a:r>
            <a:r>
              <a:rPr lang="en-US" dirty="0">
                <a:solidFill>
                  <a:srgbClr val="00B050"/>
                </a:solidFill>
              </a:rPr>
              <a:t>BOM</a:t>
            </a:r>
            <a:r>
              <a:rPr lang="en-US" dirty="0"/>
              <a:t> is super set of </a:t>
            </a:r>
            <a:r>
              <a:rPr lang="en-US" dirty="0">
                <a:solidFill>
                  <a:srgbClr val="00B050"/>
                </a:solidFill>
              </a:rPr>
              <a:t>DOM</a:t>
            </a:r>
            <a:r>
              <a:rPr lang="en-US" dirty="0"/>
              <a:t>. </a:t>
            </a:r>
            <a:r>
              <a:rPr lang="en-US" dirty="0">
                <a:solidFill>
                  <a:srgbClr val="00B050"/>
                </a:solidFill>
              </a:rPr>
              <a:t>BOM</a:t>
            </a:r>
            <a:r>
              <a:rPr lang="en-US" dirty="0"/>
              <a:t> has many </a:t>
            </a:r>
            <a:r>
              <a:rPr lang="en-US" dirty="0">
                <a:solidFill>
                  <a:srgbClr val="00B050"/>
                </a:solidFill>
              </a:rPr>
              <a:t>objects</a:t>
            </a:r>
            <a:r>
              <a:rPr lang="en-US" dirty="0"/>
              <a:t>, </a:t>
            </a:r>
            <a:r>
              <a:rPr lang="en-US" dirty="0">
                <a:solidFill>
                  <a:srgbClr val="00B050"/>
                </a:solidFill>
              </a:rPr>
              <a:t>methods</a:t>
            </a:r>
            <a:r>
              <a:rPr lang="en-US" dirty="0"/>
              <a:t>, and </a:t>
            </a:r>
            <a:r>
              <a:rPr lang="en-US" dirty="0">
                <a:solidFill>
                  <a:srgbClr val="00B050"/>
                </a:solidFill>
              </a:rPr>
              <a:t>properties</a:t>
            </a:r>
            <a:r>
              <a:rPr lang="en-US" dirty="0"/>
              <a:t> that are not the part of the </a:t>
            </a:r>
            <a:r>
              <a:rPr lang="en-US" dirty="0">
                <a:solidFill>
                  <a:srgbClr val="00B050"/>
                </a:solidFill>
              </a:rPr>
              <a:t>DOM structure</a:t>
            </a:r>
            <a:r>
              <a:rPr lang="en-US" dirty="0"/>
              <a:t>. The important </a:t>
            </a:r>
            <a:r>
              <a:rPr lang="en-US" dirty="0">
                <a:solidFill>
                  <a:srgbClr val="00B050"/>
                </a:solidFill>
              </a:rPr>
              <a:t>BOM objects </a:t>
            </a:r>
            <a:r>
              <a:rPr lang="en-US" dirty="0"/>
              <a:t>and</a:t>
            </a:r>
            <a:r>
              <a:rPr lang="en-US" dirty="0">
                <a:solidFill>
                  <a:srgbClr val="00B050"/>
                </a:solidFill>
              </a:rPr>
              <a:t> methods </a:t>
            </a:r>
            <a:r>
              <a:rPr lang="en-US" dirty="0"/>
              <a:t>are as:</a:t>
            </a:r>
          </a:p>
          <a:p>
            <a:pPr>
              <a:buClr>
                <a:srgbClr val="00B050"/>
              </a:buClr>
              <a:buFont typeface="Wingdings" panose="05000000000000000000" pitchFamily="2" charset="2"/>
              <a:buChar char="q"/>
            </a:pPr>
            <a:r>
              <a:rPr lang="en-US" dirty="0"/>
              <a:t>document</a:t>
            </a:r>
          </a:p>
          <a:p>
            <a:pPr>
              <a:buClr>
                <a:srgbClr val="00B050"/>
              </a:buClr>
              <a:buFont typeface="Wingdings" panose="05000000000000000000" pitchFamily="2" charset="2"/>
              <a:buChar char="q"/>
            </a:pPr>
            <a:r>
              <a:rPr lang="en-US" dirty="0"/>
              <a:t>location</a:t>
            </a:r>
          </a:p>
          <a:p>
            <a:pPr>
              <a:buClr>
                <a:srgbClr val="00B050"/>
              </a:buClr>
              <a:buFont typeface="Wingdings" panose="05000000000000000000" pitchFamily="2" charset="2"/>
              <a:buChar char="q"/>
            </a:pPr>
            <a:r>
              <a:rPr lang="en-US" dirty="0"/>
              <a:t>history</a:t>
            </a:r>
          </a:p>
          <a:p>
            <a:pPr>
              <a:buClr>
                <a:srgbClr val="00B050"/>
              </a:buClr>
              <a:buFont typeface="Wingdings" panose="05000000000000000000" pitchFamily="2" charset="2"/>
              <a:buChar char="q"/>
            </a:pPr>
            <a:r>
              <a:rPr lang="en-US" dirty="0"/>
              <a:t>navigator</a:t>
            </a:r>
          </a:p>
          <a:p>
            <a:pPr>
              <a:buClr>
                <a:srgbClr val="00B050"/>
              </a:buClr>
              <a:buFont typeface="Wingdings" panose="05000000000000000000" pitchFamily="2" charset="2"/>
              <a:buChar char="q"/>
            </a:pPr>
            <a:r>
              <a:rPr lang="en-US" dirty="0"/>
              <a:t>screen</a:t>
            </a:r>
          </a:p>
          <a:p>
            <a:pPr>
              <a:buClr>
                <a:srgbClr val="00B050"/>
              </a:buClr>
              <a:buFont typeface="Wingdings" panose="05000000000000000000" pitchFamily="2" charset="2"/>
              <a:buChar char="q"/>
            </a:pPr>
            <a:r>
              <a:rPr lang="en-US" dirty="0"/>
              <a:t>frames</a:t>
            </a:r>
            <a:endParaRPr lang="fi-FI" dirty="0"/>
          </a:p>
        </p:txBody>
      </p:sp>
      <p:sp>
        <p:nvSpPr>
          <p:cNvPr id="4" name="Sisällön paikkamerkki 3">
            <a:extLst>
              <a:ext uri="{FF2B5EF4-FFF2-40B4-BE49-F238E27FC236}">
                <a16:creationId xmlns:a16="http://schemas.microsoft.com/office/drawing/2014/main" id="{43DC11AF-C013-4FCE-821B-FE8C16AA4D09}"/>
              </a:ext>
            </a:extLst>
          </p:cNvPr>
          <p:cNvSpPr>
            <a:spLocks noGrp="1"/>
          </p:cNvSpPr>
          <p:nvPr>
            <p:ph sz="half" idx="2"/>
          </p:nvPr>
        </p:nvSpPr>
        <p:spPr>
          <a:xfrm>
            <a:off x="6217654" y="1180729"/>
            <a:ext cx="4938026" cy="5390665"/>
          </a:xfrm>
        </p:spPr>
        <p:txBody>
          <a:bodyPr>
            <a:normAutofit fontScale="85000" lnSpcReduction="10000"/>
          </a:bodyPr>
          <a:lstStyle/>
          <a:p>
            <a:endParaRPr lang="fi-FI" dirty="0"/>
          </a:p>
          <a:p>
            <a:endParaRPr lang="fi-FI" dirty="0"/>
          </a:p>
          <a:p>
            <a:endParaRPr lang="fi-FI" dirty="0"/>
          </a:p>
          <a:p>
            <a:endParaRPr lang="fi-FI" dirty="0"/>
          </a:p>
          <a:p>
            <a:endParaRPr lang="fi-FI" dirty="0"/>
          </a:p>
          <a:p>
            <a:endParaRPr lang="fi-FI" dirty="0"/>
          </a:p>
          <a:p>
            <a:endParaRPr lang="fi-FI" dirty="0"/>
          </a:p>
          <a:p>
            <a:pPr>
              <a:buClr>
                <a:srgbClr val="00B050"/>
              </a:buClr>
              <a:buFont typeface="Wingdings" panose="05000000000000000000" pitchFamily="2" charset="2"/>
              <a:buChar char="q"/>
            </a:pPr>
            <a:r>
              <a:rPr lang="fi-FI" dirty="0" err="1"/>
              <a:t>popup</a:t>
            </a:r>
            <a:r>
              <a:rPr lang="fi-FI" dirty="0"/>
              <a:t> </a:t>
            </a:r>
            <a:r>
              <a:rPr lang="fi-FI" dirty="0" err="1"/>
              <a:t>alert</a:t>
            </a:r>
            <a:endParaRPr lang="fi-FI" dirty="0"/>
          </a:p>
          <a:p>
            <a:pPr>
              <a:buClr>
                <a:srgbClr val="00B050"/>
              </a:buClr>
              <a:buFont typeface="Wingdings" panose="05000000000000000000" pitchFamily="2" charset="2"/>
              <a:buChar char="q"/>
            </a:pPr>
            <a:r>
              <a:rPr lang="fi-FI" dirty="0" err="1"/>
              <a:t>timing</a:t>
            </a:r>
            <a:endParaRPr lang="fi-FI" dirty="0"/>
          </a:p>
          <a:p>
            <a:pPr>
              <a:buClr>
                <a:srgbClr val="00B050"/>
              </a:buClr>
              <a:buFont typeface="Wingdings" panose="05000000000000000000" pitchFamily="2" charset="2"/>
              <a:buChar char="q"/>
            </a:pPr>
            <a:r>
              <a:rPr lang="fi-FI" dirty="0" err="1"/>
              <a:t>cookies</a:t>
            </a:r>
            <a:endParaRPr lang="fi-FI" dirty="0"/>
          </a:p>
          <a:p>
            <a:pPr marL="0" indent="0">
              <a:buClr>
                <a:srgbClr val="00B050"/>
              </a:buClr>
              <a:buNone/>
            </a:pPr>
            <a:r>
              <a:rPr lang="fi-FI" dirty="0" err="1"/>
              <a:t>Sources</a:t>
            </a:r>
            <a:r>
              <a:rPr lang="fi-FI" dirty="0"/>
              <a:t>: https://www.dotnettricks.com/learn/javascript/dom-bom and https://www.w3schools.com/js/js_window.asp</a:t>
            </a:r>
          </a:p>
          <a:p>
            <a:endParaRPr lang="fi-FI" dirty="0"/>
          </a:p>
        </p:txBody>
      </p:sp>
      <p:sp>
        <p:nvSpPr>
          <p:cNvPr id="5" name="Dian numeron paikkamerkki 4">
            <a:extLst>
              <a:ext uri="{FF2B5EF4-FFF2-40B4-BE49-F238E27FC236}">
                <a16:creationId xmlns:a16="http://schemas.microsoft.com/office/drawing/2014/main" id="{4C2E5CD2-32C2-4228-A1F1-96CEDDCCFFDB}"/>
              </a:ext>
            </a:extLst>
          </p:cNvPr>
          <p:cNvSpPr>
            <a:spLocks noGrp="1"/>
          </p:cNvSpPr>
          <p:nvPr>
            <p:ph type="sldNum" sz="quarter" idx="12"/>
          </p:nvPr>
        </p:nvSpPr>
        <p:spPr/>
        <p:txBody>
          <a:bodyPr/>
          <a:lstStyle/>
          <a:p>
            <a:fld id="{3A98EE3D-8CD1-4C3F-BD1C-C98C9596463C}" type="slidenum">
              <a:rPr lang="en-US" smtClean="0"/>
              <a:t>19</a:t>
            </a:fld>
            <a:endParaRPr lang="en-US" dirty="0"/>
          </a:p>
        </p:txBody>
      </p:sp>
      <p:pic>
        <p:nvPicPr>
          <p:cNvPr id="6" name="Kuva 5">
            <a:extLst>
              <a:ext uri="{FF2B5EF4-FFF2-40B4-BE49-F238E27FC236}">
                <a16:creationId xmlns:a16="http://schemas.microsoft.com/office/drawing/2014/main" id="{FD0367AF-D1D4-499B-AA63-BC50B53F7410}"/>
              </a:ext>
            </a:extLst>
          </p:cNvPr>
          <p:cNvPicPr>
            <a:picLocks noChangeAspect="1"/>
          </p:cNvPicPr>
          <p:nvPr/>
        </p:nvPicPr>
        <p:blipFill>
          <a:blip r:embed="rId2"/>
          <a:stretch>
            <a:fillRect/>
          </a:stretch>
        </p:blipFill>
        <p:spPr>
          <a:xfrm>
            <a:off x="6217654" y="1247682"/>
            <a:ext cx="5362575" cy="2705100"/>
          </a:xfrm>
          <a:prstGeom prst="rect">
            <a:avLst/>
          </a:prstGeom>
        </p:spPr>
      </p:pic>
    </p:spTree>
    <p:extLst>
      <p:ext uri="{BB962C8B-B14F-4D97-AF65-F5344CB8AC3E}">
        <p14:creationId xmlns:p14="http://schemas.microsoft.com/office/powerpoint/2010/main" val="272586037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tsikko 4">
            <a:extLst>
              <a:ext uri="{FF2B5EF4-FFF2-40B4-BE49-F238E27FC236}">
                <a16:creationId xmlns:a16="http://schemas.microsoft.com/office/drawing/2014/main" id="{26EBC0FA-FE72-4816-8317-A0B261F10519}"/>
              </a:ext>
            </a:extLst>
          </p:cNvPr>
          <p:cNvSpPr>
            <a:spLocks noGrp="1"/>
          </p:cNvSpPr>
          <p:nvPr>
            <p:ph type="title"/>
          </p:nvPr>
        </p:nvSpPr>
        <p:spPr/>
        <p:txBody>
          <a:bodyPr>
            <a:normAutofit fontScale="90000"/>
          </a:bodyPr>
          <a:lstStyle/>
          <a:p>
            <a:pPr algn="ctr"/>
            <a:r>
              <a:rPr lang="fi-FI" dirty="0" err="1"/>
              <a:t>Loops</a:t>
            </a:r>
            <a:r>
              <a:rPr lang="fi-FI" dirty="0"/>
              <a:t> and </a:t>
            </a:r>
            <a:r>
              <a:rPr lang="fi-FI" dirty="0" err="1"/>
              <a:t>Iteration</a:t>
            </a:r>
            <a:endParaRPr lang="fi-FI" dirty="0"/>
          </a:p>
        </p:txBody>
      </p:sp>
      <p:sp>
        <p:nvSpPr>
          <p:cNvPr id="6" name="Sisällön paikkamerkki 5">
            <a:extLst>
              <a:ext uri="{FF2B5EF4-FFF2-40B4-BE49-F238E27FC236}">
                <a16:creationId xmlns:a16="http://schemas.microsoft.com/office/drawing/2014/main" id="{4F6A4C88-CF99-4E23-9AD8-AE363CE32071}"/>
              </a:ext>
            </a:extLst>
          </p:cNvPr>
          <p:cNvSpPr>
            <a:spLocks noGrp="1"/>
          </p:cNvSpPr>
          <p:nvPr>
            <p:ph sz="half" idx="1"/>
          </p:nvPr>
        </p:nvSpPr>
        <p:spPr>
          <a:xfrm>
            <a:off x="798990" y="1180730"/>
            <a:ext cx="4938026" cy="5390665"/>
          </a:xfrm>
        </p:spPr>
        <p:txBody>
          <a:bodyPr>
            <a:normAutofit/>
          </a:bodyPr>
          <a:lstStyle/>
          <a:p>
            <a:r>
              <a:rPr lang="en-US" dirty="0"/>
              <a:t>A </a:t>
            </a:r>
            <a:r>
              <a:rPr lang="en-US" dirty="0">
                <a:solidFill>
                  <a:srgbClr val="00B050"/>
                </a:solidFill>
              </a:rPr>
              <a:t>for loop </a:t>
            </a:r>
            <a:r>
              <a:rPr lang="en-US" dirty="0"/>
              <a:t>repeats until a specified condition evaluates to false. </a:t>
            </a:r>
          </a:p>
          <a:p>
            <a:r>
              <a:rPr lang="en-US" dirty="0"/>
              <a:t>The JavaScript </a:t>
            </a:r>
            <a:r>
              <a:rPr lang="en-US" dirty="0">
                <a:solidFill>
                  <a:srgbClr val="00B050"/>
                </a:solidFill>
              </a:rPr>
              <a:t>for loop </a:t>
            </a:r>
            <a:r>
              <a:rPr lang="en-US" dirty="0"/>
              <a:t>is similar to the Java and C </a:t>
            </a:r>
            <a:r>
              <a:rPr lang="en-US" dirty="0">
                <a:solidFill>
                  <a:srgbClr val="00B050"/>
                </a:solidFill>
              </a:rPr>
              <a:t>for loop</a:t>
            </a:r>
            <a:r>
              <a:rPr lang="en-US" dirty="0"/>
              <a:t>.</a:t>
            </a:r>
          </a:p>
          <a:p>
            <a:r>
              <a:rPr lang="en-US" dirty="0"/>
              <a:t>A for statement looks as follows:</a:t>
            </a:r>
          </a:p>
          <a:p>
            <a:r>
              <a:rPr lang="en-US" dirty="0"/>
              <a:t>for </a:t>
            </a:r>
            <a:r>
              <a:rPr lang="en-US" dirty="0">
                <a:highlight>
                  <a:srgbClr val="008000"/>
                </a:highlight>
              </a:rPr>
              <a:t>([</a:t>
            </a:r>
            <a:r>
              <a:rPr lang="en-US" dirty="0" err="1">
                <a:highlight>
                  <a:srgbClr val="008000"/>
                </a:highlight>
              </a:rPr>
              <a:t>initialExpression</a:t>
            </a:r>
            <a:r>
              <a:rPr lang="en-US" dirty="0">
                <a:highlight>
                  <a:srgbClr val="008000"/>
                </a:highlight>
              </a:rPr>
              <a:t>]; [condition]; [</a:t>
            </a:r>
            <a:r>
              <a:rPr lang="en-US" dirty="0" err="1">
                <a:highlight>
                  <a:srgbClr val="008000"/>
                </a:highlight>
              </a:rPr>
              <a:t>incrementExpression</a:t>
            </a:r>
            <a:r>
              <a:rPr lang="en-US" dirty="0">
                <a:highlight>
                  <a:srgbClr val="008000"/>
                </a:highlight>
              </a:rPr>
              <a:t>])</a:t>
            </a:r>
          </a:p>
          <a:p>
            <a:r>
              <a:rPr lang="en-US" dirty="0"/>
              <a:t>  statement</a:t>
            </a:r>
          </a:p>
          <a:p>
            <a:r>
              <a:rPr lang="en-US" dirty="0"/>
              <a:t>Source: https://developer.mozilla.org/en-US/docs/Web/JavaScript/Guide/Loops_and_iteration</a:t>
            </a:r>
            <a:endParaRPr lang="fi-FI" dirty="0"/>
          </a:p>
        </p:txBody>
      </p:sp>
      <p:sp>
        <p:nvSpPr>
          <p:cNvPr id="7" name="Sisällön paikkamerkki 6">
            <a:extLst>
              <a:ext uri="{FF2B5EF4-FFF2-40B4-BE49-F238E27FC236}">
                <a16:creationId xmlns:a16="http://schemas.microsoft.com/office/drawing/2014/main" id="{0DA8B217-9D77-4ABE-AFD0-6E7D58BDE3B3}"/>
              </a:ext>
            </a:extLst>
          </p:cNvPr>
          <p:cNvSpPr>
            <a:spLocks noGrp="1"/>
          </p:cNvSpPr>
          <p:nvPr>
            <p:ph sz="half" idx="2"/>
          </p:nvPr>
        </p:nvSpPr>
        <p:spPr>
          <a:xfrm>
            <a:off x="6217654" y="1180729"/>
            <a:ext cx="4938026" cy="5390665"/>
          </a:xfrm>
          <a:noFill/>
        </p:spPr>
        <p:txBody>
          <a:bodyPr>
            <a:normAutofit/>
          </a:bodyPr>
          <a:lstStyle/>
          <a:p>
            <a:r>
              <a:rPr lang="en-US" dirty="0"/>
              <a:t>The </a:t>
            </a:r>
            <a:r>
              <a:rPr lang="en-US" dirty="0">
                <a:solidFill>
                  <a:srgbClr val="00B050"/>
                </a:solidFill>
              </a:rPr>
              <a:t>statements</a:t>
            </a:r>
            <a:r>
              <a:rPr lang="en-US" dirty="0"/>
              <a:t> </a:t>
            </a:r>
            <a:r>
              <a:rPr lang="en-US" dirty="0">
                <a:solidFill>
                  <a:srgbClr val="00B050"/>
                </a:solidFill>
              </a:rPr>
              <a:t>for loops </a:t>
            </a:r>
            <a:r>
              <a:rPr lang="en-US" dirty="0"/>
              <a:t>provided in JavaScript are:</a:t>
            </a:r>
          </a:p>
          <a:p>
            <a:pPr>
              <a:buClr>
                <a:srgbClr val="00B050"/>
              </a:buClr>
              <a:buFont typeface="Wingdings" panose="05000000000000000000" pitchFamily="2" charset="2"/>
              <a:buChar char="q"/>
            </a:pPr>
            <a:r>
              <a:rPr lang="en-US" dirty="0"/>
              <a:t>for statement</a:t>
            </a:r>
          </a:p>
          <a:p>
            <a:pPr>
              <a:buClr>
                <a:srgbClr val="00B050"/>
              </a:buClr>
              <a:buFont typeface="Wingdings" panose="05000000000000000000" pitchFamily="2" charset="2"/>
              <a:buChar char="q"/>
            </a:pPr>
            <a:r>
              <a:rPr lang="en-US" dirty="0"/>
              <a:t>do...while statement</a:t>
            </a:r>
          </a:p>
          <a:p>
            <a:pPr>
              <a:buClr>
                <a:srgbClr val="00B050"/>
              </a:buClr>
              <a:buFont typeface="Wingdings" panose="05000000000000000000" pitchFamily="2" charset="2"/>
              <a:buChar char="q"/>
            </a:pPr>
            <a:r>
              <a:rPr lang="en-US" dirty="0"/>
              <a:t>while statement</a:t>
            </a:r>
          </a:p>
          <a:p>
            <a:pPr>
              <a:buClr>
                <a:srgbClr val="00B050"/>
              </a:buClr>
              <a:buFont typeface="Wingdings" panose="05000000000000000000" pitchFamily="2" charset="2"/>
              <a:buChar char="q"/>
            </a:pPr>
            <a:r>
              <a:rPr lang="en-US" dirty="0"/>
              <a:t>labeled statement</a:t>
            </a:r>
          </a:p>
          <a:p>
            <a:pPr>
              <a:buClr>
                <a:srgbClr val="00B050"/>
              </a:buClr>
              <a:buFont typeface="Wingdings" panose="05000000000000000000" pitchFamily="2" charset="2"/>
              <a:buChar char="q"/>
            </a:pPr>
            <a:r>
              <a:rPr lang="en-US" dirty="0"/>
              <a:t>break statement</a:t>
            </a:r>
          </a:p>
          <a:p>
            <a:pPr>
              <a:buClr>
                <a:srgbClr val="00B050"/>
              </a:buClr>
              <a:buFont typeface="Wingdings" panose="05000000000000000000" pitchFamily="2" charset="2"/>
              <a:buChar char="q"/>
            </a:pPr>
            <a:r>
              <a:rPr lang="en-US" dirty="0"/>
              <a:t>continue statement</a:t>
            </a:r>
          </a:p>
          <a:p>
            <a:pPr>
              <a:buClr>
                <a:srgbClr val="00B050"/>
              </a:buClr>
              <a:buFont typeface="Wingdings" panose="05000000000000000000" pitchFamily="2" charset="2"/>
              <a:buChar char="q"/>
            </a:pPr>
            <a:r>
              <a:rPr lang="en-US" dirty="0"/>
              <a:t>for...in statement</a:t>
            </a:r>
          </a:p>
          <a:p>
            <a:pPr>
              <a:buClr>
                <a:srgbClr val="00B050"/>
              </a:buClr>
              <a:buFont typeface="Wingdings" panose="05000000000000000000" pitchFamily="2" charset="2"/>
              <a:buChar char="q"/>
            </a:pPr>
            <a:r>
              <a:rPr lang="en-US" dirty="0"/>
              <a:t>for...of statement</a:t>
            </a:r>
          </a:p>
          <a:p>
            <a:endParaRPr lang="fi-FI" dirty="0"/>
          </a:p>
        </p:txBody>
      </p:sp>
      <p:sp>
        <p:nvSpPr>
          <p:cNvPr id="4" name="Dian numeron paikkamerkki 3">
            <a:extLst>
              <a:ext uri="{FF2B5EF4-FFF2-40B4-BE49-F238E27FC236}">
                <a16:creationId xmlns:a16="http://schemas.microsoft.com/office/drawing/2014/main" id="{81820961-709E-48C5-9147-C8BC3ECAFF1D}"/>
              </a:ext>
            </a:extLst>
          </p:cNvPr>
          <p:cNvSpPr>
            <a:spLocks noGrp="1"/>
          </p:cNvSpPr>
          <p:nvPr>
            <p:ph type="sldNum" sz="quarter" idx="12"/>
          </p:nvPr>
        </p:nvSpPr>
        <p:spPr/>
        <p:txBody>
          <a:bodyPr/>
          <a:lstStyle/>
          <a:p>
            <a:fld id="{3A98EE3D-8CD1-4C3F-BD1C-C98C9596463C}" type="slidenum">
              <a:rPr lang="en-US" smtClean="0"/>
              <a:pPr/>
              <a:t>190</a:t>
            </a:fld>
            <a:endParaRPr lang="en-US" dirty="0"/>
          </a:p>
        </p:txBody>
      </p:sp>
      <p:sp>
        <p:nvSpPr>
          <p:cNvPr id="9" name="Suorakulmio: Pyöristetyt kulmat 8">
            <a:extLst>
              <a:ext uri="{FF2B5EF4-FFF2-40B4-BE49-F238E27FC236}">
                <a16:creationId xmlns:a16="http://schemas.microsoft.com/office/drawing/2014/main" id="{007B0BE5-BDF3-4FE7-947B-647AE4CAE773}"/>
              </a:ext>
            </a:extLst>
          </p:cNvPr>
          <p:cNvSpPr/>
          <p:nvPr/>
        </p:nvSpPr>
        <p:spPr>
          <a:xfrm>
            <a:off x="798990" y="3411245"/>
            <a:ext cx="4616389" cy="114521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rgbClr val="FF0000"/>
              </a:solidFill>
            </a:endParaRPr>
          </a:p>
        </p:txBody>
      </p:sp>
    </p:spTree>
    <p:extLst>
      <p:ext uri="{BB962C8B-B14F-4D97-AF65-F5344CB8AC3E}">
        <p14:creationId xmlns:p14="http://schemas.microsoft.com/office/powerpoint/2010/main" val="150488831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tsikko 5">
            <a:extLst>
              <a:ext uri="{FF2B5EF4-FFF2-40B4-BE49-F238E27FC236}">
                <a16:creationId xmlns:a16="http://schemas.microsoft.com/office/drawing/2014/main" id="{15EDEE70-1150-4BB1-87CA-BC9C5D4A8D00}"/>
              </a:ext>
            </a:extLst>
          </p:cNvPr>
          <p:cNvSpPr>
            <a:spLocks noGrp="1"/>
          </p:cNvSpPr>
          <p:nvPr>
            <p:ph type="title"/>
          </p:nvPr>
        </p:nvSpPr>
        <p:spPr/>
        <p:txBody>
          <a:bodyPr>
            <a:normAutofit fontScale="90000"/>
          </a:bodyPr>
          <a:lstStyle/>
          <a:p>
            <a:pPr algn="ctr"/>
            <a:r>
              <a:rPr lang="fi-FI" dirty="0" err="1"/>
              <a:t>Loops</a:t>
            </a:r>
            <a:r>
              <a:rPr lang="fi-FI" dirty="0"/>
              <a:t> and </a:t>
            </a:r>
            <a:r>
              <a:rPr lang="fi-FI" dirty="0" err="1"/>
              <a:t>Iteration</a:t>
            </a:r>
            <a:r>
              <a:rPr lang="fi-FI" dirty="0"/>
              <a:t> 2</a:t>
            </a:r>
          </a:p>
        </p:txBody>
      </p:sp>
      <p:sp>
        <p:nvSpPr>
          <p:cNvPr id="9" name="Sisällön paikkamerkki 8">
            <a:extLst>
              <a:ext uri="{FF2B5EF4-FFF2-40B4-BE49-F238E27FC236}">
                <a16:creationId xmlns:a16="http://schemas.microsoft.com/office/drawing/2014/main" id="{6AE20E42-AC93-4811-914B-47F5DB3AA8BB}"/>
              </a:ext>
            </a:extLst>
          </p:cNvPr>
          <p:cNvSpPr>
            <a:spLocks noGrp="1"/>
          </p:cNvSpPr>
          <p:nvPr>
            <p:ph sz="half" idx="1"/>
          </p:nvPr>
        </p:nvSpPr>
        <p:spPr>
          <a:xfrm>
            <a:off x="798990" y="1180730"/>
            <a:ext cx="4938026" cy="5390665"/>
          </a:xfrm>
        </p:spPr>
        <p:txBody>
          <a:bodyPr>
            <a:normAutofit/>
          </a:bodyPr>
          <a:lstStyle/>
          <a:p>
            <a:pPr>
              <a:buClr>
                <a:srgbClr val="00B050"/>
              </a:buClr>
              <a:buFont typeface="Wingdings" panose="05000000000000000000" pitchFamily="2" charset="2"/>
              <a:buChar char="q"/>
            </a:pPr>
            <a:r>
              <a:rPr lang="en-US" dirty="0">
                <a:highlight>
                  <a:srgbClr val="008000"/>
                </a:highlight>
              </a:rPr>
              <a:t>Step 1 </a:t>
            </a:r>
            <a:r>
              <a:rPr lang="en-US" dirty="0"/>
              <a:t>When a </a:t>
            </a:r>
            <a:r>
              <a:rPr lang="en-US" dirty="0">
                <a:solidFill>
                  <a:srgbClr val="00B050"/>
                </a:solidFill>
              </a:rPr>
              <a:t>for loop </a:t>
            </a:r>
            <a:r>
              <a:rPr lang="en-US" dirty="0"/>
              <a:t>executes, the following occurs:</a:t>
            </a:r>
          </a:p>
          <a:p>
            <a:r>
              <a:rPr lang="en-US" dirty="0"/>
              <a:t>The initializing expression </a:t>
            </a:r>
            <a:r>
              <a:rPr lang="en-US" dirty="0" err="1">
                <a:solidFill>
                  <a:srgbClr val="00B050"/>
                </a:solidFill>
              </a:rPr>
              <a:t>initialExpression</a:t>
            </a:r>
            <a:r>
              <a:rPr lang="en-US" dirty="0"/>
              <a:t>, if any, is executed. </a:t>
            </a:r>
          </a:p>
          <a:p>
            <a:r>
              <a:rPr lang="en-US" dirty="0"/>
              <a:t>This expression usually initializes one or more </a:t>
            </a:r>
            <a:r>
              <a:rPr lang="en-US" dirty="0">
                <a:solidFill>
                  <a:srgbClr val="00B050"/>
                </a:solidFill>
              </a:rPr>
              <a:t>loop counters</a:t>
            </a:r>
            <a:r>
              <a:rPr lang="en-US" dirty="0"/>
              <a:t>.</a:t>
            </a:r>
          </a:p>
          <a:p>
            <a:pPr>
              <a:buClr>
                <a:srgbClr val="00B050"/>
              </a:buClr>
              <a:buFont typeface="Wingdings" panose="05000000000000000000" pitchFamily="2" charset="2"/>
              <a:buChar char="q"/>
            </a:pPr>
            <a:r>
              <a:rPr lang="en-US" dirty="0">
                <a:highlight>
                  <a:srgbClr val="008000"/>
                </a:highlight>
              </a:rPr>
              <a:t>Step 2 </a:t>
            </a:r>
            <a:r>
              <a:rPr lang="en-US" dirty="0"/>
              <a:t>The </a:t>
            </a:r>
            <a:r>
              <a:rPr lang="en-US" dirty="0">
                <a:solidFill>
                  <a:srgbClr val="00B050"/>
                </a:solidFill>
              </a:rPr>
              <a:t>condition expression </a:t>
            </a:r>
            <a:r>
              <a:rPr lang="en-US" dirty="0"/>
              <a:t>is evaluated. If the </a:t>
            </a:r>
            <a:r>
              <a:rPr lang="en-US" dirty="0">
                <a:solidFill>
                  <a:srgbClr val="00B050"/>
                </a:solidFill>
              </a:rPr>
              <a:t>value of condition </a:t>
            </a:r>
            <a:r>
              <a:rPr lang="en-US" dirty="0"/>
              <a:t>is true, </a:t>
            </a:r>
          </a:p>
          <a:p>
            <a:r>
              <a:rPr lang="en-US" dirty="0"/>
              <a:t>the </a:t>
            </a:r>
            <a:r>
              <a:rPr lang="en-US" dirty="0">
                <a:solidFill>
                  <a:srgbClr val="00B050"/>
                </a:solidFill>
              </a:rPr>
              <a:t>loop statements </a:t>
            </a:r>
            <a:r>
              <a:rPr lang="en-US" dirty="0"/>
              <a:t>execute. </a:t>
            </a:r>
          </a:p>
          <a:p>
            <a:r>
              <a:rPr lang="en-US" dirty="0"/>
              <a:t>If the value of condition is false, the </a:t>
            </a:r>
            <a:r>
              <a:rPr lang="en-US" dirty="0">
                <a:solidFill>
                  <a:srgbClr val="00B050"/>
                </a:solidFill>
              </a:rPr>
              <a:t>for loop </a:t>
            </a:r>
            <a:r>
              <a:rPr lang="en-US" dirty="0"/>
              <a:t>terminates. </a:t>
            </a:r>
            <a:endParaRPr lang="fi-FI" dirty="0"/>
          </a:p>
        </p:txBody>
      </p:sp>
      <p:sp>
        <p:nvSpPr>
          <p:cNvPr id="10" name="Sisällön paikkamerkki 9">
            <a:extLst>
              <a:ext uri="{FF2B5EF4-FFF2-40B4-BE49-F238E27FC236}">
                <a16:creationId xmlns:a16="http://schemas.microsoft.com/office/drawing/2014/main" id="{99BA605C-2604-4F01-B5A8-506E3F9D4772}"/>
              </a:ext>
            </a:extLst>
          </p:cNvPr>
          <p:cNvSpPr>
            <a:spLocks noGrp="1"/>
          </p:cNvSpPr>
          <p:nvPr>
            <p:ph sz="half" idx="2"/>
          </p:nvPr>
        </p:nvSpPr>
        <p:spPr>
          <a:xfrm>
            <a:off x="6217654" y="1180729"/>
            <a:ext cx="4938026" cy="5390665"/>
          </a:xfrm>
        </p:spPr>
        <p:txBody>
          <a:bodyPr>
            <a:normAutofit/>
          </a:bodyPr>
          <a:lstStyle/>
          <a:p>
            <a:r>
              <a:rPr lang="en-US" dirty="0"/>
              <a:t>(If the </a:t>
            </a:r>
            <a:r>
              <a:rPr lang="en-US" dirty="0">
                <a:solidFill>
                  <a:srgbClr val="00B050"/>
                </a:solidFill>
              </a:rPr>
              <a:t>condition expression </a:t>
            </a:r>
            <a:r>
              <a:rPr lang="en-US" dirty="0"/>
              <a:t>is omitted entirely, </a:t>
            </a:r>
          </a:p>
          <a:p>
            <a:r>
              <a:rPr lang="en-US" dirty="0"/>
              <a:t>the </a:t>
            </a:r>
            <a:r>
              <a:rPr lang="en-US" dirty="0">
                <a:solidFill>
                  <a:srgbClr val="00B050"/>
                </a:solidFill>
              </a:rPr>
              <a:t>condition</a:t>
            </a:r>
            <a:r>
              <a:rPr lang="en-US" dirty="0"/>
              <a:t> is assumed to be true.)</a:t>
            </a:r>
          </a:p>
          <a:p>
            <a:pPr>
              <a:buClr>
                <a:srgbClr val="00B050"/>
              </a:buClr>
              <a:buFont typeface="Wingdings" panose="05000000000000000000" pitchFamily="2" charset="2"/>
              <a:buChar char="q"/>
            </a:pPr>
            <a:r>
              <a:rPr lang="en-US" dirty="0">
                <a:highlight>
                  <a:srgbClr val="008000"/>
                </a:highlight>
              </a:rPr>
              <a:t>Step 3 </a:t>
            </a:r>
            <a:r>
              <a:rPr lang="en-US" dirty="0"/>
              <a:t>The </a:t>
            </a:r>
            <a:r>
              <a:rPr lang="en-US" dirty="0">
                <a:solidFill>
                  <a:srgbClr val="00B050"/>
                </a:solidFill>
              </a:rPr>
              <a:t>statement</a:t>
            </a:r>
            <a:r>
              <a:rPr lang="en-US" dirty="0"/>
              <a:t> executes. To execute multiple statements, use a </a:t>
            </a:r>
            <a:r>
              <a:rPr lang="en-US" dirty="0">
                <a:highlight>
                  <a:srgbClr val="008000"/>
                </a:highlight>
              </a:rPr>
              <a:t>block statement </a:t>
            </a:r>
            <a:r>
              <a:rPr lang="en-US" dirty="0"/>
              <a:t>(</a:t>
            </a:r>
            <a:r>
              <a:rPr lang="en-US" dirty="0">
                <a:highlight>
                  <a:srgbClr val="008000"/>
                </a:highlight>
              </a:rPr>
              <a:t>{ ... }</a:t>
            </a:r>
            <a:r>
              <a:rPr lang="en-US" dirty="0"/>
              <a:t>)</a:t>
            </a:r>
            <a:r>
              <a:rPr lang="en-US" dirty="0">
                <a:highlight>
                  <a:srgbClr val="008000"/>
                </a:highlight>
              </a:rPr>
              <a:t> </a:t>
            </a:r>
            <a:r>
              <a:rPr lang="en-US" dirty="0"/>
              <a:t>to group those</a:t>
            </a:r>
            <a:r>
              <a:rPr lang="en-US" dirty="0">
                <a:solidFill>
                  <a:srgbClr val="00B050"/>
                </a:solidFill>
              </a:rPr>
              <a:t> statements</a:t>
            </a:r>
            <a:r>
              <a:rPr lang="en-US" dirty="0"/>
              <a:t>.</a:t>
            </a:r>
          </a:p>
          <a:p>
            <a:r>
              <a:rPr lang="en-US" dirty="0"/>
              <a:t>If present, the </a:t>
            </a:r>
            <a:r>
              <a:rPr lang="en-US" dirty="0">
                <a:solidFill>
                  <a:srgbClr val="00B050"/>
                </a:solidFill>
              </a:rPr>
              <a:t>update expression </a:t>
            </a:r>
            <a:r>
              <a:rPr lang="en-US" dirty="0" err="1">
                <a:solidFill>
                  <a:srgbClr val="00B050"/>
                </a:solidFill>
              </a:rPr>
              <a:t>incrementExpression</a:t>
            </a:r>
            <a:r>
              <a:rPr lang="en-US" dirty="0"/>
              <a:t> is executed.</a:t>
            </a:r>
          </a:p>
          <a:p>
            <a:pPr>
              <a:buClr>
                <a:srgbClr val="00B050"/>
              </a:buClr>
              <a:buFont typeface="Wingdings" panose="05000000000000000000" pitchFamily="2" charset="2"/>
              <a:buChar char="q"/>
            </a:pPr>
            <a:r>
              <a:rPr lang="en-US" dirty="0">
                <a:highlight>
                  <a:srgbClr val="008000"/>
                </a:highlight>
              </a:rPr>
              <a:t>Step 4 </a:t>
            </a:r>
            <a:r>
              <a:rPr lang="en-US" dirty="0"/>
              <a:t>Control returns to Step 2.</a:t>
            </a:r>
          </a:p>
          <a:p>
            <a:r>
              <a:rPr lang="en-US" dirty="0"/>
              <a:t>Source: https://developer.mozilla.org/en-US/docs/Web/JavaScript/Guide/Loops_and_iteration</a:t>
            </a:r>
            <a:endParaRPr lang="fi-FI" dirty="0"/>
          </a:p>
          <a:p>
            <a:endParaRPr lang="fi-FI" dirty="0"/>
          </a:p>
        </p:txBody>
      </p:sp>
      <p:sp>
        <p:nvSpPr>
          <p:cNvPr id="5" name="Dian numeron paikkamerkki 4">
            <a:extLst>
              <a:ext uri="{FF2B5EF4-FFF2-40B4-BE49-F238E27FC236}">
                <a16:creationId xmlns:a16="http://schemas.microsoft.com/office/drawing/2014/main" id="{96F1FC99-6BB8-4C6E-870E-A0221E8F3B15}"/>
              </a:ext>
            </a:extLst>
          </p:cNvPr>
          <p:cNvSpPr>
            <a:spLocks noGrp="1"/>
          </p:cNvSpPr>
          <p:nvPr>
            <p:ph type="sldNum" sz="quarter" idx="12"/>
          </p:nvPr>
        </p:nvSpPr>
        <p:spPr/>
        <p:txBody>
          <a:bodyPr/>
          <a:lstStyle/>
          <a:p>
            <a:fld id="{3A98EE3D-8CD1-4C3F-BD1C-C98C9596463C}" type="slidenum">
              <a:rPr lang="en-US" smtClean="0"/>
              <a:t>191</a:t>
            </a:fld>
            <a:endParaRPr lang="en-US" dirty="0"/>
          </a:p>
        </p:txBody>
      </p:sp>
    </p:spTree>
    <p:extLst>
      <p:ext uri="{BB962C8B-B14F-4D97-AF65-F5344CB8AC3E}">
        <p14:creationId xmlns:p14="http://schemas.microsoft.com/office/powerpoint/2010/main" val="158971182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tsikko 5">
            <a:extLst>
              <a:ext uri="{FF2B5EF4-FFF2-40B4-BE49-F238E27FC236}">
                <a16:creationId xmlns:a16="http://schemas.microsoft.com/office/drawing/2014/main" id="{C47F0D6B-A9EA-4BA1-AC35-D7872AF38867}"/>
              </a:ext>
            </a:extLst>
          </p:cNvPr>
          <p:cNvSpPr>
            <a:spLocks noGrp="1"/>
          </p:cNvSpPr>
          <p:nvPr>
            <p:ph type="title"/>
          </p:nvPr>
        </p:nvSpPr>
        <p:spPr/>
        <p:txBody>
          <a:bodyPr/>
          <a:lstStyle/>
          <a:p>
            <a:pPr algn="ctr"/>
            <a:r>
              <a:rPr lang="fi-FI" dirty="0"/>
              <a:t>For </a:t>
            </a:r>
            <a:r>
              <a:rPr lang="fi-FI" dirty="0" err="1"/>
              <a:t>Loop</a:t>
            </a:r>
            <a:r>
              <a:rPr lang="fi-FI" dirty="0"/>
              <a:t> and For In </a:t>
            </a:r>
            <a:r>
              <a:rPr lang="fi-FI" dirty="0" err="1"/>
              <a:t>Loop</a:t>
            </a:r>
            <a:endParaRPr lang="fi-FI" dirty="0"/>
          </a:p>
        </p:txBody>
      </p:sp>
      <p:sp>
        <p:nvSpPr>
          <p:cNvPr id="7" name="Sisällön paikkamerkki 6">
            <a:extLst>
              <a:ext uri="{FF2B5EF4-FFF2-40B4-BE49-F238E27FC236}">
                <a16:creationId xmlns:a16="http://schemas.microsoft.com/office/drawing/2014/main" id="{FE485D02-98D3-4D83-8CB5-6B94A083F1C6}"/>
              </a:ext>
            </a:extLst>
          </p:cNvPr>
          <p:cNvSpPr>
            <a:spLocks noGrp="1"/>
          </p:cNvSpPr>
          <p:nvPr>
            <p:ph idx="1"/>
          </p:nvPr>
        </p:nvSpPr>
        <p:spPr>
          <a:xfrm>
            <a:off x="861134" y="1109751"/>
            <a:ext cx="10294546" cy="5461644"/>
          </a:xfrm>
        </p:spPr>
        <p:txBody>
          <a:bodyPr>
            <a:normAutofit fontScale="775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fr-FR" dirty="0"/>
          </a:p>
          <a:p>
            <a:endParaRPr lang="fr-FR" dirty="0"/>
          </a:p>
          <a:p>
            <a:endParaRPr lang="fr-FR" dirty="0"/>
          </a:p>
          <a:p>
            <a:endParaRPr lang="fr-FR" dirty="0"/>
          </a:p>
          <a:p>
            <a:endParaRPr lang="fr-FR" dirty="0"/>
          </a:p>
          <a:p>
            <a:r>
              <a:rPr lang="fr-FR" dirty="0"/>
              <a:t>Source: https://btholt.github.io/intro-to-web-dev-v2/objects-and-arrays</a:t>
            </a:r>
            <a:endParaRPr lang="en-US" dirty="0"/>
          </a:p>
        </p:txBody>
      </p:sp>
      <p:sp>
        <p:nvSpPr>
          <p:cNvPr id="5" name="Dian numeron paikkamerkki 4">
            <a:extLst>
              <a:ext uri="{FF2B5EF4-FFF2-40B4-BE49-F238E27FC236}">
                <a16:creationId xmlns:a16="http://schemas.microsoft.com/office/drawing/2014/main" id="{684DD216-3F28-4BE2-8E81-CCAB82AB5758}"/>
              </a:ext>
            </a:extLst>
          </p:cNvPr>
          <p:cNvSpPr>
            <a:spLocks noGrp="1"/>
          </p:cNvSpPr>
          <p:nvPr>
            <p:ph type="sldNum" sz="quarter" idx="12"/>
          </p:nvPr>
        </p:nvSpPr>
        <p:spPr/>
        <p:txBody>
          <a:bodyPr/>
          <a:lstStyle/>
          <a:p>
            <a:fld id="{3A98EE3D-8CD1-4C3F-BD1C-C98C9596463C}" type="slidenum">
              <a:rPr lang="en-US" smtClean="0"/>
              <a:t>192</a:t>
            </a:fld>
            <a:endParaRPr lang="en-US" dirty="0"/>
          </a:p>
        </p:txBody>
      </p:sp>
      <p:pic>
        <p:nvPicPr>
          <p:cNvPr id="3" name="Kuva 2">
            <a:extLst>
              <a:ext uri="{FF2B5EF4-FFF2-40B4-BE49-F238E27FC236}">
                <a16:creationId xmlns:a16="http://schemas.microsoft.com/office/drawing/2014/main" id="{3A4BAD0C-B66C-4C8E-9912-0747B7094EF4}"/>
              </a:ext>
            </a:extLst>
          </p:cNvPr>
          <p:cNvPicPr>
            <a:picLocks noChangeAspect="1"/>
          </p:cNvPicPr>
          <p:nvPr/>
        </p:nvPicPr>
        <p:blipFill>
          <a:blip r:embed="rId2"/>
          <a:stretch>
            <a:fillRect/>
          </a:stretch>
        </p:blipFill>
        <p:spPr>
          <a:xfrm>
            <a:off x="861134" y="1109751"/>
            <a:ext cx="10239375" cy="5153025"/>
          </a:xfrm>
          <a:prstGeom prst="rect">
            <a:avLst/>
          </a:prstGeom>
        </p:spPr>
      </p:pic>
    </p:spTree>
    <p:extLst>
      <p:ext uri="{BB962C8B-B14F-4D97-AF65-F5344CB8AC3E}">
        <p14:creationId xmlns:p14="http://schemas.microsoft.com/office/powerpoint/2010/main" val="221694939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E8A54D71-6B1B-4CBE-9D13-1617EB2A4B5A}"/>
              </a:ext>
            </a:extLst>
          </p:cNvPr>
          <p:cNvSpPr>
            <a:spLocks noGrp="1"/>
          </p:cNvSpPr>
          <p:nvPr>
            <p:ph type="title"/>
          </p:nvPr>
        </p:nvSpPr>
        <p:spPr/>
        <p:txBody>
          <a:bodyPr/>
          <a:lstStyle/>
          <a:p>
            <a:pPr algn="ctr"/>
            <a:r>
              <a:rPr lang="fi-FI" dirty="0"/>
              <a:t>For Of </a:t>
            </a:r>
            <a:r>
              <a:rPr lang="fi-FI" dirty="0" err="1"/>
              <a:t>Loops</a:t>
            </a:r>
            <a:endParaRPr lang="fi-FI" dirty="0"/>
          </a:p>
        </p:txBody>
      </p:sp>
      <p:sp>
        <p:nvSpPr>
          <p:cNvPr id="3" name="Sisällön paikkamerkki 2">
            <a:extLst>
              <a:ext uri="{FF2B5EF4-FFF2-40B4-BE49-F238E27FC236}">
                <a16:creationId xmlns:a16="http://schemas.microsoft.com/office/drawing/2014/main" id="{B332EFB5-0EE0-4240-B6DE-FFEC043F1F56}"/>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https://www.w3schools.com/js/js_loop_for.asp</a:t>
            </a:r>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p:txBody>
      </p:sp>
      <p:sp>
        <p:nvSpPr>
          <p:cNvPr id="4" name="Dian numeron paikkamerkki 3">
            <a:extLst>
              <a:ext uri="{FF2B5EF4-FFF2-40B4-BE49-F238E27FC236}">
                <a16:creationId xmlns:a16="http://schemas.microsoft.com/office/drawing/2014/main" id="{5ABF18B9-C5EC-466A-8FDD-F8B25FD90717}"/>
              </a:ext>
            </a:extLst>
          </p:cNvPr>
          <p:cNvSpPr>
            <a:spLocks noGrp="1"/>
          </p:cNvSpPr>
          <p:nvPr>
            <p:ph type="sldNum" sz="quarter" idx="12"/>
          </p:nvPr>
        </p:nvSpPr>
        <p:spPr/>
        <p:txBody>
          <a:bodyPr/>
          <a:lstStyle/>
          <a:p>
            <a:fld id="{3A98EE3D-8CD1-4C3F-BD1C-C98C9596463C}" type="slidenum">
              <a:rPr lang="en-US" smtClean="0"/>
              <a:pPr/>
              <a:t>193</a:t>
            </a:fld>
            <a:endParaRPr lang="en-US" dirty="0"/>
          </a:p>
        </p:txBody>
      </p:sp>
      <p:pic>
        <p:nvPicPr>
          <p:cNvPr id="7" name="Kuva 6">
            <a:extLst>
              <a:ext uri="{FF2B5EF4-FFF2-40B4-BE49-F238E27FC236}">
                <a16:creationId xmlns:a16="http://schemas.microsoft.com/office/drawing/2014/main" id="{DD97EDD4-46F5-4EF5-AEB8-9DA1BCD8699F}"/>
              </a:ext>
            </a:extLst>
          </p:cNvPr>
          <p:cNvPicPr>
            <a:picLocks noChangeAspect="1"/>
          </p:cNvPicPr>
          <p:nvPr/>
        </p:nvPicPr>
        <p:blipFill>
          <a:blip r:embed="rId2"/>
          <a:stretch>
            <a:fillRect/>
          </a:stretch>
        </p:blipFill>
        <p:spPr>
          <a:xfrm>
            <a:off x="861134" y="1109752"/>
            <a:ext cx="8806649" cy="5135072"/>
          </a:xfrm>
          <a:prstGeom prst="rect">
            <a:avLst/>
          </a:prstGeom>
        </p:spPr>
      </p:pic>
    </p:spTree>
    <p:extLst>
      <p:ext uri="{BB962C8B-B14F-4D97-AF65-F5344CB8AC3E}">
        <p14:creationId xmlns:p14="http://schemas.microsoft.com/office/powerpoint/2010/main" val="191859631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C571E6B3-F4E0-4B46-8EC9-2CD35B90D5A0}"/>
              </a:ext>
            </a:extLst>
          </p:cNvPr>
          <p:cNvSpPr>
            <a:spLocks noGrp="1"/>
          </p:cNvSpPr>
          <p:nvPr>
            <p:ph type="title"/>
          </p:nvPr>
        </p:nvSpPr>
        <p:spPr/>
        <p:txBody>
          <a:bodyPr>
            <a:normAutofit/>
          </a:bodyPr>
          <a:lstStyle/>
          <a:p>
            <a:pPr algn="ctr"/>
            <a:r>
              <a:rPr lang="fi-FI" dirty="0" err="1"/>
              <a:t>While</a:t>
            </a:r>
            <a:r>
              <a:rPr lang="fi-FI" dirty="0"/>
              <a:t> </a:t>
            </a:r>
            <a:r>
              <a:rPr lang="fi-FI" dirty="0" err="1"/>
              <a:t>Loop</a:t>
            </a:r>
            <a:endParaRPr lang="fi-FI" dirty="0"/>
          </a:p>
        </p:txBody>
      </p:sp>
      <p:sp>
        <p:nvSpPr>
          <p:cNvPr id="3" name="Sisällön paikkamerkki 2">
            <a:extLst>
              <a:ext uri="{FF2B5EF4-FFF2-40B4-BE49-F238E27FC236}">
                <a16:creationId xmlns:a16="http://schemas.microsoft.com/office/drawing/2014/main" id="{A06D739D-C3A7-463A-A1A4-D1A023C1F9B9}"/>
              </a:ext>
            </a:extLst>
          </p:cNvPr>
          <p:cNvSpPr>
            <a:spLocks noGrp="1"/>
          </p:cNvSpPr>
          <p:nvPr>
            <p:ph idx="1"/>
          </p:nvPr>
        </p:nvSpPr>
        <p:spPr>
          <a:xfrm>
            <a:off x="861134" y="1109751"/>
            <a:ext cx="10294546" cy="5461644"/>
          </a:xfrm>
        </p:spPr>
        <p:txBody>
          <a:bodyPr>
            <a:normAutofit fontScale="92500" lnSpcReduction="1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https://developer.mozilla.org/en-US/docs/Web/JavaScript/Reference/Statements/while</a:t>
            </a:r>
          </a:p>
        </p:txBody>
      </p:sp>
      <p:sp>
        <p:nvSpPr>
          <p:cNvPr id="5" name="Dian numeron paikkamerkki 4">
            <a:extLst>
              <a:ext uri="{FF2B5EF4-FFF2-40B4-BE49-F238E27FC236}">
                <a16:creationId xmlns:a16="http://schemas.microsoft.com/office/drawing/2014/main" id="{99D7443C-127E-45DE-B6E8-0128B8A2994A}"/>
              </a:ext>
            </a:extLst>
          </p:cNvPr>
          <p:cNvSpPr>
            <a:spLocks noGrp="1"/>
          </p:cNvSpPr>
          <p:nvPr>
            <p:ph type="sldNum" sz="quarter" idx="12"/>
          </p:nvPr>
        </p:nvSpPr>
        <p:spPr/>
        <p:txBody>
          <a:bodyPr/>
          <a:lstStyle/>
          <a:p>
            <a:fld id="{3A98EE3D-8CD1-4C3F-BD1C-C98C9596463C}" type="slidenum">
              <a:rPr lang="en-US" smtClean="0"/>
              <a:t>194</a:t>
            </a:fld>
            <a:endParaRPr lang="en-US" dirty="0"/>
          </a:p>
        </p:txBody>
      </p:sp>
      <p:pic>
        <p:nvPicPr>
          <p:cNvPr id="10" name="Kuva 9">
            <a:extLst>
              <a:ext uri="{FF2B5EF4-FFF2-40B4-BE49-F238E27FC236}">
                <a16:creationId xmlns:a16="http://schemas.microsoft.com/office/drawing/2014/main" id="{10F96399-0B15-4C2D-A825-70A1DE2837EA}"/>
              </a:ext>
            </a:extLst>
          </p:cNvPr>
          <p:cNvPicPr>
            <a:picLocks noChangeAspect="1"/>
          </p:cNvPicPr>
          <p:nvPr/>
        </p:nvPicPr>
        <p:blipFill>
          <a:blip r:embed="rId2"/>
          <a:stretch>
            <a:fillRect/>
          </a:stretch>
        </p:blipFill>
        <p:spPr>
          <a:xfrm>
            <a:off x="861134" y="1109751"/>
            <a:ext cx="7968541" cy="5068993"/>
          </a:xfrm>
          <a:prstGeom prst="rect">
            <a:avLst/>
          </a:prstGeom>
        </p:spPr>
      </p:pic>
    </p:spTree>
    <p:extLst>
      <p:ext uri="{BB962C8B-B14F-4D97-AF65-F5344CB8AC3E}">
        <p14:creationId xmlns:p14="http://schemas.microsoft.com/office/powerpoint/2010/main" val="407463123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tsikko 5">
            <a:extLst>
              <a:ext uri="{FF2B5EF4-FFF2-40B4-BE49-F238E27FC236}">
                <a16:creationId xmlns:a16="http://schemas.microsoft.com/office/drawing/2014/main" id="{4BC26A26-9A8B-47A2-BB94-F59C0083426C}"/>
              </a:ext>
            </a:extLst>
          </p:cNvPr>
          <p:cNvSpPr>
            <a:spLocks noGrp="1"/>
          </p:cNvSpPr>
          <p:nvPr>
            <p:ph type="title"/>
          </p:nvPr>
        </p:nvSpPr>
        <p:spPr/>
        <p:txBody>
          <a:bodyPr/>
          <a:lstStyle/>
          <a:p>
            <a:pPr algn="ctr"/>
            <a:r>
              <a:rPr lang="fi-FI" dirty="0" err="1"/>
              <a:t>Do</a:t>
            </a:r>
            <a:r>
              <a:rPr lang="fi-FI" dirty="0"/>
              <a:t> </a:t>
            </a:r>
            <a:r>
              <a:rPr lang="fi-FI" dirty="0" err="1"/>
              <a:t>While</a:t>
            </a:r>
            <a:r>
              <a:rPr lang="fi-FI" dirty="0"/>
              <a:t> </a:t>
            </a:r>
            <a:r>
              <a:rPr lang="fi-FI" dirty="0" err="1"/>
              <a:t>Loop</a:t>
            </a:r>
            <a:endParaRPr lang="fi-FI" dirty="0"/>
          </a:p>
        </p:txBody>
      </p:sp>
      <p:sp>
        <p:nvSpPr>
          <p:cNvPr id="3" name="Sisällön paikkamerkki 2">
            <a:extLst>
              <a:ext uri="{FF2B5EF4-FFF2-40B4-BE49-F238E27FC236}">
                <a16:creationId xmlns:a16="http://schemas.microsoft.com/office/drawing/2014/main" id="{A06D739D-C3A7-463A-A1A4-D1A023C1F9B9}"/>
              </a:ext>
            </a:extLst>
          </p:cNvPr>
          <p:cNvSpPr>
            <a:spLocks noGrp="1"/>
          </p:cNvSpPr>
          <p:nvPr>
            <p:ph idx="1"/>
          </p:nvPr>
        </p:nvSpPr>
        <p:spPr>
          <a:xfrm>
            <a:off x="861134" y="1109751"/>
            <a:ext cx="10294546" cy="5461644"/>
          </a:xfrm>
        </p:spPr>
        <p:txBody>
          <a:bodyPr>
            <a:normAutofit fontScale="92500" lnSpcReduction="1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https://developer.mozilla.org/en-US/docs/Web/JavaScript/Reference/Statements/do...while</a:t>
            </a:r>
          </a:p>
        </p:txBody>
      </p:sp>
      <p:sp>
        <p:nvSpPr>
          <p:cNvPr id="5" name="Dian numeron paikkamerkki 4">
            <a:extLst>
              <a:ext uri="{FF2B5EF4-FFF2-40B4-BE49-F238E27FC236}">
                <a16:creationId xmlns:a16="http://schemas.microsoft.com/office/drawing/2014/main" id="{99D7443C-127E-45DE-B6E8-0128B8A2994A}"/>
              </a:ext>
            </a:extLst>
          </p:cNvPr>
          <p:cNvSpPr>
            <a:spLocks noGrp="1"/>
          </p:cNvSpPr>
          <p:nvPr>
            <p:ph type="sldNum" sz="quarter" idx="12"/>
          </p:nvPr>
        </p:nvSpPr>
        <p:spPr/>
        <p:txBody>
          <a:bodyPr/>
          <a:lstStyle/>
          <a:p>
            <a:fld id="{3A98EE3D-8CD1-4C3F-BD1C-C98C9596463C}" type="slidenum">
              <a:rPr lang="en-US" smtClean="0"/>
              <a:t>195</a:t>
            </a:fld>
            <a:endParaRPr lang="en-US" dirty="0"/>
          </a:p>
        </p:txBody>
      </p:sp>
      <p:pic>
        <p:nvPicPr>
          <p:cNvPr id="8" name="Kuva 7">
            <a:extLst>
              <a:ext uri="{FF2B5EF4-FFF2-40B4-BE49-F238E27FC236}">
                <a16:creationId xmlns:a16="http://schemas.microsoft.com/office/drawing/2014/main" id="{30CDBC4F-4CC5-4BCD-8AFF-C086D6ED6AEA}"/>
              </a:ext>
            </a:extLst>
          </p:cNvPr>
          <p:cNvPicPr>
            <a:picLocks noChangeAspect="1"/>
          </p:cNvPicPr>
          <p:nvPr/>
        </p:nvPicPr>
        <p:blipFill>
          <a:blip r:embed="rId2"/>
          <a:stretch>
            <a:fillRect/>
          </a:stretch>
        </p:blipFill>
        <p:spPr>
          <a:xfrm>
            <a:off x="861134" y="1109751"/>
            <a:ext cx="9264776" cy="5113496"/>
          </a:xfrm>
          <a:prstGeom prst="rect">
            <a:avLst/>
          </a:prstGeom>
        </p:spPr>
      </p:pic>
    </p:spTree>
    <p:extLst>
      <p:ext uri="{BB962C8B-B14F-4D97-AF65-F5344CB8AC3E}">
        <p14:creationId xmlns:p14="http://schemas.microsoft.com/office/powerpoint/2010/main" val="411199956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5E10C29-D3F9-4F1D-ABC0-60AF010F6C6B}"/>
              </a:ext>
            </a:extLst>
          </p:cNvPr>
          <p:cNvSpPr>
            <a:spLocks noGrp="1"/>
          </p:cNvSpPr>
          <p:nvPr>
            <p:ph type="title"/>
          </p:nvPr>
        </p:nvSpPr>
        <p:spPr/>
        <p:txBody>
          <a:bodyPr>
            <a:normAutofit fontScale="90000"/>
          </a:bodyPr>
          <a:lstStyle/>
          <a:p>
            <a:pPr algn="ctr"/>
            <a:r>
              <a:rPr lang="fi-FI" dirty="0" err="1"/>
              <a:t>Break</a:t>
            </a:r>
            <a:r>
              <a:rPr lang="fi-FI" dirty="0"/>
              <a:t> and </a:t>
            </a:r>
            <a:r>
              <a:rPr lang="fi-FI" dirty="0" err="1"/>
              <a:t>Continue</a:t>
            </a:r>
            <a:endParaRPr lang="fi-FI" dirty="0"/>
          </a:p>
        </p:txBody>
      </p:sp>
      <p:sp>
        <p:nvSpPr>
          <p:cNvPr id="3" name="Sisällön paikkamerkki 2">
            <a:extLst>
              <a:ext uri="{FF2B5EF4-FFF2-40B4-BE49-F238E27FC236}">
                <a16:creationId xmlns:a16="http://schemas.microsoft.com/office/drawing/2014/main" id="{92A0CCF5-C3C8-4BDA-994F-30C089A3ECAE}"/>
              </a:ext>
            </a:extLst>
          </p:cNvPr>
          <p:cNvSpPr>
            <a:spLocks noGrp="1"/>
          </p:cNvSpPr>
          <p:nvPr>
            <p:ph sz="half" idx="1"/>
          </p:nvPr>
        </p:nvSpPr>
        <p:spPr/>
        <p:txBody>
          <a:bodyPr>
            <a:normAutofit/>
          </a:bodyPr>
          <a:lstStyle/>
          <a:p>
            <a:r>
              <a:rPr lang="en-US" dirty="0"/>
              <a:t>The </a:t>
            </a:r>
            <a:r>
              <a:rPr lang="en-US" dirty="0">
                <a:solidFill>
                  <a:srgbClr val="00B050"/>
                </a:solidFill>
              </a:rPr>
              <a:t>break and the continue </a:t>
            </a:r>
            <a:r>
              <a:rPr lang="en-US" dirty="0"/>
              <a:t>statements are the only JavaScript statements that can "jump out of" a code block.</a:t>
            </a:r>
          </a:p>
          <a:p>
            <a:r>
              <a:rPr lang="en-US" dirty="0"/>
              <a:t>A code block is a </a:t>
            </a:r>
            <a:r>
              <a:rPr lang="en-US" dirty="0">
                <a:highlight>
                  <a:srgbClr val="008000"/>
                </a:highlight>
              </a:rPr>
              <a:t>block of code between { and }</a:t>
            </a:r>
            <a:r>
              <a:rPr lang="en-US" dirty="0"/>
              <a:t>.</a:t>
            </a:r>
          </a:p>
          <a:p>
            <a:r>
              <a:rPr lang="en-US" dirty="0"/>
              <a:t>The </a:t>
            </a:r>
            <a:r>
              <a:rPr lang="en-US" dirty="0">
                <a:solidFill>
                  <a:srgbClr val="00B050"/>
                </a:solidFill>
              </a:rPr>
              <a:t>continue</a:t>
            </a:r>
            <a:r>
              <a:rPr lang="en-US" dirty="0"/>
              <a:t> statement (with or without a </a:t>
            </a:r>
            <a:r>
              <a:rPr lang="en-US" dirty="0">
                <a:solidFill>
                  <a:srgbClr val="00B050"/>
                </a:solidFill>
              </a:rPr>
              <a:t>label</a:t>
            </a:r>
            <a:r>
              <a:rPr lang="en-US" dirty="0"/>
              <a:t> </a:t>
            </a:r>
            <a:r>
              <a:rPr lang="en-US" dirty="0">
                <a:solidFill>
                  <a:srgbClr val="00B050"/>
                </a:solidFill>
              </a:rPr>
              <a:t>reference</a:t>
            </a:r>
            <a:r>
              <a:rPr lang="en-US" dirty="0"/>
              <a:t>) can only be used to skip one loop iteration.</a:t>
            </a:r>
            <a:endParaRPr lang="fi-FI" dirty="0"/>
          </a:p>
          <a:p>
            <a:endParaRPr lang="fi-FI" dirty="0"/>
          </a:p>
          <a:p>
            <a:endParaRPr lang="fi-FI" dirty="0"/>
          </a:p>
          <a:p>
            <a:r>
              <a:rPr lang="fi-FI" dirty="0" err="1"/>
              <a:t>Source</a:t>
            </a:r>
            <a:r>
              <a:rPr lang="fi-FI" dirty="0"/>
              <a:t>: https://www.w3schools.com/js/js_break.asp</a:t>
            </a:r>
          </a:p>
        </p:txBody>
      </p:sp>
      <p:sp>
        <p:nvSpPr>
          <p:cNvPr id="5" name="Sisällön paikkamerkki 4">
            <a:extLst>
              <a:ext uri="{FF2B5EF4-FFF2-40B4-BE49-F238E27FC236}">
                <a16:creationId xmlns:a16="http://schemas.microsoft.com/office/drawing/2014/main" id="{AEFCB9B3-6FBF-49BD-905D-380B79D06B34}"/>
              </a:ext>
            </a:extLst>
          </p:cNvPr>
          <p:cNvSpPr>
            <a:spLocks noGrp="1"/>
          </p:cNvSpPr>
          <p:nvPr>
            <p:ph sz="half" idx="2"/>
          </p:nvPr>
        </p:nvSpPr>
        <p:spPr/>
        <p:txBody>
          <a:bodyPr>
            <a:normAutofit/>
          </a:bodyPr>
          <a:lstStyle/>
          <a:p>
            <a:r>
              <a:rPr lang="en-US" dirty="0"/>
              <a:t>The </a:t>
            </a:r>
            <a:r>
              <a:rPr lang="en-US" dirty="0">
                <a:solidFill>
                  <a:srgbClr val="00B050"/>
                </a:solidFill>
              </a:rPr>
              <a:t>break</a:t>
            </a:r>
            <a:r>
              <a:rPr lang="en-US" dirty="0"/>
              <a:t> statement, </a:t>
            </a:r>
            <a:r>
              <a:rPr lang="en-US" dirty="0">
                <a:solidFill>
                  <a:srgbClr val="00B050"/>
                </a:solidFill>
              </a:rPr>
              <a:t>without a label reference</a:t>
            </a:r>
            <a:r>
              <a:rPr lang="en-US" dirty="0"/>
              <a:t>, </a:t>
            </a:r>
          </a:p>
          <a:p>
            <a:r>
              <a:rPr lang="en-US" dirty="0"/>
              <a:t>can only be used to jump out of a </a:t>
            </a:r>
            <a:r>
              <a:rPr lang="en-US" dirty="0">
                <a:solidFill>
                  <a:srgbClr val="00B050"/>
                </a:solidFill>
              </a:rPr>
              <a:t>loop</a:t>
            </a:r>
            <a:r>
              <a:rPr lang="en-US" dirty="0"/>
              <a:t> or a </a:t>
            </a:r>
            <a:r>
              <a:rPr lang="en-US" dirty="0">
                <a:solidFill>
                  <a:srgbClr val="00B050"/>
                </a:solidFill>
              </a:rPr>
              <a:t>switch</a:t>
            </a:r>
            <a:r>
              <a:rPr lang="en-US" dirty="0"/>
              <a:t>.</a:t>
            </a:r>
          </a:p>
          <a:p>
            <a:r>
              <a:rPr lang="en-US" dirty="0"/>
              <a:t>With a </a:t>
            </a:r>
            <a:r>
              <a:rPr lang="en-US" dirty="0">
                <a:solidFill>
                  <a:srgbClr val="00B050"/>
                </a:solidFill>
              </a:rPr>
              <a:t>label reference</a:t>
            </a:r>
            <a:r>
              <a:rPr lang="en-US" dirty="0"/>
              <a:t>, the </a:t>
            </a:r>
            <a:r>
              <a:rPr lang="en-US" dirty="0">
                <a:solidFill>
                  <a:srgbClr val="00B050"/>
                </a:solidFill>
              </a:rPr>
              <a:t>break</a:t>
            </a:r>
            <a:r>
              <a:rPr lang="en-US" dirty="0"/>
              <a:t> statement </a:t>
            </a:r>
          </a:p>
          <a:p>
            <a:r>
              <a:rPr lang="en-US" dirty="0"/>
              <a:t>can be used to jump out of any code block.</a:t>
            </a:r>
          </a:p>
          <a:p>
            <a:r>
              <a:rPr lang="en-US" dirty="0"/>
              <a:t>To label </a:t>
            </a:r>
            <a:r>
              <a:rPr lang="en-US" dirty="0">
                <a:solidFill>
                  <a:srgbClr val="00B050"/>
                </a:solidFill>
              </a:rPr>
              <a:t>JavaScript</a:t>
            </a:r>
            <a:r>
              <a:rPr lang="en-US" dirty="0"/>
              <a:t> statements you precede the statements with a </a:t>
            </a:r>
            <a:r>
              <a:rPr lang="en-US" dirty="0">
                <a:solidFill>
                  <a:srgbClr val="00B050"/>
                </a:solidFill>
              </a:rPr>
              <a:t>label</a:t>
            </a:r>
            <a:r>
              <a:rPr lang="en-US" dirty="0"/>
              <a:t> </a:t>
            </a:r>
            <a:r>
              <a:rPr lang="en-US" dirty="0">
                <a:solidFill>
                  <a:srgbClr val="00B050"/>
                </a:solidFill>
              </a:rPr>
              <a:t>name</a:t>
            </a:r>
            <a:r>
              <a:rPr lang="en-US" dirty="0"/>
              <a:t> and a </a:t>
            </a:r>
            <a:r>
              <a:rPr lang="en-US" dirty="0">
                <a:solidFill>
                  <a:srgbClr val="00B050"/>
                </a:solidFill>
              </a:rPr>
              <a:t>colon</a:t>
            </a:r>
            <a:r>
              <a:rPr lang="en-US" dirty="0"/>
              <a:t>.</a:t>
            </a:r>
          </a:p>
          <a:p>
            <a:r>
              <a:rPr lang="fi-FI" dirty="0" err="1">
                <a:solidFill>
                  <a:srgbClr val="00B050"/>
                </a:solidFill>
              </a:rPr>
              <a:t>label</a:t>
            </a:r>
            <a:r>
              <a:rPr lang="fi-FI" dirty="0"/>
              <a:t>:</a:t>
            </a:r>
            <a:br>
              <a:rPr lang="fi-FI" dirty="0"/>
            </a:br>
            <a:r>
              <a:rPr lang="fi-FI" dirty="0" err="1"/>
              <a:t>statements</a:t>
            </a:r>
            <a:r>
              <a:rPr lang="fi-FI" dirty="0"/>
              <a:t> </a:t>
            </a:r>
          </a:p>
          <a:p>
            <a:r>
              <a:rPr lang="fi-FI" dirty="0" err="1">
                <a:solidFill>
                  <a:srgbClr val="00B050"/>
                </a:solidFill>
              </a:rPr>
              <a:t>break</a:t>
            </a:r>
            <a:r>
              <a:rPr lang="fi-FI" dirty="0">
                <a:solidFill>
                  <a:srgbClr val="00B050"/>
                </a:solidFill>
              </a:rPr>
              <a:t> </a:t>
            </a:r>
            <a:r>
              <a:rPr lang="fi-FI" dirty="0" err="1"/>
              <a:t>labelname</a:t>
            </a:r>
            <a:r>
              <a:rPr lang="fi-FI" dirty="0"/>
              <a:t>; </a:t>
            </a:r>
          </a:p>
          <a:p>
            <a:r>
              <a:rPr lang="fi-FI" dirty="0" err="1">
                <a:solidFill>
                  <a:srgbClr val="00B050"/>
                </a:solidFill>
              </a:rPr>
              <a:t>continue</a:t>
            </a:r>
            <a:r>
              <a:rPr lang="fi-FI" dirty="0"/>
              <a:t> </a:t>
            </a:r>
            <a:r>
              <a:rPr lang="fi-FI" dirty="0" err="1"/>
              <a:t>labelname</a:t>
            </a:r>
            <a:r>
              <a:rPr lang="fi-FI" dirty="0"/>
              <a:t>;</a:t>
            </a:r>
          </a:p>
        </p:txBody>
      </p:sp>
      <p:sp>
        <p:nvSpPr>
          <p:cNvPr id="4" name="Dian numeron paikkamerkki 3">
            <a:extLst>
              <a:ext uri="{FF2B5EF4-FFF2-40B4-BE49-F238E27FC236}">
                <a16:creationId xmlns:a16="http://schemas.microsoft.com/office/drawing/2014/main" id="{A3CE995E-F55F-469A-A069-D59CEE0577D0}"/>
              </a:ext>
            </a:extLst>
          </p:cNvPr>
          <p:cNvSpPr>
            <a:spLocks noGrp="1"/>
          </p:cNvSpPr>
          <p:nvPr>
            <p:ph type="sldNum" sz="quarter" idx="12"/>
          </p:nvPr>
        </p:nvSpPr>
        <p:spPr/>
        <p:txBody>
          <a:bodyPr/>
          <a:lstStyle/>
          <a:p>
            <a:fld id="{3A98EE3D-8CD1-4C3F-BD1C-C98C9596463C}" type="slidenum">
              <a:rPr lang="en-US" smtClean="0"/>
              <a:pPr/>
              <a:t>196</a:t>
            </a:fld>
            <a:endParaRPr lang="en-US" dirty="0"/>
          </a:p>
        </p:txBody>
      </p:sp>
    </p:spTree>
    <p:extLst>
      <p:ext uri="{BB962C8B-B14F-4D97-AF65-F5344CB8AC3E}">
        <p14:creationId xmlns:p14="http://schemas.microsoft.com/office/powerpoint/2010/main" val="127676034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F5935B65-C0B2-4E6E-9961-0FC21EB0AE62}"/>
              </a:ext>
            </a:extLst>
          </p:cNvPr>
          <p:cNvSpPr>
            <a:spLocks noGrp="1"/>
          </p:cNvSpPr>
          <p:nvPr>
            <p:ph type="title"/>
          </p:nvPr>
        </p:nvSpPr>
        <p:spPr/>
        <p:txBody>
          <a:bodyPr>
            <a:normAutofit/>
          </a:bodyPr>
          <a:lstStyle/>
          <a:p>
            <a:pPr algn="ctr"/>
            <a:r>
              <a:rPr lang="fi-FI" dirty="0" err="1"/>
              <a:t>Break</a:t>
            </a:r>
            <a:r>
              <a:rPr lang="fi-FI" dirty="0"/>
              <a:t> and </a:t>
            </a:r>
            <a:r>
              <a:rPr lang="fi-FI" dirty="0" err="1"/>
              <a:t>Continue</a:t>
            </a:r>
            <a:r>
              <a:rPr lang="fi-FI" dirty="0"/>
              <a:t> 2</a:t>
            </a:r>
          </a:p>
        </p:txBody>
      </p:sp>
      <p:sp>
        <p:nvSpPr>
          <p:cNvPr id="3" name="Sisällön paikkamerkki 2">
            <a:extLst>
              <a:ext uri="{FF2B5EF4-FFF2-40B4-BE49-F238E27FC236}">
                <a16:creationId xmlns:a16="http://schemas.microsoft.com/office/drawing/2014/main" id="{F145FB84-16B9-4BBE-BFD7-5D5D070375CB}"/>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Sources</a:t>
            </a:r>
            <a:r>
              <a:rPr lang="fi-FI" dirty="0"/>
              <a:t>: https://www.w3schools.com/js/js_break.asp and https://btholt.github.io/intro-to-web-dev-v2/objects-and-arrays/</a:t>
            </a:r>
          </a:p>
        </p:txBody>
      </p:sp>
      <p:sp>
        <p:nvSpPr>
          <p:cNvPr id="5" name="Dian numeron paikkamerkki 4">
            <a:extLst>
              <a:ext uri="{FF2B5EF4-FFF2-40B4-BE49-F238E27FC236}">
                <a16:creationId xmlns:a16="http://schemas.microsoft.com/office/drawing/2014/main" id="{05AFF373-06A5-49AD-88D2-91B5C7B26265}"/>
              </a:ext>
            </a:extLst>
          </p:cNvPr>
          <p:cNvSpPr>
            <a:spLocks noGrp="1"/>
          </p:cNvSpPr>
          <p:nvPr>
            <p:ph type="sldNum" sz="quarter" idx="12"/>
          </p:nvPr>
        </p:nvSpPr>
        <p:spPr/>
        <p:txBody>
          <a:bodyPr/>
          <a:lstStyle/>
          <a:p>
            <a:fld id="{3A98EE3D-8CD1-4C3F-BD1C-C98C9596463C}" type="slidenum">
              <a:rPr lang="en-US" smtClean="0"/>
              <a:t>197</a:t>
            </a:fld>
            <a:endParaRPr lang="en-US" dirty="0"/>
          </a:p>
        </p:txBody>
      </p:sp>
      <p:pic>
        <p:nvPicPr>
          <p:cNvPr id="7" name="Kuva 6">
            <a:extLst>
              <a:ext uri="{FF2B5EF4-FFF2-40B4-BE49-F238E27FC236}">
                <a16:creationId xmlns:a16="http://schemas.microsoft.com/office/drawing/2014/main" id="{0E872750-D552-483A-9C14-DEA397587463}"/>
              </a:ext>
            </a:extLst>
          </p:cNvPr>
          <p:cNvPicPr>
            <a:picLocks noChangeAspect="1"/>
          </p:cNvPicPr>
          <p:nvPr/>
        </p:nvPicPr>
        <p:blipFill>
          <a:blip r:embed="rId2"/>
          <a:stretch>
            <a:fillRect/>
          </a:stretch>
        </p:blipFill>
        <p:spPr>
          <a:xfrm>
            <a:off x="889800" y="1180730"/>
            <a:ext cx="7752609" cy="2544446"/>
          </a:xfrm>
          <a:prstGeom prst="rect">
            <a:avLst/>
          </a:prstGeom>
        </p:spPr>
      </p:pic>
      <p:pic>
        <p:nvPicPr>
          <p:cNvPr id="8" name="Kuva 7">
            <a:extLst>
              <a:ext uri="{FF2B5EF4-FFF2-40B4-BE49-F238E27FC236}">
                <a16:creationId xmlns:a16="http://schemas.microsoft.com/office/drawing/2014/main" id="{2179D762-DA2C-4B7B-8F50-ADEA97C01E56}"/>
              </a:ext>
            </a:extLst>
          </p:cNvPr>
          <p:cNvPicPr>
            <a:picLocks noChangeAspect="1"/>
          </p:cNvPicPr>
          <p:nvPr/>
        </p:nvPicPr>
        <p:blipFill>
          <a:blip r:embed="rId3"/>
          <a:stretch>
            <a:fillRect/>
          </a:stretch>
        </p:blipFill>
        <p:spPr>
          <a:xfrm>
            <a:off x="889801" y="3846019"/>
            <a:ext cx="7977473" cy="2332353"/>
          </a:xfrm>
          <a:prstGeom prst="rect">
            <a:avLst/>
          </a:prstGeom>
        </p:spPr>
      </p:pic>
    </p:spTree>
    <p:extLst>
      <p:ext uri="{BB962C8B-B14F-4D97-AF65-F5344CB8AC3E}">
        <p14:creationId xmlns:p14="http://schemas.microsoft.com/office/powerpoint/2010/main" val="33964365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tsikko 5">
            <a:extLst>
              <a:ext uri="{FF2B5EF4-FFF2-40B4-BE49-F238E27FC236}">
                <a16:creationId xmlns:a16="http://schemas.microsoft.com/office/drawing/2014/main" id="{86D35672-8DD1-48C6-BCF1-EC12995D5F13}"/>
              </a:ext>
            </a:extLst>
          </p:cNvPr>
          <p:cNvSpPr>
            <a:spLocks noGrp="1"/>
          </p:cNvSpPr>
          <p:nvPr>
            <p:ph type="title"/>
          </p:nvPr>
        </p:nvSpPr>
        <p:spPr/>
        <p:txBody>
          <a:bodyPr/>
          <a:lstStyle/>
          <a:p>
            <a:pPr algn="ctr"/>
            <a:r>
              <a:rPr lang="fi-FI" dirty="0" err="1"/>
              <a:t>Infinite</a:t>
            </a:r>
            <a:r>
              <a:rPr lang="fi-FI" dirty="0"/>
              <a:t> </a:t>
            </a:r>
            <a:r>
              <a:rPr lang="fi-FI" dirty="0" err="1"/>
              <a:t>Loops</a:t>
            </a:r>
            <a:endParaRPr lang="fi-FI" dirty="0"/>
          </a:p>
        </p:txBody>
      </p:sp>
      <p:sp>
        <p:nvSpPr>
          <p:cNvPr id="7" name="Sisällön paikkamerkki 6">
            <a:extLst>
              <a:ext uri="{FF2B5EF4-FFF2-40B4-BE49-F238E27FC236}">
                <a16:creationId xmlns:a16="http://schemas.microsoft.com/office/drawing/2014/main" id="{129F4590-E9FA-4A33-ACA9-06EC6F98AC12}"/>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https://developer.mozilla.org/en-US/docs/Web/JavaScript/Guide/Loops_and_iteration</a:t>
            </a:r>
          </a:p>
          <a:p>
            <a:endParaRPr lang="fi-FI" dirty="0"/>
          </a:p>
        </p:txBody>
      </p:sp>
      <p:sp>
        <p:nvSpPr>
          <p:cNvPr id="5" name="Dian numeron paikkamerkki 4">
            <a:extLst>
              <a:ext uri="{FF2B5EF4-FFF2-40B4-BE49-F238E27FC236}">
                <a16:creationId xmlns:a16="http://schemas.microsoft.com/office/drawing/2014/main" id="{FF927741-1C4D-48A7-8D5D-FEBE39AA7B9A}"/>
              </a:ext>
            </a:extLst>
          </p:cNvPr>
          <p:cNvSpPr>
            <a:spLocks noGrp="1"/>
          </p:cNvSpPr>
          <p:nvPr>
            <p:ph type="sldNum" sz="quarter" idx="12"/>
          </p:nvPr>
        </p:nvSpPr>
        <p:spPr/>
        <p:txBody>
          <a:bodyPr/>
          <a:lstStyle/>
          <a:p>
            <a:fld id="{3A98EE3D-8CD1-4C3F-BD1C-C98C9596463C}" type="slidenum">
              <a:rPr lang="en-US" smtClean="0"/>
              <a:t>198</a:t>
            </a:fld>
            <a:endParaRPr lang="en-US" dirty="0"/>
          </a:p>
        </p:txBody>
      </p:sp>
      <p:pic>
        <p:nvPicPr>
          <p:cNvPr id="2" name="Kuva 1">
            <a:extLst>
              <a:ext uri="{FF2B5EF4-FFF2-40B4-BE49-F238E27FC236}">
                <a16:creationId xmlns:a16="http://schemas.microsoft.com/office/drawing/2014/main" id="{0F514871-B3FB-4CF3-AC1E-E35F3BEE59E6}"/>
              </a:ext>
            </a:extLst>
          </p:cNvPr>
          <p:cNvPicPr>
            <a:picLocks noChangeAspect="1"/>
          </p:cNvPicPr>
          <p:nvPr/>
        </p:nvPicPr>
        <p:blipFill>
          <a:blip r:embed="rId2"/>
          <a:stretch>
            <a:fillRect/>
          </a:stretch>
        </p:blipFill>
        <p:spPr>
          <a:xfrm>
            <a:off x="752104" y="1109750"/>
            <a:ext cx="9512203" cy="5024719"/>
          </a:xfrm>
          <a:prstGeom prst="rect">
            <a:avLst/>
          </a:prstGeom>
        </p:spPr>
      </p:pic>
      <p:sp>
        <p:nvSpPr>
          <p:cNvPr id="3" name="Suorakulmio: Pyöristetyt kulmat 2">
            <a:extLst>
              <a:ext uri="{FF2B5EF4-FFF2-40B4-BE49-F238E27FC236}">
                <a16:creationId xmlns:a16="http://schemas.microsoft.com/office/drawing/2014/main" id="{E75727A4-AEA9-4FC7-BE16-9DF43D280728}"/>
              </a:ext>
            </a:extLst>
          </p:cNvPr>
          <p:cNvSpPr/>
          <p:nvPr/>
        </p:nvSpPr>
        <p:spPr>
          <a:xfrm>
            <a:off x="1837678" y="1189649"/>
            <a:ext cx="2104007" cy="42608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Tree>
    <p:extLst>
      <p:ext uri="{BB962C8B-B14F-4D97-AF65-F5344CB8AC3E}">
        <p14:creationId xmlns:p14="http://schemas.microsoft.com/office/powerpoint/2010/main" val="209148051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E8A54D71-6B1B-4CBE-9D13-1617EB2A4B5A}"/>
              </a:ext>
            </a:extLst>
          </p:cNvPr>
          <p:cNvSpPr>
            <a:spLocks noGrp="1"/>
          </p:cNvSpPr>
          <p:nvPr>
            <p:ph type="title"/>
          </p:nvPr>
        </p:nvSpPr>
        <p:spPr/>
        <p:txBody>
          <a:bodyPr>
            <a:normAutofit fontScale="90000"/>
          </a:bodyPr>
          <a:lstStyle/>
          <a:p>
            <a:pPr algn="ctr"/>
            <a:r>
              <a:rPr lang="en-US" dirty="0"/>
              <a:t>Conditionals: If Else and Else If and Switch</a:t>
            </a:r>
            <a:endParaRPr lang="fi-FI" dirty="0"/>
          </a:p>
        </p:txBody>
      </p:sp>
      <p:sp>
        <p:nvSpPr>
          <p:cNvPr id="3" name="Sisällön paikkamerkki 2">
            <a:extLst>
              <a:ext uri="{FF2B5EF4-FFF2-40B4-BE49-F238E27FC236}">
                <a16:creationId xmlns:a16="http://schemas.microsoft.com/office/drawing/2014/main" id="{B332EFB5-0EE0-4240-B6DE-FFEC043F1F56}"/>
              </a:ext>
            </a:extLst>
          </p:cNvPr>
          <p:cNvSpPr>
            <a:spLocks noGrp="1"/>
          </p:cNvSpPr>
          <p:nvPr>
            <p:ph sz="half" idx="1"/>
          </p:nvPr>
        </p:nvSpPr>
        <p:spPr>
          <a:xfrm>
            <a:off x="798990" y="1180730"/>
            <a:ext cx="4938026" cy="5390665"/>
          </a:xfrm>
        </p:spPr>
        <p:txBody>
          <a:bodyPr>
            <a:normAutofit fontScale="92500" lnSpcReduction="20000"/>
          </a:bodyPr>
          <a:lstStyle/>
          <a:p>
            <a:r>
              <a:rPr lang="en-US" dirty="0">
                <a:solidFill>
                  <a:srgbClr val="00B050"/>
                </a:solidFill>
              </a:rPr>
              <a:t>Conditional statements </a:t>
            </a:r>
            <a:r>
              <a:rPr lang="en-US" dirty="0">
                <a:solidFill>
                  <a:schemeClr val="tx1"/>
                </a:solidFill>
              </a:rPr>
              <a:t>are used to perform different actions based on different conditions.</a:t>
            </a:r>
          </a:p>
          <a:p>
            <a:r>
              <a:rPr lang="en-US" dirty="0">
                <a:solidFill>
                  <a:schemeClr val="tx1"/>
                </a:solidFill>
              </a:rPr>
              <a:t>In </a:t>
            </a:r>
            <a:r>
              <a:rPr lang="en-US" dirty="0">
                <a:solidFill>
                  <a:srgbClr val="00B050"/>
                </a:solidFill>
              </a:rPr>
              <a:t>JavaScript</a:t>
            </a:r>
            <a:r>
              <a:rPr lang="en-US" dirty="0">
                <a:solidFill>
                  <a:schemeClr val="tx1"/>
                </a:solidFill>
              </a:rPr>
              <a:t> we have the following </a:t>
            </a:r>
            <a:r>
              <a:rPr lang="en-US" dirty="0">
                <a:solidFill>
                  <a:srgbClr val="00B050"/>
                </a:solidFill>
              </a:rPr>
              <a:t>conditional</a:t>
            </a:r>
            <a:r>
              <a:rPr lang="en-US" dirty="0">
                <a:solidFill>
                  <a:schemeClr val="tx1"/>
                </a:solidFill>
              </a:rPr>
              <a:t> </a:t>
            </a:r>
            <a:r>
              <a:rPr lang="en-US" dirty="0">
                <a:solidFill>
                  <a:srgbClr val="00B050"/>
                </a:solidFill>
              </a:rPr>
              <a:t>statements</a:t>
            </a:r>
            <a:r>
              <a:rPr lang="en-US" dirty="0">
                <a:solidFill>
                  <a:schemeClr val="tx1"/>
                </a:solidFill>
              </a:rPr>
              <a:t>:</a:t>
            </a:r>
          </a:p>
          <a:p>
            <a:r>
              <a:rPr lang="en-US" dirty="0">
                <a:solidFill>
                  <a:schemeClr val="tx1"/>
                </a:solidFill>
              </a:rPr>
              <a:t>Use </a:t>
            </a:r>
            <a:r>
              <a:rPr lang="en-US" dirty="0">
                <a:solidFill>
                  <a:srgbClr val="00B050"/>
                </a:solidFill>
              </a:rPr>
              <a:t>if</a:t>
            </a:r>
            <a:r>
              <a:rPr lang="en-US" dirty="0">
                <a:solidFill>
                  <a:schemeClr val="tx1"/>
                </a:solidFill>
              </a:rPr>
              <a:t> to specify a block of code to be executed, if a specified condition is true.</a:t>
            </a:r>
          </a:p>
          <a:p>
            <a:r>
              <a:rPr lang="en-US" dirty="0">
                <a:solidFill>
                  <a:schemeClr val="tx1"/>
                </a:solidFill>
              </a:rPr>
              <a:t>Use </a:t>
            </a:r>
            <a:r>
              <a:rPr lang="en-US" dirty="0">
                <a:solidFill>
                  <a:srgbClr val="00B050"/>
                </a:solidFill>
              </a:rPr>
              <a:t>else</a:t>
            </a:r>
            <a:r>
              <a:rPr lang="en-US" dirty="0">
                <a:solidFill>
                  <a:schemeClr val="tx1"/>
                </a:solidFill>
              </a:rPr>
              <a:t> to specify a block of code to be executed, if the same condition is false.</a:t>
            </a:r>
          </a:p>
          <a:p>
            <a:r>
              <a:rPr lang="en-US" dirty="0">
                <a:solidFill>
                  <a:schemeClr val="tx1"/>
                </a:solidFill>
              </a:rPr>
              <a:t>Use </a:t>
            </a:r>
            <a:r>
              <a:rPr lang="en-US" dirty="0">
                <a:solidFill>
                  <a:srgbClr val="00B050"/>
                </a:solidFill>
              </a:rPr>
              <a:t>else</a:t>
            </a:r>
            <a:r>
              <a:rPr lang="en-US" dirty="0">
                <a:solidFill>
                  <a:schemeClr val="tx1"/>
                </a:solidFill>
              </a:rPr>
              <a:t> </a:t>
            </a:r>
            <a:r>
              <a:rPr lang="en-US" dirty="0">
                <a:solidFill>
                  <a:srgbClr val="00B050"/>
                </a:solidFill>
              </a:rPr>
              <a:t>if</a:t>
            </a:r>
            <a:r>
              <a:rPr lang="en-US" dirty="0">
                <a:solidFill>
                  <a:schemeClr val="tx1"/>
                </a:solidFill>
              </a:rPr>
              <a:t> to specify a new condition to test, if the first condition is false.</a:t>
            </a:r>
          </a:p>
          <a:p>
            <a:r>
              <a:rPr lang="en-US" dirty="0">
                <a:solidFill>
                  <a:schemeClr val="tx1"/>
                </a:solidFill>
              </a:rPr>
              <a:t>Use </a:t>
            </a:r>
            <a:r>
              <a:rPr lang="en-US" dirty="0">
                <a:solidFill>
                  <a:srgbClr val="00B050"/>
                </a:solidFill>
              </a:rPr>
              <a:t>switch</a:t>
            </a:r>
            <a:r>
              <a:rPr lang="en-US" dirty="0">
                <a:solidFill>
                  <a:schemeClr val="tx1"/>
                </a:solidFill>
              </a:rPr>
              <a:t> to specify many alternative blocks of code to be executed.</a:t>
            </a:r>
          </a:p>
          <a:p>
            <a:r>
              <a:rPr lang="en-US" dirty="0">
                <a:solidFill>
                  <a:srgbClr val="00B050"/>
                </a:solidFill>
              </a:rPr>
              <a:t>Note! </a:t>
            </a:r>
            <a:r>
              <a:rPr lang="en-US" dirty="0">
                <a:solidFill>
                  <a:schemeClr val="tx1"/>
                </a:solidFill>
              </a:rPr>
              <a:t>that </a:t>
            </a:r>
            <a:r>
              <a:rPr lang="en-US" dirty="0">
                <a:solidFill>
                  <a:srgbClr val="00B050"/>
                </a:solidFill>
              </a:rPr>
              <a:t>if</a:t>
            </a:r>
            <a:r>
              <a:rPr lang="en-US" dirty="0">
                <a:solidFill>
                  <a:schemeClr val="tx1"/>
                </a:solidFill>
              </a:rPr>
              <a:t> is in lowercase letters. Uppercase letters (If or IF) will generate a </a:t>
            </a:r>
            <a:r>
              <a:rPr lang="en-US" dirty="0">
                <a:solidFill>
                  <a:srgbClr val="00B050"/>
                </a:solidFill>
              </a:rPr>
              <a:t>JavaScript</a:t>
            </a:r>
            <a:r>
              <a:rPr lang="en-US" dirty="0">
                <a:solidFill>
                  <a:schemeClr val="tx1"/>
                </a:solidFill>
              </a:rPr>
              <a:t> error.</a:t>
            </a:r>
          </a:p>
          <a:p>
            <a:r>
              <a:rPr lang="fi-FI" dirty="0" err="1"/>
              <a:t>Source</a:t>
            </a:r>
            <a:r>
              <a:rPr lang="fi-FI" dirty="0"/>
              <a:t>: https://www.w3schools.com/js/js_if_else.asp</a:t>
            </a:r>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p:txBody>
      </p:sp>
      <p:sp>
        <p:nvSpPr>
          <p:cNvPr id="4" name="Dian numeron paikkamerkki 3">
            <a:extLst>
              <a:ext uri="{FF2B5EF4-FFF2-40B4-BE49-F238E27FC236}">
                <a16:creationId xmlns:a16="http://schemas.microsoft.com/office/drawing/2014/main" id="{5ABF18B9-C5EC-466A-8FDD-F8B25FD90717}"/>
              </a:ext>
            </a:extLst>
          </p:cNvPr>
          <p:cNvSpPr>
            <a:spLocks noGrp="1"/>
          </p:cNvSpPr>
          <p:nvPr>
            <p:ph type="sldNum" sz="quarter" idx="12"/>
          </p:nvPr>
        </p:nvSpPr>
        <p:spPr/>
        <p:txBody>
          <a:bodyPr/>
          <a:lstStyle/>
          <a:p>
            <a:fld id="{3A98EE3D-8CD1-4C3F-BD1C-C98C9596463C}" type="slidenum">
              <a:rPr lang="en-US" smtClean="0"/>
              <a:pPr/>
              <a:t>199</a:t>
            </a:fld>
            <a:endParaRPr lang="en-US" dirty="0"/>
          </a:p>
        </p:txBody>
      </p:sp>
      <p:pic>
        <p:nvPicPr>
          <p:cNvPr id="6" name="Sisällön paikkamerkki 5">
            <a:extLst>
              <a:ext uri="{FF2B5EF4-FFF2-40B4-BE49-F238E27FC236}">
                <a16:creationId xmlns:a16="http://schemas.microsoft.com/office/drawing/2014/main" id="{714EB0FD-FC3A-43FF-A6CE-3C267F7C5A0E}"/>
              </a:ext>
            </a:extLst>
          </p:cNvPr>
          <p:cNvPicPr>
            <a:picLocks noGrp="1" noChangeAspect="1"/>
          </p:cNvPicPr>
          <p:nvPr>
            <p:ph sz="half" idx="2"/>
          </p:nvPr>
        </p:nvPicPr>
        <p:blipFill>
          <a:blip r:embed="rId2"/>
          <a:stretch>
            <a:fillRect/>
          </a:stretch>
        </p:blipFill>
        <p:spPr>
          <a:xfrm>
            <a:off x="6218238" y="1210905"/>
            <a:ext cx="4937125" cy="5329952"/>
          </a:xfrm>
          <a:prstGeom prst="rect">
            <a:avLst/>
          </a:prstGeom>
        </p:spPr>
      </p:pic>
    </p:spTree>
    <p:extLst>
      <p:ext uri="{BB962C8B-B14F-4D97-AF65-F5344CB8AC3E}">
        <p14:creationId xmlns:p14="http://schemas.microsoft.com/office/powerpoint/2010/main" val="2687184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DAD3FA1-763E-45E8-89C5-5C3C081EC0BB}"/>
              </a:ext>
            </a:extLst>
          </p:cNvPr>
          <p:cNvSpPr>
            <a:spLocks noGrp="1"/>
          </p:cNvSpPr>
          <p:nvPr>
            <p:ph type="title"/>
          </p:nvPr>
        </p:nvSpPr>
        <p:spPr/>
        <p:txBody>
          <a:bodyPr>
            <a:normAutofit fontScale="90000"/>
          </a:bodyPr>
          <a:lstStyle/>
          <a:p>
            <a:pPr algn="ctr"/>
            <a:r>
              <a:rPr lang="fi-FI" dirty="0" err="1"/>
              <a:t>Foreword</a:t>
            </a:r>
            <a:r>
              <a:rPr lang="fi-FI" dirty="0"/>
              <a:t> </a:t>
            </a:r>
            <a:r>
              <a:rPr lang="fi-FI" dirty="0" err="1"/>
              <a:t>by</a:t>
            </a:r>
            <a:r>
              <a:rPr lang="fi-FI" dirty="0"/>
              <a:t> </a:t>
            </a:r>
            <a:r>
              <a:rPr lang="fi-FI" dirty="0" err="1"/>
              <a:t>the</a:t>
            </a:r>
            <a:r>
              <a:rPr lang="fi-FI" dirty="0"/>
              <a:t> Author</a:t>
            </a:r>
          </a:p>
        </p:txBody>
      </p:sp>
      <p:sp>
        <p:nvSpPr>
          <p:cNvPr id="3" name="Sisällön paikkamerkki 2">
            <a:extLst>
              <a:ext uri="{FF2B5EF4-FFF2-40B4-BE49-F238E27FC236}">
                <a16:creationId xmlns:a16="http://schemas.microsoft.com/office/drawing/2014/main" id="{B0EA1C31-4D56-4B2E-8083-74EBB00E6902}"/>
              </a:ext>
            </a:extLst>
          </p:cNvPr>
          <p:cNvSpPr>
            <a:spLocks noGrp="1"/>
          </p:cNvSpPr>
          <p:nvPr>
            <p:ph sz="half" idx="1"/>
          </p:nvPr>
        </p:nvSpPr>
        <p:spPr>
          <a:xfrm>
            <a:off x="798990" y="1180730"/>
            <a:ext cx="4938026" cy="5390665"/>
          </a:xfrm>
        </p:spPr>
        <p:txBody>
          <a:bodyPr>
            <a:normAutofit lnSpcReduction="10000"/>
          </a:bodyPr>
          <a:lstStyle/>
          <a:p>
            <a:r>
              <a:rPr lang="fi-FI" u="sng" dirty="0" err="1">
                <a:highlight>
                  <a:srgbClr val="008000"/>
                </a:highlight>
              </a:rPr>
              <a:t>Background</a:t>
            </a:r>
            <a:r>
              <a:rPr lang="fi-FI" u="sng" dirty="0">
                <a:highlight>
                  <a:srgbClr val="008000"/>
                </a:highlight>
              </a:rPr>
              <a:t>: </a:t>
            </a:r>
          </a:p>
          <a:p>
            <a:r>
              <a:rPr lang="fi-FI" dirty="0"/>
              <a:t>I </a:t>
            </a:r>
            <a:r>
              <a:rPr lang="fi-FI" dirty="0" err="1"/>
              <a:t>consulted</a:t>
            </a:r>
            <a:r>
              <a:rPr lang="fi-FI" dirty="0"/>
              <a:t> a </a:t>
            </a:r>
            <a:r>
              <a:rPr lang="fi-FI" dirty="0" err="1"/>
              <a:t>counselor</a:t>
            </a:r>
            <a:r>
              <a:rPr lang="fi-FI" dirty="0"/>
              <a:t> at an </a:t>
            </a:r>
            <a:r>
              <a:rPr lang="fi-FI" dirty="0" err="1"/>
              <a:t>unemployment</a:t>
            </a:r>
            <a:r>
              <a:rPr lang="fi-FI" dirty="0"/>
              <a:t> </a:t>
            </a:r>
            <a:r>
              <a:rPr lang="fi-FI" dirty="0" err="1"/>
              <a:t>office</a:t>
            </a:r>
            <a:r>
              <a:rPr lang="fi-FI" dirty="0"/>
              <a:t> </a:t>
            </a:r>
            <a:r>
              <a:rPr lang="fi-FI" dirty="0" err="1"/>
              <a:t>what</a:t>
            </a:r>
            <a:r>
              <a:rPr lang="fi-FI" dirty="0"/>
              <a:t> to </a:t>
            </a:r>
            <a:r>
              <a:rPr lang="fi-FI" dirty="0" err="1"/>
              <a:t>study</a:t>
            </a:r>
            <a:r>
              <a:rPr lang="fi-FI" dirty="0"/>
              <a:t> to </a:t>
            </a:r>
            <a:r>
              <a:rPr lang="fi-FI" dirty="0" err="1"/>
              <a:t>enhance</a:t>
            </a:r>
            <a:r>
              <a:rPr lang="fi-FI" dirty="0"/>
              <a:t> my </a:t>
            </a:r>
            <a:r>
              <a:rPr lang="fi-FI" dirty="0" err="1"/>
              <a:t>capabilities</a:t>
            </a:r>
            <a:r>
              <a:rPr lang="fi-FI" dirty="0"/>
              <a:t> to </a:t>
            </a:r>
            <a:r>
              <a:rPr lang="fi-FI" dirty="0" err="1"/>
              <a:t>require</a:t>
            </a:r>
            <a:r>
              <a:rPr lang="fi-FI" dirty="0"/>
              <a:t> a </a:t>
            </a:r>
            <a:r>
              <a:rPr lang="fi-FI" dirty="0" err="1"/>
              <a:t>work</a:t>
            </a:r>
            <a:r>
              <a:rPr lang="fi-FI" dirty="0"/>
              <a:t> position. I </a:t>
            </a:r>
            <a:r>
              <a:rPr lang="fi-FI" dirty="0" err="1"/>
              <a:t>commended</a:t>
            </a:r>
            <a:r>
              <a:rPr lang="fi-FI" dirty="0"/>
              <a:t> </a:t>
            </a:r>
            <a:r>
              <a:rPr lang="fi-FI" dirty="0" err="1"/>
              <a:t>that</a:t>
            </a:r>
            <a:r>
              <a:rPr lang="fi-FI" dirty="0"/>
              <a:t> at </a:t>
            </a:r>
            <a:r>
              <a:rPr lang="fi-FI" dirty="0" err="1"/>
              <a:t>least</a:t>
            </a:r>
            <a:r>
              <a:rPr lang="fi-FI" dirty="0"/>
              <a:t> I </a:t>
            </a:r>
            <a:r>
              <a:rPr lang="fi-FI" dirty="0" err="1"/>
              <a:t>would</a:t>
            </a:r>
            <a:r>
              <a:rPr lang="fi-FI" dirty="0"/>
              <a:t> </a:t>
            </a:r>
            <a:r>
              <a:rPr lang="fi-FI" dirty="0" err="1"/>
              <a:t>not</a:t>
            </a:r>
            <a:r>
              <a:rPr lang="fi-FI" dirty="0"/>
              <a:t> </a:t>
            </a:r>
            <a:r>
              <a:rPr lang="fi-FI" dirty="0" err="1"/>
              <a:t>study</a:t>
            </a:r>
            <a:r>
              <a:rPr lang="fi-FI" dirty="0"/>
              <a:t> </a:t>
            </a:r>
            <a:r>
              <a:rPr lang="fi-FI" dirty="0" err="1"/>
              <a:t>programming</a:t>
            </a:r>
            <a:r>
              <a:rPr lang="fi-FI" dirty="0"/>
              <a:t>, </a:t>
            </a:r>
            <a:r>
              <a:rPr lang="fi-FI" dirty="0" err="1"/>
              <a:t>but</a:t>
            </a:r>
            <a:r>
              <a:rPr lang="fi-FI" dirty="0"/>
              <a:t> </a:t>
            </a:r>
            <a:r>
              <a:rPr lang="fi-FI" dirty="0" err="1"/>
              <a:t>here</a:t>
            </a:r>
            <a:r>
              <a:rPr lang="fi-FI" dirty="0"/>
              <a:t> I am.</a:t>
            </a:r>
          </a:p>
          <a:p>
            <a:r>
              <a:rPr lang="fi-FI" u="sng" dirty="0" err="1">
                <a:highlight>
                  <a:srgbClr val="008000"/>
                </a:highlight>
              </a:rPr>
              <a:t>Recommendations</a:t>
            </a:r>
            <a:r>
              <a:rPr lang="fi-FI" u="sng" dirty="0">
                <a:highlight>
                  <a:srgbClr val="008000"/>
                </a:highlight>
              </a:rPr>
              <a:t>: </a:t>
            </a:r>
          </a:p>
          <a:p>
            <a:r>
              <a:rPr lang="fi-FI" dirty="0"/>
              <a:t>I </a:t>
            </a:r>
            <a:r>
              <a:rPr lang="fi-FI" dirty="0" err="1"/>
              <a:t>recommend</a:t>
            </a:r>
            <a:r>
              <a:rPr lang="fi-FI" dirty="0"/>
              <a:t> to </a:t>
            </a:r>
            <a:r>
              <a:rPr lang="fi-FI" dirty="0" err="1"/>
              <a:t>study</a:t>
            </a:r>
            <a:r>
              <a:rPr lang="fi-FI" dirty="0"/>
              <a:t> https://www.javascripttutorial.net and </a:t>
            </a:r>
            <a:r>
              <a:rPr lang="fi-FI" dirty="0" err="1"/>
              <a:t>watch</a:t>
            </a:r>
            <a:r>
              <a:rPr lang="fi-FI" dirty="0"/>
              <a:t> </a:t>
            </a:r>
            <a:r>
              <a:rPr lang="fi-FI" dirty="0" err="1"/>
              <a:t>Frontend</a:t>
            </a:r>
            <a:r>
              <a:rPr lang="fi-FI" dirty="0"/>
              <a:t> Masters (</a:t>
            </a:r>
            <a:r>
              <a:rPr lang="fi-FI" dirty="0" err="1"/>
              <a:t>has</a:t>
            </a:r>
            <a:r>
              <a:rPr lang="fi-FI" dirty="0"/>
              <a:t> a </a:t>
            </a:r>
            <a:r>
              <a:rPr lang="fi-FI" dirty="0" err="1"/>
              <a:t>monthly</a:t>
            </a:r>
            <a:r>
              <a:rPr lang="fi-FI" dirty="0"/>
              <a:t> </a:t>
            </a:r>
            <a:r>
              <a:rPr lang="fi-FI" dirty="0" err="1"/>
              <a:t>fee</a:t>
            </a:r>
            <a:r>
              <a:rPr lang="fi-FI" dirty="0"/>
              <a:t>).</a:t>
            </a:r>
          </a:p>
          <a:p>
            <a:r>
              <a:rPr lang="fi-FI" u="sng" dirty="0" err="1">
                <a:highlight>
                  <a:srgbClr val="008000"/>
                </a:highlight>
              </a:rPr>
              <a:t>Instructions</a:t>
            </a:r>
            <a:r>
              <a:rPr lang="fi-FI" u="sng" dirty="0">
                <a:highlight>
                  <a:srgbClr val="008000"/>
                </a:highlight>
              </a:rPr>
              <a:t>: </a:t>
            </a:r>
          </a:p>
          <a:p>
            <a:r>
              <a:rPr lang="fi-FI" dirty="0"/>
              <a:t>Go </a:t>
            </a:r>
            <a:r>
              <a:rPr lang="fi-FI" dirty="0" err="1"/>
              <a:t>through</a:t>
            </a:r>
            <a:r>
              <a:rPr lang="fi-FI" dirty="0"/>
              <a:t> </a:t>
            </a:r>
            <a:r>
              <a:rPr lang="fi-FI" dirty="0" err="1"/>
              <a:t>this</a:t>
            </a:r>
            <a:r>
              <a:rPr lang="fi-FI" dirty="0"/>
              <a:t> </a:t>
            </a:r>
            <a:r>
              <a:rPr lang="fi-FI" dirty="0" err="1"/>
              <a:t>presentation</a:t>
            </a:r>
            <a:r>
              <a:rPr lang="fi-FI" dirty="0"/>
              <a:t> </a:t>
            </a:r>
            <a:r>
              <a:rPr lang="fi-FI" dirty="0" err="1"/>
              <a:t>like</a:t>
            </a:r>
            <a:r>
              <a:rPr lang="fi-FI" dirty="0"/>
              <a:t> a </a:t>
            </a:r>
            <a:r>
              <a:rPr lang="fi-FI" dirty="0" err="1"/>
              <a:t>Javascript</a:t>
            </a:r>
            <a:r>
              <a:rPr lang="fi-FI" dirty="0"/>
              <a:t> Engine. </a:t>
            </a:r>
            <a:r>
              <a:rPr lang="fi-FI" dirty="0" err="1"/>
              <a:t>First</a:t>
            </a:r>
            <a:r>
              <a:rPr lang="fi-FI" dirty="0"/>
              <a:t> </a:t>
            </a:r>
            <a:r>
              <a:rPr lang="fi-FI" dirty="0" err="1"/>
              <a:t>parse</a:t>
            </a:r>
            <a:r>
              <a:rPr lang="fi-FI" dirty="0"/>
              <a:t> it </a:t>
            </a:r>
            <a:r>
              <a:rPr lang="fi-FI" dirty="0" err="1"/>
              <a:t>through</a:t>
            </a:r>
            <a:r>
              <a:rPr lang="fi-FI" dirty="0"/>
              <a:t> and </a:t>
            </a:r>
            <a:r>
              <a:rPr lang="fi-FI" dirty="0" err="1"/>
              <a:t>then</a:t>
            </a:r>
            <a:r>
              <a:rPr lang="fi-FI" dirty="0"/>
              <a:t> </a:t>
            </a:r>
            <a:r>
              <a:rPr lang="fi-FI" dirty="0" err="1"/>
              <a:t>execute</a:t>
            </a:r>
            <a:r>
              <a:rPr lang="fi-FI" dirty="0"/>
              <a:t> it </a:t>
            </a:r>
            <a:r>
              <a:rPr lang="fi-FI" dirty="0" err="1"/>
              <a:t>line</a:t>
            </a:r>
            <a:r>
              <a:rPr lang="fi-FI" dirty="0"/>
              <a:t> </a:t>
            </a:r>
            <a:r>
              <a:rPr lang="fi-FI" dirty="0" err="1"/>
              <a:t>by</a:t>
            </a:r>
            <a:r>
              <a:rPr lang="fi-FI" dirty="0"/>
              <a:t> </a:t>
            </a:r>
            <a:r>
              <a:rPr lang="fi-FI" dirty="0" err="1"/>
              <a:t>line</a:t>
            </a:r>
            <a:r>
              <a:rPr lang="fi-FI" dirty="0"/>
              <a:t>. </a:t>
            </a:r>
            <a:r>
              <a:rPr lang="fi-FI" dirty="0">
                <a:solidFill>
                  <a:srgbClr val="00B050"/>
                </a:solidFill>
              </a:rPr>
              <a:t>Video </a:t>
            </a:r>
            <a:r>
              <a:rPr lang="fi-FI" dirty="0" err="1">
                <a:solidFill>
                  <a:srgbClr val="00B050"/>
                </a:solidFill>
              </a:rPr>
              <a:t>tips</a:t>
            </a:r>
            <a:r>
              <a:rPr lang="fi-FI" dirty="0">
                <a:solidFill>
                  <a:srgbClr val="00B050"/>
                </a:solidFill>
              </a:rPr>
              <a:t>! </a:t>
            </a:r>
            <a:r>
              <a:rPr lang="fi-FI" dirty="0" err="1"/>
              <a:t>are</a:t>
            </a:r>
            <a:r>
              <a:rPr lang="fi-FI" dirty="0"/>
              <a:t> </a:t>
            </a:r>
            <a:r>
              <a:rPr lang="fi-FI" dirty="0" err="1"/>
              <a:t>optional</a:t>
            </a:r>
            <a:r>
              <a:rPr lang="fi-FI" dirty="0"/>
              <a:t> to </a:t>
            </a:r>
            <a:r>
              <a:rPr lang="fi-FI" dirty="0" err="1"/>
              <a:t>watch</a:t>
            </a:r>
            <a:r>
              <a:rPr lang="fi-FI" dirty="0"/>
              <a:t>.</a:t>
            </a:r>
          </a:p>
          <a:p>
            <a:endParaRPr lang="fi-FI" dirty="0"/>
          </a:p>
          <a:p>
            <a:endParaRPr lang="fi-FI" dirty="0"/>
          </a:p>
          <a:p>
            <a:endParaRPr lang="fi-FI" dirty="0"/>
          </a:p>
          <a:p>
            <a:endParaRPr lang="en-US" dirty="0"/>
          </a:p>
          <a:p>
            <a:endParaRPr lang="fi-FI" dirty="0"/>
          </a:p>
        </p:txBody>
      </p:sp>
      <p:sp>
        <p:nvSpPr>
          <p:cNvPr id="5" name="Sisällön paikkamerkki 4">
            <a:extLst>
              <a:ext uri="{FF2B5EF4-FFF2-40B4-BE49-F238E27FC236}">
                <a16:creationId xmlns:a16="http://schemas.microsoft.com/office/drawing/2014/main" id="{FE8AF96E-5DF0-40F3-B0F7-13BCA4572C83}"/>
              </a:ext>
            </a:extLst>
          </p:cNvPr>
          <p:cNvSpPr>
            <a:spLocks noGrp="1"/>
          </p:cNvSpPr>
          <p:nvPr>
            <p:ph sz="half" idx="2"/>
          </p:nvPr>
        </p:nvSpPr>
        <p:spPr>
          <a:xfrm>
            <a:off x="6217654" y="1180730"/>
            <a:ext cx="4938026" cy="5390664"/>
          </a:xfrm>
        </p:spPr>
        <p:txBody>
          <a:bodyPr>
            <a:normAutofit lnSpcReduction="10000"/>
          </a:bodyPr>
          <a:lstStyle/>
          <a:p>
            <a:endParaRPr lang="fi-FI" dirty="0"/>
          </a:p>
          <a:p>
            <a:endParaRPr lang="fi-FI" dirty="0"/>
          </a:p>
          <a:p>
            <a:endParaRPr lang="fi-FI" dirty="0"/>
          </a:p>
          <a:p>
            <a:endParaRPr lang="fi-FI" dirty="0"/>
          </a:p>
          <a:p>
            <a:r>
              <a:rPr lang="fi-FI" u="sng" dirty="0" err="1">
                <a:highlight>
                  <a:srgbClr val="008000"/>
                </a:highlight>
              </a:rPr>
              <a:t>The</a:t>
            </a:r>
            <a:r>
              <a:rPr lang="fi-FI" u="sng" dirty="0">
                <a:highlight>
                  <a:srgbClr val="008000"/>
                </a:highlight>
              </a:rPr>
              <a:t> Author: </a:t>
            </a:r>
          </a:p>
          <a:p>
            <a:r>
              <a:rPr lang="fi-FI" dirty="0"/>
              <a:t>Esa Ketonen </a:t>
            </a:r>
            <a:r>
              <a:rPr lang="fi-FI" dirty="0" err="1"/>
              <a:t>took</a:t>
            </a:r>
            <a:r>
              <a:rPr lang="fi-FI" dirty="0"/>
              <a:t> </a:t>
            </a:r>
            <a:r>
              <a:rPr lang="fi-FI" dirty="0" err="1"/>
              <a:t>apart</a:t>
            </a:r>
            <a:r>
              <a:rPr lang="fi-FI" dirty="0"/>
              <a:t> to an </a:t>
            </a:r>
            <a:r>
              <a:rPr lang="fi-FI" dirty="0" err="1"/>
              <a:t>unemployment</a:t>
            </a:r>
            <a:r>
              <a:rPr lang="fi-FI" dirty="0"/>
              <a:t> </a:t>
            </a:r>
            <a:r>
              <a:rPr lang="fi-FI" dirty="0" err="1"/>
              <a:t>course</a:t>
            </a:r>
            <a:r>
              <a:rPr lang="fi-FI" dirty="0"/>
              <a:t> </a:t>
            </a:r>
            <a:r>
              <a:rPr lang="fi-FI" dirty="0" err="1"/>
              <a:t>by</a:t>
            </a:r>
            <a:r>
              <a:rPr lang="fi-FI" dirty="0"/>
              <a:t> </a:t>
            </a:r>
            <a:r>
              <a:rPr lang="fi-FI" dirty="0" err="1">
                <a:solidFill>
                  <a:srgbClr val="00B050"/>
                </a:solidFill>
              </a:rPr>
              <a:t>Opiframe</a:t>
            </a:r>
            <a:r>
              <a:rPr lang="fi-FI" dirty="0"/>
              <a:t> (https://opiframe.com/) </a:t>
            </a:r>
            <a:r>
              <a:rPr lang="fi-FI" dirty="0" err="1"/>
              <a:t>called</a:t>
            </a:r>
            <a:r>
              <a:rPr lang="fi-FI" dirty="0"/>
              <a:t> Internet of </a:t>
            </a:r>
            <a:r>
              <a:rPr lang="fi-FI" dirty="0" err="1"/>
              <a:t>Things</a:t>
            </a:r>
            <a:r>
              <a:rPr lang="fi-FI" dirty="0"/>
              <a:t> in Jyväskylä, Finland for </a:t>
            </a:r>
            <a:r>
              <a:rPr lang="fi-FI" dirty="0" err="1"/>
              <a:t>seven</a:t>
            </a:r>
            <a:r>
              <a:rPr lang="fi-FI" dirty="0"/>
              <a:t> </a:t>
            </a:r>
            <a:r>
              <a:rPr lang="fi-FI" dirty="0" err="1"/>
              <a:t>months</a:t>
            </a:r>
            <a:r>
              <a:rPr lang="fi-FI" dirty="0"/>
              <a:t> (14.10.2019 – 14.5.2020).</a:t>
            </a:r>
          </a:p>
          <a:p>
            <a:r>
              <a:rPr lang="fi-FI" u="sng" dirty="0" err="1">
                <a:highlight>
                  <a:srgbClr val="008000"/>
                </a:highlight>
              </a:rPr>
              <a:t>Linkedin</a:t>
            </a:r>
            <a:r>
              <a:rPr lang="fi-FI" u="sng" dirty="0">
                <a:highlight>
                  <a:srgbClr val="008000"/>
                </a:highlight>
              </a:rPr>
              <a:t>: </a:t>
            </a:r>
          </a:p>
          <a:p>
            <a:r>
              <a:rPr lang="fi-FI" dirty="0"/>
              <a:t>https://www.linkedin.com/in/esa-ketonen-3023b7164/ </a:t>
            </a:r>
          </a:p>
          <a:p>
            <a:endParaRPr lang="en-US" b="1" dirty="0"/>
          </a:p>
          <a:p>
            <a:endParaRPr lang="fi-FI" dirty="0"/>
          </a:p>
        </p:txBody>
      </p:sp>
      <p:sp>
        <p:nvSpPr>
          <p:cNvPr id="4" name="Dian numeron paikkamerkki 3">
            <a:extLst>
              <a:ext uri="{FF2B5EF4-FFF2-40B4-BE49-F238E27FC236}">
                <a16:creationId xmlns:a16="http://schemas.microsoft.com/office/drawing/2014/main" id="{10C91807-3527-4B5E-91A9-88C8A1F08E35}"/>
              </a:ext>
            </a:extLst>
          </p:cNvPr>
          <p:cNvSpPr>
            <a:spLocks noGrp="1"/>
          </p:cNvSpPr>
          <p:nvPr>
            <p:ph type="sldNum" sz="quarter" idx="12"/>
          </p:nvPr>
        </p:nvSpPr>
        <p:spPr/>
        <p:txBody>
          <a:bodyPr/>
          <a:lstStyle/>
          <a:p>
            <a:fld id="{3A98EE3D-8CD1-4C3F-BD1C-C98C9596463C}" type="slidenum">
              <a:rPr lang="en-US" smtClean="0"/>
              <a:pPr/>
              <a:t>2</a:t>
            </a:fld>
            <a:endParaRPr lang="en-US" dirty="0"/>
          </a:p>
        </p:txBody>
      </p:sp>
      <p:pic>
        <p:nvPicPr>
          <p:cNvPr id="7" name="Kuva 6" descr="Kuva, joka sisältää kohteen ulko, henkilö, mies, rakennus&#10;&#10;Kuvaus luotu automaattisesti">
            <a:extLst>
              <a:ext uri="{FF2B5EF4-FFF2-40B4-BE49-F238E27FC236}">
                <a16:creationId xmlns:a16="http://schemas.microsoft.com/office/drawing/2014/main" id="{888B7E77-95C6-494F-A5FB-28D4B8C218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7654" y="1180729"/>
            <a:ext cx="2659417" cy="1772945"/>
          </a:xfrm>
          <a:prstGeom prst="rect">
            <a:avLst/>
          </a:prstGeom>
        </p:spPr>
      </p:pic>
      <p:sp>
        <p:nvSpPr>
          <p:cNvPr id="6" name="Tekstiruutu 5">
            <a:extLst>
              <a:ext uri="{FF2B5EF4-FFF2-40B4-BE49-F238E27FC236}">
                <a16:creationId xmlns:a16="http://schemas.microsoft.com/office/drawing/2014/main" id="{0A57D468-5905-4715-9E12-E584E20CAE4C}"/>
              </a:ext>
            </a:extLst>
          </p:cNvPr>
          <p:cNvSpPr txBox="1"/>
          <p:nvPr/>
        </p:nvSpPr>
        <p:spPr>
          <a:xfrm>
            <a:off x="9009528" y="1180729"/>
            <a:ext cx="2223248" cy="1400383"/>
          </a:xfrm>
          <a:prstGeom prst="rect">
            <a:avLst/>
          </a:prstGeom>
          <a:noFill/>
        </p:spPr>
        <p:txBody>
          <a:bodyPr wrap="square" rtlCol="0">
            <a:spAutoFit/>
          </a:bodyPr>
          <a:lstStyle/>
          <a:p>
            <a:r>
              <a:rPr lang="fi-FI" sz="1700" u="sng" dirty="0" err="1">
                <a:solidFill>
                  <a:schemeClr val="tx1">
                    <a:lumMod val="75000"/>
                    <a:lumOff val="25000"/>
                  </a:schemeClr>
                </a:solidFill>
                <a:highlight>
                  <a:srgbClr val="008000"/>
                </a:highlight>
              </a:rPr>
              <a:t>Note</a:t>
            </a:r>
            <a:r>
              <a:rPr lang="fi-FI" sz="1700" u="sng" dirty="0">
                <a:solidFill>
                  <a:schemeClr val="tx1">
                    <a:lumMod val="75000"/>
                    <a:lumOff val="25000"/>
                  </a:schemeClr>
                </a:solidFill>
                <a:highlight>
                  <a:srgbClr val="008000"/>
                </a:highlight>
              </a:rPr>
              <a:t>! </a:t>
            </a:r>
          </a:p>
          <a:p>
            <a:r>
              <a:rPr lang="fi-FI" sz="1700" dirty="0" err="1">
                <a:solidFill>
                  <a:schemeClr val="tx1">
                    <a:lumMod val="75000"/>
                    <a:lumOff val="25000"/>
                  </a:schemeClr>
                </a:solidFill>
              </a:rPr>
              <a:t>Feel</a:t>
            </a:r>
            <a:r>
              <a:rPr lang="fi-FI" sz="1700" dirty="0">
                <a:solidFill>
                  <a:schemeClr val="tx1">
                    <a:lumMod val="75000"/>
                    <a:lumOff val="25000"/>
                  </a:schemeClr>
                </a:solidFill>
              </a:rPr>
              <a:t> </a:t>
            </a:r>
            <a:r>
              <a:rPr lang="fi-FI" sz="1700" dirty="0" err="1">
                <a:solidFill>
                  <a:schemeClr val="tx1">
                    <a:lumMod val="75000"/>
                    <a:lumOff val="25000"/>
                  </a:schemeClr>
                </a:solidFill>
              </a:rPr>
              <a:t>free</a:t>
            </a:r>
            <a:r>
              <a:rPr lang="fi-FI" sz="1700" dirty="0">
                <a:solidFill>
                  <a:schemeClr val="tx1">
                    <a:lumMod val="75000"/>
                    <a:lumOff val="25000"/>
                  </a:schemeClr>
                </a:solidFill>
              </a:rPr>
              <a:t> to </a:t>
            </a:r>
            <a:r>
              <a:rPr lang="fi-FI" sz="1700" dirty="0" err="1">
                <a:solidFill>
                  <a:schemeClr val="tx1">
                    <a:lumMod val="75000"/>
                    <a:lumOff val="25000"/>
                  </a:schemeClr>
                </a:solidFill>
              </a:rPr>
              <a:t>make</a:t>
            </a:r>
            <a:r>
              <a:rPr lang="fi-FI" sz="1700" dirty="0">
                <a:solidFill>
                  <a:schemeClr val="tx1">
                    <a:lumMod val="75000"/>
                    <a:lumOff val="25000"/>
                  </a:schemeClr>
                </a:solidFill>
              </a:rPr>
              <a:t> me a </a:t>
            </a:r>
            <a:r>
              <a:rPr lang="fi-FI" sz="1700" dirty="0" err="1">
                <a:solidFill>
                  <a:schemeClr val="tx1">
                    <a:lumMod val="75000"/>
                    <a:lumOff val="25000"/>
                  </a:schemeClr>
                </a:solidFill>
              </a:rPr>
              <a:t>job</a:t>
            </a:r>
            <a:r>
              <a:rPr lang="fi-FI" sz="1700" dirty="0">
                <a:solidFill>
                  <a:schemeClr val="tx1">
                    <a:lumMod val="75000"/>
                    <a:lumOff val="25000"/>
                  </a:schemeClr>
                </a:solidFill>
              </a:rPr>
              <a:t> </a:t>
            </a:r>
            <a:r>
              <a:rPr lang="fi-FI" sz="1700" dirty="0" err="1">
                <a:solidFill>
                  <a:schemeClr val="tx1">
                    <a:lumMod val="75000"/>
                    <a:lumOff val="25000"/>
                  </a:schemeClr>
                </a:solidFill>
              </a:rPr>
              <a:t>offer</a:t>
            </a:r>
            <a:r>
              <a:rPr lang="fi-FI" sz="1700" dirty="0">
                <a:solidFill>
                  <a:schemeClr val="tx1">
                    <a:lumMod val="75000"/>
                    <a:lumOff val="25000"/>
                  </a:schemeClr>
                </a:solidFill>
              </a:rPr>
              <a:t>. I </a:t>
            </a:r>
            <a:r>
              <a:rPr lang="fi-FI" sz="1700" dirty="0" err="1">
                <a:solidFill>
                  <a:schemeClr val="tx1">
                    <a:lumMod val="75000"/>
                    <a:lumOff val="25000"/>
                  </a:schemeClr>
                </a:solidFill>
              </a:rPr>
              <a:t>have</a:t>
            </a:r>
            <a:r>
              <a:rPr lang="fi-FI" sz="1700" dirty="0">
                <a:solidFill>
                  <a:schemeClr val="tx1">
                    <a:lumMod val="75000"/>
                    <a:lumOff val="25000"/>
                  </a:schemeClr>
                </a:solidFill>
              </a:rPr>
              <a:t> my </a:t>
            </a:r>
            <a:r>
              <a:rPr lang="fi-FI" sz="1700" dirty="0" err="1">
                <a:solidFill>
                  <a:schemeClr val="tx1">
                    <a:lumMod val="75000"/>
                    <a:lumOff val="25000"/>
                  </a:schemeClr>
                </a:solidFill>
              </a:rPr>
              <a:t>contact</a:t>
            </a:r>
            <a:r>
              <a:rPr lang="fi-FI" sz="1700" dirty="0">
                <a:solidFill>
                  <a:schemeClr val="tx1">
                    <a:lumMod val="75000"/>
                    <a:lumOff val="25000"/>
                  </a:schemeClr>
                </a:solidFill>
              </a:rPr>
              <a:t> info at </a:t>
            </a:r>
            <a:r>
              <a:rPr lang="fi-FI" sz="1700" dirty="0" err="1">
                <a:solidFill>
                  <a:schemeClr val="tx1">
                    <a:lumMod val="75000"/>
                    <a:lumOff val="25000"/>
                  </a:schemeClr>
                </a:solidFill>
              </a:rPr>
              <a:t>Linkedin</a:t>
            </a:r>
            <a:r>
              <a:rPr lang="fi-FI" sz="1700" dirty="0">
                <a:solidFill>
                  <a:schemeClr val="tx1">
                    <a:lumMod val="75000"/>
                    <a:lumOff val="25000"/>
                  </a:schemeClr>
                </a:solidFill>
              </a:rPr>
              <a:t>.</a:t>
            </a:r>
          </a:p>
        </p:txBody>
      </p:sp>
    </p:spTree>
    <p:extLst>
      <p:ext uri="{BB962C8B-B14F-4D97-AF65-F5344CB8AC3E}">
        <p14:creationId xmlns:p14="http://schemas.microsoft.com/office/powerpoint/2010/main" val="1831554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FCF3EEAE-0552-44D7-AD32-8189652A2892}"/>
              </a:ext>
            </a:extLst>
          </p:cNvPr>
          <p:cNvSpPr>
            <a:spLocks noGrp="1"/>
          </p:cNvSpPr>
          <p:nvPr>
            <p:ph type="title"/>
          </p:nvPr>
        </p:nvSpPr>
        <p:spPr/>
        <p:txBody>
          <a:bodyPr>
            <a:normAutofit/>
          </a:bodyPr>
          <a:lstStyle/>
          <a:p>
            <a:pPr algn="ctr"/>
            <a:r>
              <a:rPr lang="fi-FI" dirty="0" err="1"/>
              <a:t>Where</a:t>
            </a:r>
            <a:r>
              <a:rPr lang="fi-FI" dirty="0"/>
              <a:t> to </a:t>
            </a:r>
            <a:r>
              <a:rPr lang="fi-FI" dirty="0" err="1"/>
              <a:t>place</a:t>
            </a:r>
            <a:r>
              <a:rPr lang="fi-FI" dirty="0"/>
              <a:t> </a:t>
            </a:r>
            <a:r>
              <a:rPr lang="fi-FI" dirty="0" err="1"/>
              <a:t>Javascript</a:t>
            </a:r>
            <a:endParaRPr lang="fi-FI" dirty="0"/>
          </a:p>
        </p:txBody>
      </p:sp>
      <p:sp>
        <p:nvSpPr>
          <p:cNvPr id="6" name="Sisällön paikkamerkki 5">
            <a:extLst>
              <a:ext uri="{FF2B5EF4-FFF2-40B4-BE49-F238E27FC236}">
                <a16:creationId xmlns:a16="http://schemas.microsoft.com/office/drawing/2014/main" id="{ADD2CAD2-F358-4108-962C-554448438CD5}"/>
              </a:ext>
            </a:extLst>
          </p:cNvPr>
          <p:cNvSpPr>
            <a:spLocks noGrp="1"/>
          </p:cNvSpPr>
          <p:nvPr>
            <p:ph idx="1"/>
          </p:nvPr>
        </p:nvSpPr>
        <p:spPr>
          <a:xfrm>
            <a:off x="861134" y="1109751"/>
            <a:ext cx="10294546" cy="5461644"/>
          </a:xfrm>
        </p:spPr>
        <p:txBody>
          <a:bodyPr>
            <a:normAutofit fontScale="62500" lnSpcReduction="20000"/>
          </a:bodyPr>
          <a:lstStyle/>
          <a:p>
            <a:pPr>
              <a:buClr>
                <a:srgbClr val="00B050"/>
              </a:buClr>
              <a:buFont typeface="Wingdings" panose="05000000000000000000" pitchFamily="2" charset="2"/>
              <a:buChar char="q"/>
            </a:pPr>
            <a:endParaRPr lang="en-US" dirty="0">
              <a:solidFill>
                <a:srgbClr val="00B050"/>
              </a:solidFill>
            </a:endParaRPr>
          </a:p>
          <a:p>
            <a:pPr>
              <a:buClr>
                <a:srgbClr val="00B050"/>
              </a:buClr>
              <a:buFont typeface="Wingdings" panose="05000000000000000000" pitchFamily="2" charset="2"/>
              <a:buChar char="q"/>
            </a:pPr>
            <a:endParaRPr lang="en-US" dirty="0">
              <a:solidFill>
                <a:srgbClr val="00B050"/>
              </a:solidFill>
            </a:endParaRPr>
          </a:p>
          <a:p>
            <a:pPr>
              <a:buClr>
                <a:srgbClr val="00B050"/>
              </a:buClr>
              <a:buFont typeface="Wingdings" panose="05000000000000000000" pitchFamily="2" charset="2"/>
              <a:buChar char="q"/>
            </a:pPr>
            <a:endParaRPr lang="en-US" dirty="0">
              <a:solidFill>
                <a:srgbClr val="00B050"/>
              </a:solidFill>
            </a:endParaRPr>
          </a:p>
          <a:p>
            <a:pPr>
              <a:buClr>
                <a:srgbClr val="00B050"/>
              </a:buClr>
              <a:buFont typeface="Wingdings" panose="05000000000000000000" pitchFamily="2" charset="2"/>
              <a:buChar char="q"/>
            </a:pPr>
            <a:endParaRPr lang="en-US" dirty="0">
              <a:solidFill>
                <a:srgbClr val="00B050"/>
              </a:solidFill>
            </a:endParaRPr>
          </a:p>
          <a:p>
            <a:pPr>
              <a:buClr>
                <a:srgbClr val="00B050"/>
              </a:buClr>
              <a:buFont typeface="Wingdings" panose="05000000000000000000" pitchFamily="2" charset="2"/>
              <a:buChar char="q"/>
            </a:pPr>
            <a:endParaRPr lang="en-US" dirty="0">
              <a:solidFill>
                <a:srgbClr val="00B050"/>
              </a:solidFill>
            </a:endParaRPr>
          </a:p>
          <a:p>
            <a:pPr>
              <a:buClr>
                <a:srgbClr val="00B050"/>
              </a:buClr>
              <a:buFont typeface="Wingdings" panose="05000000000000000000" pitchFamily="2" charset="2"/>
              <a:buChar char="q"/>
            </a:pPr>
            <a:endParaRPr lang="en-US" dirty="0">
              <a:solidFill>
                <a:srgbClr val="00B050"/>
              </a:solidFill>
            </a:endParaRPr>
          </a:p>
          <a:p>
            <a:pPr>
              <a:buClr>
                <a:srgbClr val="00B050"/>
              </a:buClr>
              <a:buFont typeface="Wingdings" panose="05000000000000000000" pitchFamily="2" charset="2"/>
              <a:buChar char="q"/>
            </a:pPr>
            <a:endParaRPr lang="en-US" dirty="0">
              <a:solidFill>
                <a:srgbClr val="00B050"/>
              </a:solidFill>
            </a:endParaRPr>
          </a:p>
          <a:p>
            <a:pPr>
              <a:buClr>
                <a:srgbClr val="00B050"/>
              </a:buClr>
              <a:buFont typeface="Wingdings" panose="05000000000000000000" pitchFamily="2" charset="2"/>
              <a:buChar char="q"/>
            </a:pPr>
            <a:endParaRPr lang="en-US" dirty="0">
              <a:solidFill>
                <a:srgbClr val="00B050"/>
              </a:solidFill>
            </a:endParaRPr>
          </a:p>
          <a:p>
            <a:pPr>
              <a:buClr>
                <a:srgbClr val="00B050"/>
              </a:buClr>
              <a:buFont typeface="Wingdings" panose="05000000000000000000" pitchFamily="2" charset="2"/>
              <a:buChar char="q"/>
            </a:pPr>
            <a:endParaRPr lang="en-US" dirty="0">
              <a:solidFill>
                <a:srgbClr val="00B050"/>
              </a:solidFill>
            </a:endParaRPr>
          </a:p>
          <a:p>
            <a:pPr marL="0" indent="0">
              <a:buClr>
                <a:srgbClr val="00B050"/>
              </a:buClr>
              <a:buNone/>
            </a:pPr>
            <a:endParaRPr lang="en-US" dirty="0">
              <a:solidFill>
                <a:srgbClr val="00B050"/>
              </a:solidFill>
            </a:endParaRPr>
          </a:p>
          <a:p>
            <a:pPr>
              <a:buClr>
                <a:srgbClr val="00B050"/>
              </a:buClr>
              <a:buFont typeface="Wingdings" panose="05000000000000000000" pitchFamily="2" charset="2"/>
              <a:buChar char="q"/>
            </a:pPr>
            <a:r>
              <a:rPr lang="en-US" sz="2600" dirty="0">
                <a:solidFill>
                  <a:srgbClr val="00B050"/>
                </a:solidFill>
              </a:rPr>
              <a:t>Option 1 </a:t>
            </a:r>
            <a:r>
              <a:rPr lang="en-US" sz="2600" dirty="0"/>
              <a:t>In </a:t>
            </a:r>
            <a:r>
              <a:rPr lang="en-US" sz="2600" dirty="0">
                <a:solidFill>
                  <a:srgbClr val="00B050"/>
                </a:solidFill>
              </a:rPr>
              <a:t>HTML</a:t>
            </a:r>
            <a:r>
              <a:rPr lang="en-US" sz="2600" dirty="0"/>
              <a:t>, </a:t>
            </a:r>
            <a:r>
              <a:rPr lang="en-US" sz="2600" dirty="0">
                <a:solidFill>
                  <a:srgbClr val="00B050"/>
                </a:solidFill>
              </a:rPr>
              <a:t>JavaScript </a:t>
            </a:r>
            <a:r>
              <a:rPr lang="en-US" sz="2600" dirty="0"/>
              <a:t>code must be inserted between </a:t>
            </a:r>
            <a:r>
              <a:rPr lang="en-US" sz="2600" dirty="0">
                <a:highlight>
                  <a:srgbClr val="008000"/>
                </a:highlight>
              </a:rPr>
              <a:t>&lt;script&gt;</a:t>
            </a:r>
            <a:r>
              <a:rPr lang="en-US" sz="2600" dirty="0"/>
              <a:t> and </a:t>
            </a:r>
            <a:r>
              <a:rPr lang="en-US" sz="2600" dirty="0">
                <a:highlight>
                  <a:srgbClr val="008000"/>
                </a:highlight>
              </a:rPr>
              <a:t>&lt;/script&gt;</a:t>
            </a:r>
            <a:r>
              <a:rPr lang="en-US" sz="2600" dirty="0"/>
              <a:t> tags.  Scripts can be placed in the </a:t>
            </a:r>
            <a:r>
              <a:rPr lang="en-US" sz="2600" dirty="0">
                <a:highlight>
                  <a:srgbClr val="008000"/>
                </a:highlight>
              </a:rPr>
              <a:t>&lt;body&gt;</a:t>
            </a:r>
            <a:r>
              <a:rPr lang="en-US" sz="2600" dirty="0"/>
              <a:t>, or in the </a:t>
            </a:r>
            <a:r>
              <a:rPr lang="en-US" sz="2600" dirty="0">
                <a:highlight>
                  <a:srgbClr val="008000"/>
                </a:highlight>
              </a:rPr>
              <a:t>&lt;head&gt;</a:t>
            </a:r>
            <a:r>
              <a:rPr lang="en-US" sz="2600" dirty="0"/>
              <a:t> section of an </a:t>
            </a:r>
            <a:r>
              <a:rPr lang="en-US" sz="2600" dirty="0">
                <a:solidFill>
                  <a:srgbClr val="00B050"/>
                </a:solidFill>
              </a:rPr>
              <a:t>HTML</a:t>
            </a:r>
            <a:r>
              <a:rPr lang="en-US" sz="2600" dirty="0"/>
              <a:t> page, or in both. Placing scripts at the bottom of the </a:t>
            </a:r>
            <a:r>
              <a:rPr lang="en-US" sz="2600" dirty="0">
                <a:highlight>
                  <a:srgbClr val="008000"/>
                </a:highlight>
              </a:rPr>
              <a:t>&lt;body&gt;</a:t>
            </a:r>
            <a:r>
              <a:rPr lang="en-US" sz="2600" dirty="0"/>
              <a:t> element improves the display speed, because script interpretation slows down the display. </a:t>
            </a:r>
          </a:p>
          <a:p>
            <a:pPr>
              <a:buClr>
                <a:srgbClr val="00B050"/>
              </a:buClr>
              <a:buFont typeface="Wingdings" panose="05000000000000000000" pitchFamily="2" charset="2"/>
              <a:buChar char="q"/>
            </a:pPr>
            <a:r>
              <a:rPr lang="en-US" sz="2600" dirty="0">
                <a:solidFill>
                  <a:srgbClr val="00B050"/>
                </a:solidFill>
              </a:rPr>
              <a:t>Option 2 </a:t>
            </a:r>
            <a:r>
              <a:rPr lang="en-US" sz="2600" dirty="0"/>
              <a:t>Scripts can also be placed in external files. </a:t>
            </a:r>
            <a:r>
              <a:rPr lang="en-US" sz="2600" dirty="0">
                <a:solidFill>
                  <a:srgbClr val="00B050"/>
                </a:solidFill>
              </a:rPr>
              <a:t>JavaScript</a:t>
            </a:r>
            <a:r>
              <a:rPr lang="en-US" sz="2600" dirty="0"/>
              <a:t> files have the </a:t>
            </a:r>
            <a:r>
              <a:rPr lang="en-US" sz="2600" dirty="0">
                <a:solidFill>
                  <a:srgbClr val="00B050"/>
                </a:solidFill>
              </a:rPr>
              <a:t>file extension .</a:t>
            </a:r>
            <a:r>
              <a:rPr lang="en-US" sz="2600" dirty="0" err="1">
                <a:solidFill>
                  <a:srgbClr val="00B050"/>
                </a:solidFill>
              </a:rPr>
              <a:t>js</a:t>
            </a:r>
            <a:r>
              <a:rPr lang="en-US" sz="2600" dirty="0"/>
              <a:t>. To use an external script, put the name of the script file in the </a:t>
            </a:r>
            <a:r>
              <a:rPr lang="en-US" sz="2600" dirty="0" err="1"/>
              <a:t>src</a:t>
            </a:r>
            <a:r>
              <a:rPr lang="en-US" sz="2600" dirty="0"/>
              <a:t> (source) attribute of a </a:t>
            </a:r>
            <a:r>
              <a:rPr lang="en-US" sz="2600" dirty="0">
                <a:highlight>
                  <a:srgbClr val="008000"/>
                </a:highlight>
              </a:rPr>
              <a:t>&lt;script&gt;</a:t>
            </a:r>
            <a:r>
              <a:rPr lang="en-US" sz="2600" dirty="0"/>
              <a:t> tag. </a:t>
            </a:r>
          </a:p>
          <a:p>
            <a:pPr marL="0" indent="0">
              <a:buClr>
                <a:srgbClr val="00B050"/>
              </a:buClr>
              <a:buNone/>
            </a:pPr>
            <a:r>
              <a:rPr lang="en-US" sz="2600" dirty="0"/>
              <a:t>Source: https://www.w3schools.com/js/js_whereto.asp</a:t>
            </a:r>
            <a:endParaRPr lang="fi-FI" sz="2600" dirty="0"/>
          </a:p>
          <a:p>
            <a:endParaRPr lang="fi-FI" dirty="0"/>
          </a:p>
        </p:txBody>
      </p:sp>
      <p:sp>
        <p:nvSpPr>
          <p:cNvPr id="4" name="Dian numeron paikkamerkki 3">
            <a:extLst>
              <a:ext uri="{FF2B5EF4-FFF2-40B4-BE49-F238E27FC236}">
                <a16:creationId xmlns:a16="http://schemas.microsoft.com/office/drawing/2014/main" id="{6F0D4BDB-DBE3-4F17-8B2B-8F4901226EC0}"/>
              </a:ext>
            </a:extLst>
          </p:cNvPr>
          <p:cNvSpPr>
            <a:spLocks noGrp="1"/>
          </p:cNvSpPr>
          <p:nvPr>
            <p:ph type="sldNum" sz="quarter" idx="12"/>
          </p:nvPr>
        </p:nvSpPr>
        <p:spPr/>
        <p:txBody>
          <a:bodyPr/>
          <a:lstStyle/>
          <a:p>
            <a:fld id="{3A98EE3D-8CD1-4C3F-BD1C-C98C9596463C}" type="slidenum">
              <a:rPr lang="en-US" smtClean="0"/>
              <a:t>20</a:t>
            </a:fld>
            <a:endParaRPr lang="en-US" dirty="0"/>
          </a:p>
        </p:txBody>
      </p:sp>
      <p:pic>
        <p:nvPicPr>
          <p:cNvPr id="5" name="Kuva 4">
            <a:extLst>
              <a:ext uri="{FF2B5EF4-FFF2-40B4-BE49-F238E27FC236}">
                <a16:creationId xmlns:a16="http://schemas.microsoft.com/office/drawing/2014/main" id="{598074CB-8F19-4320-B686-8F8A2FB1F32C}"/>
              </a:ext>
            </a:extLst>
          </p:cNvPr>
          <p:cNvPicPr>
            <a:picLocks noChangeAspect="1"/>
          </p:cNvPicPr>
          <p:nvPr/>
        </p:nvPicPr>
        <p:blipFill>
          <a:blip r:embed="rId2"/>
          <a:stretch>
            <a:fillRect/>
          </a:stretch>
        </p:blipFill>
        <p:spPr>
          <a:xfrm>
            <a:off x="934747" y="1109751"/>
            <a:ext cx="8798192" cy="3224124"/>
          </a:xfrm>
          <a:prstGeom prst="rect">
            <a:avLst/>
          </a:prstGeom>
        </p:spPr>
      </p:pic>
      <p:sp>
        <p:nvSpPr>
          <p:cNvPr id="11" name="Suorakulmio: Pyöristetyt kulmat 10">
            <a:extLst>
              <a:ext uri="{FF2B5EF4-FFF2-40B4-BE49-F238E27FC236}">
                <a16:creationId xmlns:a16="http://schemas.microsoft.com/office/drawing/2014/main" id="{F6C896F1-9A10-4619-845D-910D28928345}"/>
              </a:ext>
            </a:extLst>
          </p:cNvPr>
          <p:cNvSpPr/>
          <p:nvPr/>
        </p:nvSpPr>
        <p:spPr>
          <a:xfrm>
            <a:off x="1947169" y="2745425"/>
            <a:ext cx="4148831" cy="24498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2" name="Suorakulmio: Pyöristetyt kulmat 11">
            <a:extLst>
              <a:ext uri="{FF2B5EF4-FFF2-40B4-BE49-F238E27FC236}">
                <a16:creationId xmlns:a16="http://schemas.microsoft.com/office/drawing/2014/main" id="{375BC0C4-4722-4EF9-8069-62D3AD152710}"/>
              </a:ext>
            </a:extLst>
          </p:cNvPr>
          <p:cNvSpPr/>
          <p:nvPr/>
        </p:nvSpPr>
        <p:spPr>
          <a:xfrm>
            <a:off x="1947169" y="3539650"/>
            <a:ext cx="4863206" cy="24498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Tree>
    <p:extLst>
      <p:ext uri="{BB962C8B-B14F-4D97-AF65-F5344CB8AC3E}">
        <p14:creationId xmlns:p14="http://schemas.microsoft.com/office/powerpoint/2010/main" val="313422869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tsikko 4">
            <a:extLst>
              <a:ext uri="{FF2B5EF4-FFF2-40B4-BE49-F238E27FC236}">
                <a16:creationId xmlns:a16="http://schemas.microsoft.com/office/drawing/2014/main" id="{5A4B9970-CF49-44F3-B045-B003EF088048}"/>
              </a:ext>
            </a:extLst>
          </p:cNvPr>
          <p:cNvSpPr>
            <a:spLocks noGrp="1"/>
          </p:cNvSpPr>
          <p:nvPr>
            <p:ph type="title"/>
          </p:nvPr>
        </p:nvSpPr>
        <p:spPr/>
        <p:txBody>
          <a:bodyPr>
            <a:normAutofit/>
          </a:bodyPr>
          <a:lstStyle/>
          <a:p>
            <a:pPr algn="ctr"/>
            <a:r>
              <a:rPr lang="fi-FI" dirty="0" err="1"/>
              <a:t>Switch</a:t>
            </a:r>
            <a:r>
              <a:rPr lang="fi-FI" dirty="0"/>
              <a:t> </a:t>
            </a:r>
            <a:r>
              <a:rPr lang="fi-FI" dirty="0" err="1"/>
              <a:t>Statement</a:t>
            </a:r>
            <a:endParaRPr lang="fi-FI" dirty="0"/>
          </a:p>
        </p:txBody>
      </p:sp>
      <p:sp>
        <p:nvSpPr>
          <p:cNvPr id="6" name="Sisällön paikkamerkki 5">
            <a:extLst>
              <a:ext uri="{FF2B5EF4-FFF2-40B4-BE49-F238E27FC236}">
                <a16:creationId xmlns:a16="http://schemas.microsoft.com/office/drawing/2014/main" id="{5E7051AE-1C95-4E90-B2C2-4422F9DA473B}"/>
              </a:ext>
            </a:extLst>
          </p:cNvPr>
          <p:cNvSpPr>
            <a:spLocks noGrp="1"/>
          </p:cNvSpPr>
          <p:nvPr>
            <p:ph idx="1"/>
          </p:nvPr>
        </p:nvSpPr>
        <p:spPr>
          <a:xfrm>
            <a:off x="861134" y="1109751"/>
            <a:ext cx="10294546" cy="5461644"/>
          </a:xfrm>
        </p:spPr>
        <p:txBody>
          <a:bodyPr>
            <a:normAutofit fontScale="925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 </a:t>
            </a:r>
            <a:r>
              <a:rPr lang="en-US" dirty="0">
                <a:solidFill>
                  <a:srgbClr val="00B050"/>
                </a:solidFill>
              </a:rPr>
              <a:t>switch statement </a:t>
            </a:r>
            <a:r>
              <a:rPr lang="en-US" dirty="0"/>
              <a:t>is used to perform different actions based on different conditions. The </a:t>
            </a:r>
            <a:r>
              <a:rPr lang="en-US" dirty="0">
                <a:solidFill>
                  <a:srgbClr val="00B050"/>
                </a:solidFill>
              </a:rPr>
              <a:t>switch expression </a:t>
            </a:r>
            <a:r>
              <a:rPr lang="en-US" dirty="0"/>
              <a:t>is evaluated once. The </a:t>
            </a:r>
            <a:r>
              <a:rPr lang="en-US" dirty="0">
                <a:solidFill>
                  <a:srgbClr val="00B050"/>
                </a:solidFill>
              </a:rPr>
              <a:t>value of the expression </a:t>
            </a:r>
            <a:r>
              <a:rPr lang="en-US" dirty="0"/>
              <a:t>is compared with the values of each </a:t>
            </a:r>
            <a:r>
              <a:rPr lang="en-US" dirty="0">
                <a:solidFill>
                  <a:srgbClr val="00B050"/>
                </a:solidFill>
              </a:rPr>
              <a:t>case</a:t>
            </a:r>
            <a:r>
              <a:rPr lang="en-US" dirty="0"/>
              <a:t>. If there is a match, the associated </a:t>
            </a:r>
            <a:r>
              <a:rPr lang="en-US" dirty="0">
                <a:solidFill>
                  <a:srgbClr val="00B050"/>
                </a:solidFill>
              </a:rPr>
              <a:t>block of code </a:t>
            </a:r>
            <a:r>
              <a:rPr lang="en-US" dirty="0"/>
              <a:t>is executed. When JavaScript reaches a </a:t>
            </a:r>
            <a:r>
              <a:rPr lang="en-US" dirty="0">
                <a:solidFill>
                  <a:srgbClr val="00B050"/>
                </a:solidFill>
              </a:rPr>
              <a:t>break keyword</a:t>
            </a:r>
            <a:r>
              <a:rPr lang="en-US" dirty="0"/>
              <a:t>, it breaks out of the </a:t>
            </a:r>
            <a:r>
              <a:rPr lang="en-US" dirty="0">
                <a:solidFill>
                  <a:srgbClr val="00B050"/>
                </a:solidFill>
              </a:rPr>
              <a:t>switch block</a:t>
            </a:r>
            <a:r>
              <a:rPr lang="en-US" dirty="0"/>
              <a:t>. This will stop the execution of inside the </a:t>
            </a:r>
            <a:r>
              <a:rPr lang="en-US" dirty="0">
                <a:solidFill>
                  <a:srgbClr val="00B050"/>
                </a:solidFill>
              </a:rPr>
              <a:t>block</a:t>
            </a:r>
            <a:r>
              <a:rPr lang="en-US" dirty="0"/>
              <a:t>.</a:t>
            </a:r>
          </a:p>
          <a:p>
            <a:r>
              <a:rPr lang="fi-FI" dirty="0" err="1"/>
              <a:t>Sources</a:t>
            </a:r>
            <a:r>
              <a:rPr lang="fi-FI" dirty="0"/>
              <a:t>: https://www.w3schools.com/js/js_switch.asp and https://developer.mozilla.org/en-US/docs/Web/JavaScript/Reference/Statements/switch</a:t>
            </a:r>
          </a:p>
        </p:txBody>
      </p:sp>
      <p:sp>
        <p:nvSpPr>
          <p:cNvPr id="4" name="Dian numeron paikkamerkki 3">
            <a:extLst>
              <a:ext uri="{FF2B5EF4-FFF2-40B4-BE49-F238E27FC236}">
                <a16:creationId xmlns:a16="http://schemas.microsoft.com/office/drawing/2014/main" id="{BEAFFE21-EAE6-4A9C-9D56-022B70038D7E}"/>
              </a:ext>
            </a:extLst>
          </p:cNvPr>
          <p:cNvSpPr>
            <a:spLocks noGrp="1"/>
          </p:cNvSpPr>
          <p:nvPr>
            <p:ph type="sldNum" sz="quarter" idx="12"/>
          </p:nvPr>
        </p:nvSpPr>
        <p:spPr/>
        <p:txBody>
          <a:bodyPr/>
          <a:lstStyle/>
          <a:p>
            <a:fld id="{3A98EE3D-8CD1-4C3F-BD1C-C98C9596463C}" type="slidenum">
              <a:rPr lang="en-US" smtClean="0"/>
              <a:pPr/>
              <a:t>200</a:t>
            </a:fld>
            <a:endParaRPr lang="en-US" dirty="0"/>
          </a:p>
        </p:txBody>
      </p:sp>
      <p:pic>
        <p:nvPicPr>
          <p:cNvPr id="11" name="Kuva 10">
            <a:extLst>
              <a:ext uri="{FF2B5EF4-FFF2-40B4-BE49-F238E27FC236}">
                <a16:creationId xmlns:a16="http://schemas.microsoft.com/office/drawing/2014/main" id="{18843F12-D30D-401E-A0DC-35E980CE5B3A}"/>
              </a:ext>
            </a:extLst>
          </p:cNvPr>
          <p:cNvPicPr>
            <a:picLocks noChangeAspect="1"/>
          </p:cNvPicPr>
          <p:nvPr/>
        </p:nvPicPr>
        <p:blipFill>
          <a:blip r:embed="rId2"/>
          <a:stretch>
            <a:fillRect/>
          </a:stretch>
        </p:blipFill>
        <p:spPr>
          <a:xfrm>
            <a:off x="861134" y="1109751"/>
            <a:ext cx="5987341" cy="3341187"/>
          </a:xfrm>
          <a:prstGeom prst="rect">
            <a:avLst/>
          </a:prstGeom>
        </p:spPr>
      </p:pic>
    </p:spTree>
    <p:extLst>
      <p:ext uri="{BB962C8B-B14F-4D97-AF65-F5344CB8AC3E}">
        <p14:creationId xmlns:p14="http://schemas.microsoft.com/office/powerpoint/2010/main" val="209666835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FBC286F6-795B-4991-A086-0EFE424C1D6D}"/>
              </a:ext>
            </a:extLst>
          </p:cNvPr>
          <p:cNvSpPr>
            <a:spLocks noGrp="1"/>
          </p:cNvSpPr>
          <p:nvPr>
            <p:ph type="title"/>
          </p:nvPr>
        </p:nvSpPr>
        <p:spPr/>
        <p:txBody>
          <a:bodyPr/>
          <a:lstStyle/>
          <a:p>
            <a:pPr algn="ctr"/>
            <a:r>
              <a:rPr lang="fi-FI" dirty="0" err="1"/>
              <a:t>Switch</a:t>
            </a:r>
            <a:r>
              <a:rPr lang="fi-FI" dirty="0"/>
              <a:t> </a:t>
            </a:r>
            <a:r>
              <a:rPr lang="fi-FI" dirty="0" err="1"/>
              <a:t>Statement</a:t>
            </a:r>
            <a:r>
              <a:rPr lang="fi-FI" dirty="0"/>
              <a:t> 2</a:t>
            </a:r>
          </a:p>
        </p:txBody>
      </p:sp>
      <p:sp>
        <p:nvSpPr>
          <p:cNvPr id="3" name="Sisällön paikkamerkki 2">
            <a:extLst>
              <a:ext uri="{FF2B5EF4-FFF2-40B4-BE49-F238E27FC236}">
                <a16:creationId xmlns:a16="http://schemas.microsoft.com/office/drawing/2014/main" id="{458052C6-640D-4410-AD9D-3F9D49C35294}"/>
              </a:ext>
            </a:extLst>
          </p:cNvPr>
          <p:cNvSpPr>
            <a:spLocks noGrp="1"/>
          </p:cNvSpPr>
          <p:nvPr>
            <p:ph idx="1"/>
          </p:nvPr>
        </p:nvSpPr>
        <p:spPr>
          <a:xfrm>
            <a:off x="861134" y="1109751"/>
            <a:ext cx="10294546" cy="5461644"/>
          </a:xfrm>
        </p:spPr>
        <p:txBody>
          <a:bodyPr>
            <a:normAutofit/>
          </a:bodyPr>
          <a:lstStyle/>
          <a:p>
            <a:endParaRPr lang="fi-FI" dirty="0"/>
          </a:p>
          <a:p>
            <a:endParaRPr lang="fi-FI" dirty="0"/>
          </a:p>
          <a:p>
            <a:endParaRPr lang="fi-FI" dirty="0"/>
          </a:p>
          <a:p>
            <a:endParaRPr lang="fi-FI" dirty="0"/>
          </a:p>
          <a:p>
            <a:endParaRPr lang="fi-FI" dirty="0"/>
          </a:p>
          <a:p>
            <a:endParaRPr lang="fi-FI" dirty="0"/>
          </a:p>
          <a:p>
            <a:endParaRPr lang="fi-FI" dirty="0"/>
          </a:p>
          <a:p>
            <a:r>
              <a:rPr lang="en-US" dirty="0"/>
              <a:t>If multiple </a:t>
            </a:r>
            <a:r>
              <a:rPr lang="en-US" dirty="0">
                <a:solidFill>
                  <a:srgbClr val="00B050"/>
                </a:solidFill>
              </a:rPr>
              <a:t>switch cases </a:t>
            </a:r>
            <a:r>
              <a:rPr lang="en-US" dirty="0"/>
              <a:t>matches a </a:t>
            </a:r>
            <a:r>
              <a:rPr lang="en-US" dirty="0">
                <a:solidFill>
                  <a:srgbClr val="00B050"/>
                </a:solidFill>
              </a:rPr>
              <a:t>case</a:t>
            </a:r>
            <a:r>
              <a:rPr lang="en-US" dirty="0"/>
              <a:t> value, the first </a:t>
            </a:r>
            <a:r>
              <a:rPr lang="en-US" dirty="0">
                <a:solidFill>
                  <a:srgbClr val="00B050"/>
                </a:solidFill>
              </a:rPr>
              <a:t>case</a:t>
            </a:r>
            <a:r>
              <a:rPr lang="en-US" dirty="0"/>
              <a:t> is selected. If no matching </a:t>
            </a:r>
            <a:r>
              <a:rPr lang="en-US" dirty="0" err="1">
                <a:solidFill>
                  <a:srgbClr val="00B050"/>
                </a:solidFill>
              </a:rPr>
              <a:t>swich</a:t>
            </a:r>
            <a:r>
              <a:rPr lang="en-US" dirty="0">
                <a:solidFill>
                  <a:srgbClr val="00B050"/>
                </a:solidFill>
              </a:rPr>
              <a:t> cases </a:t>
            </a:r>
            <a:r>
              <a:rPr lang="en-US" dirty="0"/>
              <a:t>are found, the program continues to the </a:t>
            </a:r>
            <a:r>
              <a:rPr lang="en-US" dirty="0">
                <a:solidFill>
                  <a:srgbClr val="00B050"/>
                </a:solidFill>
              </a:rPr>
              <a:t>default label</a:t>
            </a:r>
            <a:r>
              <a:rPr lang="en-US" dirty="0"/>
              <a:t>. If no </a:t>
            </a:r>
            <a:r>
              <a:rPr lang="en-US" dirty="0">
                <a:solidFill>
                  <a:srgbClr val="00B050"/>
                </a:solidFill>
              </a:rPr>
              <a:t>default label </a:t>
            </a:r>
            <a:r>
              <a:rPr lang="en-US" dirty="0"/>
              <a:t>is found, the program continues to the </a:t>
            </a:r>
            <a:r>
              <a:rPr lang="en-US" dirty="0">
                <a:solidFill>
                  <a:srgbClr val="00B050"/>
                </a:solidFill>
              </a:rPr>
              <a:t>statement(s) </a:t>
            </a:r>
            <a:r>
              <a:rPr lang="en-US" dirty="0"/>
              <a:t>after the </a:t>
            </a:r>
            <a:r>
              <a:rPr lang="en-US" dirty="0">
                <a:solidFill>
                  <a:srgbClr val="00B050"/>
                </a:solidFill>
              </a:rPr>
              <a:t>switch</a:t>
            </a:r>
            <a:r>
              <a:rPr lang="en-US" dirty="0"/>
              <a:t>. </a:t>
            </a:r>
            <a:r>
              <a:rPr lang="en-US" dirty="0">
                <a:solidFill>
                  <a:srgbClr val="00B050"/>
                </a:solidFill>
              </a:rPr>
              <a:t>Switch cases </a:t>
            </a:r>
            <a:r>
              <a:rPr lang="en-US" dirty="0">
                <a:highlight>
                  <a:srgbClr val="008000"/>
                </a:highlight>
              </a:rPr>
              <a:t>use strict comparison (===)</a:t>
            </a:r>
            <a:r>
              <a:rPr lang="en-US" dirty="0"/>
              <a:t>.</a:t>
            </a:r>
          </a:p>
          <a:p>
            <a:r>
              <a:rPr lang="fi-FI" dirty="0" err="1"/>
              <a:t>Sources</a:t>
            </a:r>
            <a:r>
              <a:rPr lang="fi-FI" dirty="0"/>
              <a:t>: https://www.w3schools.com/js/js_switch.asp and https://developer.mozilla.org/en-US/docs/Web/JavaScript/Reference/Statements/switch</a:t>
            </a:r>
          </a:p>
        </p:txBody>
      </p:sp>
      <p:sp>
        <p:nvSpPr>
          <p:cNvPr id="4" name="Dian numeron paikkamerkki 3">
            <a:extLst>
              <a:ext uri="{FF2B5EF4-FFF2-40B4-BE49-F238E27FC236}">
                <a16:creationId xmlns:a16="http://schemas.microsoft.com/office/drawing/2014/main" id="{E890EB7B-4855-449B-9E04-1EE744D851CD}"/>
              </a:ext>
            </a:extLst>
          </p:cNvPr>
          <p:cNvSpPr>
            <a:spLocks noGrp="1"/>
          </p:cNvSpPr>
          <p:nvPr>
            <p:ph type="sldNum" sz="quarter" idx="12"/>
          </p:nvPr>
        </p:nvSpPr>
        <p:spPr/>
        <p:txBody>
          <a:bodyPr/>
          <a:lstStyle/>
          <a:p>
            <a:fld id="{3A98EE3D-8CD1-4C3F-BD1C-C98C9596463C}" type="slidenum">
              <a:rPr lang="en-US" smtClean="0"/>
              <a:pPr/>
              <a:t>201</a:t>
            </a:fld>
            <a:endParaRPr lang="en-US" dirty="0"/>
          </a:p>
        </p:txBody>
      </p:sp>
      <p:pic>
        <p:nvPicPr>
          <p:cNvPr id="6" name="Kuva 5">
            <a:extLst>
              <a:ext uri="{FF2B5EF4-FFF2-40B4-BE49-F238E27FC236}">
                <a16:creationId xmlns:a16="http://schemas.microsoft.com/office/drawing/2014/main" id="{1A927FE7-8C74-4F9F-A1F7-C2D39BA9D35B}"/>
              </a:ext>
            </a:extLst>
          </p:cNvPr>
          <p:cNvPicPr>
            <a:picLocks noChangeAspect="1"/>
          </p:cNvPicPr>
          <p:nvPr/>
        </p:nvPicPr>
        <p:blipFill>
          <a:blip r:embed="rId2"/>
          <a:stretch>
            <a:fillRect/>
          </a:stretch>
        </p:blipFill>
        <p:spPr>
          <a:xfrm>
            <a:off x="861134" y="1109751"/>
            <a:ext cx="6168369" cy="3440217"/>
          </a:xfrm>
          <a:prstGeom prst="rect">
            <a:avLst/>
          </a:prstGeom>
        </p:spPr>
      </p:pic>
    </p:spTree>
    <p:extLst>
      <p:ext uri="{BB962C8B-B14F-4D97-AF65-F5344CB8AC3E}">
        <p14:creationId xmlns:p14="http://schemas.microsoft.com/office/powerpoint/2010/main" val="56482421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6585C723-5817-4A86-B326-37FF3A41F9D2}"/>
              </a:ext>
            </a:extLst>
          </p:cNvPr>
          <p:cNvSpPr>
            <a:spLocks noGrp="1"/>
          </p:cNvSpPr>
          <p:nvPr>
            <p:ph type="title"/>
          </p:nvPr>
        </p:nvSpPr>
        <p:spPr/>
        <p:txBody>
          <a:bodyPr>
            <a:normAutofit fontScale="90000"/>
          </a:bodyPr>
          <a:lstStyle/>
          <a:p>
            <a:pPr algn="ctr"/>
            <a:r>
              <a:rPr lang="fi-FI" dirty="0" err="1"/>
              <a:t>Functions</a:t>
            </a:r>
            <a:endParaRPr lang="fi-FI" dirty="0"/>
          </a:p>
        </p:txBody>
      </p:sp>
      <p:sp>
        <p:nvSpPr>
          <p:cNvPr id="3" name="Sisällön paikkamerkki 2">
            <a:extLst>
              <a:ext uri="{FF2B5EF4-FFF2-40B4-BE49-F238E27FC236}">
                <a16:creationId xmlns:a16="http://schemas.microsoft.com/office/drawing/2014/main" id="{500C423B-AE04-41C9-B05C-67A56B2F20FC}"/>
              </a:ext>
            </a:extLst>
          </p:cNvPr>
          <p:cNvSpPr>
            <a:spLocks noGrp="1"/>
          </p:cNvSpPr>
          <p:nvPr>
            <p:ph sz="half" idx="1"/>
          </p:nvPr>
        </p:nvSpPr>
        <p:spPr>
          <a:xfrm>
            <a:off x="798990" y="1180730"/>
            <a:ext cx="4938026" cy="5390665"/>
          </a:xfrm>
        </p:spPr>
        <p:txBody>
          <a:bodyPr>
            <a:normAutofit lnSpcReduction="10000"/>
          </a:bodyPr>
          <a:lstStyle/>
          <a:p>
            <a:r>
              <a:rPr lang="en-US" dirty="0"/>
              <a:t>A </a:t>
            </a:r>
            <a:r>
              <a:rPr lang="en-US" dirty="0">
                <a:solidFill>
                  <a:srgbClr val="00B050"/>
                </a:solidFill>
              </a:rPr>
              <a:t>function definition </a:t>
            </a:r>
            <a:r>
              <a:rPr lang="en-US" dirty="0"/>
              <a:t>(also called a </a:t>
            </a:r>
            <a:r>
              <a:rPr lang="en-US" dirty="0">
                <a:solidFill>
                  <a:srgbClr val="00B050"/>
                </a:solidFill>
              </a:rPr>
              <a:t>function</a:t>
            </a:r>
            <a:r>
              <a:rPr lang="en-US" dirty="0"/>
              <a:t> </a:t>
            </a:r>
            <a:r>
              <a:rPr lang="en-US" dirty="0">
                <a:solidFill>
                  <a:srgbClr val="00B050"/>
                </a:solidFill>
              </a:rPr>
              <a:t>declaration</a:t>
            </a:r>
            <a:r>
              <a:rPr lang="en-US" dirty="0"/>
              <a:t>, or </a:t>
            </a:r>
            <a:r>
              <a:rPr lang="en-US" dirty="0">
                <a:solidFill>
                  <a:srgbClr val="00B050"/>
                </a:solidFill>
              </a:rPr>
              <a:t>function</a:t>
            </a:r>
            <a:r>
              <a:rPr lang="en-US" dirty="0"/>
              <a:t> </a:t>
            </a:r>
            <a:r>
              <a:rPr lang="en-US" dirty="0">
                <a:solidFill>
                  <a:srgbClr val="00B050"/>
                </a:solidFill>
              </a:rPr>
              <a:t>statement</a:t>
            </a:r>
            <a:r>
              <a:rPr lang="en-US" dirty="0"/>
              <a:t>) consists of the </a:t>
            </a:r>
            <a:r>
              <a:rPr lang="en-US" dirty="0">
                <a:solidFill>
                  <a:srgbClr val="00B050"/>
                </a:solidFill>
              </a:rPr>
              <a:t>function keyword</a:t>
            </a:r>
            <a:r>
              <a:rPr lang="en-US" dirty="0"/>
              <a:t>, followed by:</a:t>
            </a:r>
          </a:p>
          <a:p>
            <a:r>
              <a:rPr lang="en-US" dirty="0"/>
              <a:t>The </a:t>
            </a:r>
            <a:r>
              <a:rPr lang="en-US" dirty="0">
                <a:solidFill>
                  <a:srgbClr val="00B050"/>
                </a:solidFill>
              </a:rPr>
              <a:t>name of the function</a:t>
            </a:r>
            <a:r>
              <a:rPr lang="en-US" dirty="0"/>
              <a:t>.</a:t>
            </a:r>
          </a:p>
          <a:p>
            <a:r>
              <a:rPr lang="en-US" dirty="0"/>
              <a:t>A list of </a:t>
            </a:r>
            <a:r>
              <a:rPr lang="en-US" dirty="0">
                <a:solidFill>
                  <a:srgbClr val="00B050"/>
                </a:solidFill>
              </a:rPr>
              <a:t>parameters</a:t>
            </a:r>
            <a:r>
              <a:rPr lang="en-US" dirty="0"/>
              <a:t> to the function, enclosed in parentheses and separated by commas.</a:t>
            </a:r>
          </a:p>
          <a:p>
            <a:r>
              <a:rPr lang="en-US" dirty="0"/>
              <a:t>The JavaScript </a:t>
            </a:r>
            <a:r>
              <a:rPr lang="en-US" dirty="0">
                <a:solidFill>
                  <a:srgbClr val="00B050"/>
                </a:solidFill>
              </a:rPr>
              <a:t>statements </a:t>
            </a:r>
            <a:r>
              <a:rPr lang="en-US" dirty="0"/>
              <a:t>that define the </a:t>
            </a:r>
            <a:r>
              <a:rPr lang="en-US" dirty="0">
                <a:solidFill>
                  <a:srgbClr val="00B050"/>
                </a:solidFill>
              </a:rPr>
              <a:t>function, </a:t>
            </a:r>
            <a:r>
              <a:rPr lang="en-US" dirty="0"/>
              <a:t>enclosed in </a:t>
            </a:r>
            <a:r>
              <a:rPr lang="en-US" dirty="0">
                <a:highlight>
                  <a:srgbClr val="008000"/>
                </a:highlight>
              </a:rPr>
              <a:t>curly brackets {...}</a:t>
            </a:r>
            <a:r>
              <a:rPr lang="en-US" dirty="0"/>
              <a:t>.</a:t>
            </a:r>
          </a:p>
          <a:p>
            <a:endParaRPr lang="fi-FI" dirty="0"/>
          </a:p>
          <a:p>
            <a:endParaRPr lang="fi-FI" dirty="0"/>
          </a:p>
          <a:p>
            <a:r>
              <a:rPr lang="fi-FI" dirty="0" err="1"/>
              <a:t>Sources</a:t>
            </a:r>
            <a:r>
              <a:rPr lang="fi-FI" dirty="0"/>
              <a:t>: https://developer.mozilla.org/en-US/docs/Web/JavaScript/Guide/Functions and https://www.w3schools.com/js/js_functions.asp</a:t>
            </a:r>
          </a:p>
        </p:txBody>
      </p:sp>
      <p:sp>
        <p:nvSpPr>
          <p:cNvPr id="4" name="Sisällön paikkamerkki 3">
            <a:extLst>
              <a:ext uri="{FF2B5EF4-FFF2-40B4-BE49-F238E27FC236}">
                <a16:creationId xmlns:a16="http://schemas.microsoft.com/office/drawing/2014/main" id="{A6253985-370C-425F-B19C-14E22A1BB4C3}"/>
              </a:ext>
            </a:extLst>
          </p:cNvPr>
          <p:cNvSpPr>
            <a:spLocks noGrp="1"/>
          </p:cNvSpPr>
          <p:nvPr>
            <p:ph sz="half" idx="2"/>
          </p:nvPr>
        </p:nvSpPr>
        <p:spPr>
          <a:xfrm>
            <a:off x="6217654" y="1180730"/>
            <a:ext cx="4938026" cy="5390664"/>
          </a:xfrm>
        </p:spPr>
        <p:txBody>
          <a:bodyPr>
            <a:normAutofit lnSpcReduction="10000"/>
          </a:bodyPr>
          <a:lstStyle/>
          <a:p>
            <a:r>
              <a:rPr lang="en-US" dirty="0"/>
              <a:t>The code inside the </a:t>
            </a:r>
            <a:r>
              <a:rPr lang="en-US" dirty="0">
                <a:solidFill>
                  <a:srgbClr val="00B050"/>
                </a:solidFill>
              </a:rPr>
              <a:t>function </a:t>
            </a:r>
            <a:r>
              <a:rPr lang="en-US" dirty="0"/>
              <a:t>will execute when "something" </a:t>
            </a:r>
            <a:r>
              <a:rPr lang="en-US" b="1" dirty="0">
                <a:solidFill>
                  <a:srgbClr val="00B050"/>
                </a:solidFill>
              </a:rPr>
              <a:t>invokes</a:t>
            </a:r>
            <a:r>
              <a:rPr lang="en-US" dirty="0">
                <a:solidFill>
                  <a:srgbClr val="00B050"/>
                </a:solidFill>
              </a:rPr>
              <a:t> </a:t>
            </a:r>
            <a:r>
              <a:rPr lang="en-US" dirty="0"/>
              <a:t>(calls) the </a:t>
            </a:r>
            <a:r>
              <a:rPr lang="en-US" dirty="0">
                <a:solidFill>
                  <a:srgbClr val="00B050"/>
                </a:solidFill>
              </a:rPr>
              <a:t>function</a:t>
            </a:r>
            <a:r>
              <a:rPr lang="en-US" dirty="0"/>
              <a:t>:</a:t>
            </a:r>
          </a:p>
          <a:p>
            <a:r>
              <a:rPr lang="en-US" dirty="0"/>
              <a:t>When an </a:t>
            </a:r>
            <a:r>
              <a:rPr lang="en-US" dirty="0">
                <a:solidFill>
                  <a:srgbClr val="00B050"/>
                </a:solidFill>
              </a:rPr>
              <a:t>event</a:t>
            </a:r>
            <a:r>
              <a:rPr lang="en-US" dirty="0"/>
              <a:t> occurs (when a user clicks a button)</a:t>
            </a:r>
          </a:p>
          <a:p>
            <a:r>
              <a:rPr lang="en-US" dirty="0"/>
              <a:t>When it is </a:t>
            </a:r>
            <a:r>
              <a:rPr lang="en-US" dirty="0">
                <a:solidFill>
                  <a:srgbClr val="00B050"/>
                </a:solidFill>
              </a:rPr>
              <a:t>invoked </a:t>
            </a:r>
            <a:r>
              <a:rPr lang="en-US" dirty="0"/>
              <a:t>(called) from </a:t>
            </a:r>
            <a:r>
              <a:rPr lang="en-US" dirty="0">
                <a:solidFill>
                  <a:srgbClr val="00B050"/>
                </a:solidFill>
              </a:rPr>
              <a:t>JavaScript</a:t>
            </a:r>
            <a:r>
              <a:rPr lang="en-US" dirty="0"/>
              <a:t> code</a:t>
            </a:r>
          </a:p>
          <a:p>
            <a:r>
              <a:rPr lang="en-US" dirty="0"/>
              <a:t>Automatically (</a:t>
            </a:r>
            <a:r>
              <a:rPr lang="en-US" dirty="0">
                <a:solidFill>
                  <a:srgbClr val="00B050"/>
                </a:solidFill>
              </a:rPr>
              <a:t>self invoked</a:t>
            </a:r>
            <a:r>
              <a:rPr lang="en-US" dirty="0"/>
              <a:t>)</a:t>
            </a:r>
          </a:p>
          <a:p>
            <a:endParaRPr lang="fi-FI" dirty="0"/>
          </a:p>
        </p:txBody>
      </p:sp>
      <p:sp>
        <p:nvSpPr>
          <p:cNvPr id="5" name="Dian numeron paikkamerkki 4">
            <a:extLst>
              <a:ext uri="{FF2B5EF4-FFF2-40B4-BE49-F238E27FC236}">
                <a16:creationId xmlns:a16="http://schemas.microsoft.com/office/drawing/2014/main" id="{327E7F1A-9CA1-472B-A66E-D7B4BB1A077B}"/>
              </a:ext>
            </a:extLst>
          </p:cNvPr>
          <p:cNvSpPr>
            <a:spLocks noGrp="1"/>
          </p:cNvSpPr>
          <p:nvPr>
            <p:ph type="sldNum" sz="quarter" idx="12"/>
          </p:nvPr>
        </p:nvSpPr>
        <p:spPr/>
        <p:txBody>
          <a:bodyPr/>
          <a:lstStyle/>
          <a:p>
            <a:fld id="{3A98EE3D-8CD1-4C3F-BD1C-C98C9596463C}" type="slidenum">
              <a:rPr lang="en-US" smtClean="0"/>
              <a:t>202</a:t>
            </a:fld>
            <a:endParaRPr lang="en-US" dirty="0"/>
          </a:p>
        </p:txBody>
      </p:sp>
      <p:pic>
        <p:nvPicPr>
          <p:cNvPr id="7" name="Kuva 6">
            <a:extLst>
              <a:ext uri="{FF2B5EF4-FFF2-40B4-BE49-F238E27FC236}">
                <a16:creationId xmlns:a16="http://schemas.microsoft.com/office/drawing/2014/main" id="{0AF8E570-3199-43C9-B067-4A36F9390D4B}"/>
              </a:ext>
            </a:extLst>
          </p:cNvPr>
          <p:cNvPicPr>
            <a:picLocks noChangeAspect="1"/>
          </p:cNvPicPr>
          <p:nvPr/>
        </p:nvPicPr>
        <p:blipFill>
          <a:blip r:embed="rId2"/>
          <a:stretch>
            <a:fillRect/>
          </a:stretch>
        </p:blipFill>
        <p:spPr>
          <a:xfrm>
            <a:off x="5974346" y="3750306"/>
            <a:ext cx="6045859" cy="2206611"/>
          </a:xfrm>
          <a:prstGeom prst="rect">
            <a:avLst/>
          </a:prstGeom>
        </p:spPr>
      </p:pic>
    </p:spTree>
    <p:extLst>
      <p:ext uri="{BB962C8B-B14F-4D97-AF65-F5344CB8AC3E}">
        <p14:creationId xmlns:p14="http://schemas.microsoft.com/office/powerpoint/2010/main" val="251801030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EC6C6AF9-47CB-4DAC-9189-CD45CF36715B}"/>
              </a:ext>
            </a:extLst>
          </p:cNvPr>
          <p:cNvSpPr>
            <a:spLocks noGrp="1"/>
          </p:cNvSpPr>
          <p:nvPr>
            <p:ph type="title"/>
          </p:nvPr>
        </p:nvSpPr>
        <p:spPr/>
        <p:txBody>
          <a:bodyPr>
            <a:normAutofit/>
          </a:bodyPr>
          <a:lstStyle/>
          <a:p>
            <a:pPr algn="ctr"/>
            <a:r>
              <a:rPr lang="fi-FI" dirty="0" err="1"/>
              <a:t>Anatomy</a:t>
            </a:r>
            <a:r>
              <a:rPr lang="fi-FI" dirty="0"/>
              <a:t> of </a:t>
            </a:r>
            <a:r>
              <a:rPr lang="fi-FI" dirty="0" err="1"/>
              <a:t>Functions</a:t>
            </a:r>
            <a:endParaRPr lang="fi-FI" dirty="0"/>
          </a:p>
        </p:txBody>
      </p:sp>
      <p:sp>
        <p:nvSpPr>
          <p:cNvPr id="6" name="Sisällön paikkamerkki 5">
            <a:extLst>
              <a:ext uri="{FF2B5EF4-FFF2-40B4-BE49-F238E27FC236}">
                <a16:creationId xmlns:a16="http://schemas.microsoft.com/office/drawing/2014/main" id="{AF0B3E08-BE31-4DD7-BD0C-287C9400E873}"/>
              </a:ext>
            </a:extLst>
          </p:cNvPr>
          <p:cNvSpPr>
            <a:spLocks noGrp="1"/>
          </p:cNvSpPr>
          <p:nvPr>
            <p:ph idx="1"/>
          </p:nvPr>
        </p:nvSpPr>
        <p:spPr>
          <a:xfrm>
            <a:off x="861134" y="1109751"/>
            <a:ext cx="10294546" cy="5461644"/>
          </a:xfrm>
        </p:spPr>
        <p:txBody>
          <a:bodyPr>
            <a:normAutofit fontScale="92500" lnSpcReduction="1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https://slides.com/bgando/f2f-final-day-1#/0/1</a:t>
            </a:r>
          </a:p>
        </p:txBody>
      </p:sp>
      <p:sp>
        <p:nvSpPr>
          <p:cNvPr id="5" name="Dian numeron paikkamerkki 4">
            <a:extLst>
              <a:ext uri="{FF2B5EF4-FFF2-40B4-BE49-F238E27FC236}">
                <a16:creationId xmlns:a16="http://schemas.microsoft.com/office/drawing/2014/main" id="{C9D8A8FA-7742-4DDF-B733-3D4B76D375D9}"/>
              </a:ext>
            </a:extLst>
          </p:cNvPr>
          <p:cNvSpPr>
            <a:spLocks noGrp="1"/>
          </p:cNvSpPr>
          <p:nvPr>
            <p:ph type="sldNum" sz="quarter" idx="12"/>
          </p:nvPr>
        </p:nvSpPr>
        <p:spPr/>
        <p:txBody>
          <a:bodyPr/>
          <a:lstStyle/>
          <a:p>
            <a:fld id="{3A98EE3D-8CD1-4C3F-BD1C-C98C9596463C}" type="slidenum">
              <a:rPr lang="en-US" smtClean="0"/>
              <a:t>203</a:t>
            </a:fld>
            <a:endParaRPr lang="en-US" dirty="0"/>
          </a:p>
        </p:txBody>
      </p:sp>
      <p:pic>
        <p:nvPicPr>
          <p:cNvPr id="1028" name="Picture 4">
            <a:extLst>
              <a:ext uri="{FF2B5EF4-FFF2-40B4-BE49-F238E27FC236}">
                <a16:creationId xmlns:a16="http://schemas.microsoft.com/office/drawing/2014/main" id="{09171CC1-C681-4E3C-8035-A95942534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808" y="1118628"/>
            <a:ext cx="11138667" cy="4856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073324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tsikko 4">
            <a:extLst>
              <a:ext uri="{FF2B5EF4-FFF2-40B4-BE49-F238E27FC236}">
                <a16:creationId xmlns:a16="http://schemas.microsoft.com/office/drawing/2014/main" id="{48FCC7F0-BDAE-42B4-9763-4B3385195ABD}"/>
              </a:ext>
            </a:extLst>
          </p:cNvPr>
          <p:cNvSpPr>
            <a:spLocks noGrp="1"/>
          </p:cNvSpPr>
          <p:nvPr>
            <p:ph type="title"/>
          </p:nvPr>
        </p:nvSpPr>
        <p:spPr/>
        <p:txBody>
          <a:bodyPr>
            <a:normAutofit/>
          </a:bodyPr>
          <a:lstStyle/>
          <a:p>
            <a:pPr algn="ctr"/>
            <a:r>
              <a:rPr lang="fi-FI" dirty="0" err="1"/>
              <a:t>Terms</a:t>
            </a:r>
            <a:r>
              <a:rPr lang="fi-FI" dirty="0"/>
              <a:t> </a:t>
            </a:r>
            <a:r>
              <a:rPr lang="fi-FI" dirty="0" err="1"/>
              <a:t>related</a:t>
            </a:r>
            <a:r>
              <a:rPr lang="fi-FI" dirty="0"/>
              <a:t> to </a:t>
            </a:r>
            <a:r>
              <a:rPr lang="fi-FI" dirty="0" err="1"/>
              <a:t>Functions</a:t>
            </a:r>
            <a:endParaRPr lang="fi-FI" dirty="0"/>
          </a:p>
        </p:txBody>
      </p:sp>
      <p:sp>
        <p:nvSpPr>
          <p:cNvPr id="6" name="Sisällön paikkamerkki 5">
            <a:extLst>
              <a:ext uri="{FF2B5EF4-FFF2-40B4-BE49-F238E27FC236}">
                <a16:creationId xmlns:a16="http://schemas.microsoft.com/office/drawing/2014/main" id="{DB2ED749-B7E5-4CF5-A4B1-698E00909C9C}"/>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Sources</a:t>
            </a:r>
            <a:r>
              <a:rPr lang="fi-FI" dirty="0"/>
              <a:t>: https://slides.com/bgando/f2f-final-day-1#/0/1, </a:t>
            </a:r>
            <a:r>
              <a:rPr lang="en-US" dirty="0"/>
              <a:t>https://www.w3schools.com/js/js_functions.asp and</a:t>
            </a:r>
          </a:p>
          <a:p>
            <a:r>
              <a:rPr lang="fi-FI" dirty="0"/>
              <a:t>https://developer.mozilla.org/en-US/docs/Web/JavaScript/Guide/Expressions_and_Operators</a:t>
            </a:r>
          </a:p>
          <a:p>
            <a:endParaRPr lang="fi-FI" dirty="0"/>
          </a:p>
        </p:txBody>
      </p:sp>
      <p:sp>
        <p:nvSpPr>
          <p:cNvPr id="4" name="Dian numeron paikkamerkki 3">
            <a:extLst>
              <a:ext uri="{FF2B5EF4-FFF2-40B4-BE49-F238E27FC236}">
                <a16:creationId xmlns:a16="http://schemas.microsoft.com/office/drawing/2014/main" id="{9C7398CA-1DD2-4327-9518-652C7FD1D4F6}"/>
              </a:ext>
            </a:extLst>
          </p:cNvPr>
          <p:cNvSpPr>
            <a:spLocks noGrp="1"/>
          </p:cNvSpPr>
          <p:nvPr>
            <p:ph type="sldNum" sz="quarter" idx="12"/>
          </p:nvPr>
        </p:nvSpPr>
        <p:spPr/>
        <p:txBody>
          <a:bodyPr/>
          <a:lstStyle/>
          <a:p>
            <a:fld id="{3A98EE3D-8CD1-4C3F-BD1C-C98C9596463C}" type="slidenum">
              <a:rPr lang="en-US" smtClean="0"/>
              <a:pPr/>
              <a:t>204</a:t>
            </a:fld>
            <a:endParaRPr lang="en-US" dirty="0"/>
          </a:p>
        </p:txBody>
      </p:sp>
      <p:sp>
        <p:nvSpPr>
          <p:cNvPr id="2" name="Tekstiruutu 1">
            <a:extLst>
              <a:ext uri="{FF2B5EF4-FFF2-40B4-BE49-F238E27FC236}">
                <a16:creationId xmlns:a16="http://schemas.microsoft.com/office/drawing/2014/main" id="{871ED0F9-1513-44D4-9300-B98636161A61}"/>
              </a:ext>
            </a:extLst>
          </p:cNvPr>
          <p:cNvSpPr txBox="1"/>
          <p:nvPr/>
        </p:nvSpPr>
        <p:spPr>
          <a:xfrm>
            <a:off x="2414970" y="3363080"/>
            <a:ext cx="9485359" cy="2308324"/>
          </a:xfrm>
          <a:prstGeom prst="rect">
            <a:avLst/>
          </a:prstGeom>
          <a:noFill/>
        </p:spPr>
        <p:txBody>
          <a:bodyPr wrap="square" rtlCol="0">
            <a:spAutoFit/>
          </a:bodyPr>
          <a:lstStyle/>
          <a:p>
            <a:r>
              <a:rPr lang="en-US" dirty="0">
                <a:solidFill>
                  <a:srgbClr val="00B050"/>
                </a:solidFill>
              </a:rPr>
              <a:t>Side</a:t>
            </a:r>
            <a:r>
              <a:rPr lang="en-US" dirty="0"/>
              <a:t> </a:t>
            </a:r>
            <a:r>
              <a:rPr lang="en-US" dirty="0">
                <a:solidFill>
                  <a:srgbClr val="00B050"/>
                </a:solidFill>
              </a:rPr>
              <a:t>Effects</a:t>
            </a:r>
            <a:r>
              <a:rPr lang="en-US" dirty="0"/>
              <a:t>: An </a:t>
            </a:r>
            <a:r>
              <a:rPr lang="en-US" dirty="0">
                <a:solidFill>
                  <a:srgbClr val="00B050"/>
                </a:solidFill>
              </a:rPr>
              <a:t>expression</a:t>
            </a:r>
            <a:r>
              <a:rPr lang="en-US" dirty="0"/>
              <a:t> is any valid unit of code that resolves to a value. Every syntactically valid </a:t>
            </a:r>
            <a:r>
              <a:rPr lang="en-US" dirty="0">
                <a:solidFill>
                  <a:srgbClr val="00B050"/>
                </a:solidFill>
              </a:rPr>
              <a:t>expression</a:t>
            </a:r>
            <a:r>
              <a:rPr lang="en-US" dirty="0"/>
              <a:t> resolves to some value but conceptually, there are two types of </a:t>
            </a:r>
            <a:r>
              <a:rPr lang="en-US" dirty="0">
                <a:solidFill>
                  <a:srgbClr val="00B050"/>
                </a:solidFill>
              </a:rPr>
              <a:t>expressions</a:t>
            </a:r>
            <a:r>
              <a:rPr lang="en-US" dirty="0"/>
              <a:t>: with </a:t>
            </a:r>
            <a:r>
              <a:rPr lang="en-US" dirty="0">
                <a:solidFill>
                  <a:srgbClr val="00B050"/>
                </a:solidFill>
              </a:rPr>
              <a:t>side</a:t>
            </a:r>
            <a:r>
              <a:rPr lang="en-US" dirty="0"/>
              <a:t> </a:t>
            </a:r>
            <a:r>
              <a:rPr lang="en-US" dirty="0">
                <a:solidFill>
                  <a:srgbClr val="00B050"/>
                </a:solidFill>
              </a:rPr>
              <a:t>effects</a:t>
            </a:r>
            <a:r>
              <a:rPr lang="en-US" dirty="0"/>
              <a:t> (for example: those that assign value to a </a:t>
            </a:r>
            <a:r>
              <a:rPr lang="en-US" dirty="0">
                <a:solidFill>
                  <a:srgbClr val="00B050"/>
                </a:solidFill>
              </a:rPr>
              <a:t>variable</a:t>
            </a:r>
            <a:r>
              <a:rPr lang="en-US" dirty="0"/>
              <a:t>) and those that in some sense evaluate and therefore resolve to a value. The </a:t>
            </a:r>
            <a:r>
              <a:rPr lang="en-US" dirty="0">
                <a:solidFill>
                  <a:srgbClr val="00B050"/>
                </a:solidFill>
              </a:rPr>
              <a:t>expression</a:t>
            </a:r>
            <a:r>
              <a:rPr lang="en-US" dirty="0"/>
              <a:t> </a:t>
            </a:r>
            <a:r>
              <a:rPr lang="en-US" dirty="0">
                <a:highlight>
                  <a:srgbClr val="008000"/>
                </a:highlight>
              </a:rPr>
              <a:t>x = 7 </a:t>
            </a:r>
            <a:r>
              <a:rPr lang="en-US" dirty="0"/>
              <a:t>is an example of the first type. This </a:t>
            </a:r>
            <a:r>
              <a:rPr lang="en-US" dirty="0">
                <a:solidFill>
                  <a:srgbClr val="00B050"/>
                </a:solidFill>
              </a:rPr>
              <a:t>expression</a:t>
            </a:r>
            <a:r>
              <a:rPr lang="en-US" dirty="0"/>
              <a:t> uses </a:t>
            </a:r>
            <a:r>
              <a:rPr lang="en-US" dirty="0">
                <a:highlight>
                  <a:srgbClr val="008000"/>
                </a:highlight>
              </a:rPr>
              <a:t>the = operator </a:t>
            </a:r>
            <a:r>
              <a:rPr lang="en-US" dirty="0"/>
              <a:t>to assign the value seven to the </a:t>
            </a:r>
            <a:r>
              <a:rPr lang="en-US" dirty="0">
                <a:solidFill>
                  <a:srgbClr val="00B050"/>
                </a:solidFill>
              </a:rPr>
              <a:t>variable</a:t>
            </a:r>
            <a:r>
              <a:rPr lang="en-US" dirty="0"/>
              <a:t> </a:t>
            </a:r>
            <a:r>
              <a:rPr lang="en-US" dirty="0">
                <a:highlight>
                  <a:srgbClr val="008000"/>
                </a:highlight>
              </a:rPr>
              <a:t>x</a:t>
            </a:r>
            <a:r>
              <a:rPr lang="en-US" dirty="0"/>
              <a:t>. The </a:t>
            </a:r>
            <a:r>
              <a:rPr lang="en-US" dirty="0">
                <a:solidFill>
                  <a:srgbClr val="00B050"/>
                </a:solidFill>
              </a:rPr>
              <a:t>expression</a:t>
            </a:r>
            <a:r>
              <a:rPr lang="en-US" dirty="0"/>
              <a:t> itself evaluates to seven. The code </a:t>
            </a:r>
            <a:r>
              <a:rPr lang="en-US" dirty="0">
                <a:highlight>
                  <a:srgbClr val="008000"/>
                </a:highlight>
              </a:rPr>
              <a:t>3 + 4 </a:t>
            </a:r>
            <a:r>
              <a:rPr lang="en-US" dirty="0"/>
              <a:t>is an example of the second </a:t>
            </a:r>
            <a:r>
              <a:rPr lang="en-US" dirty="0">
                <a:solidFill>
                  <a:srgbClr val="00B050"/>
                </a:solidFill>
              </a:rPr>
              <a:t>expression</a:t>
            </a:r>
            <a:r>
              <a:rPr lang="en-US" dirty="0"/>
              <a:t> type. This </a:t>
            </a:r>
            <a:r>
              <a:rPr lang="en-US" dirty="0">
                <a:solidFill>
                  <a:srgbClr val="00B050"/>
                </a:solidFill>
              </a:rPr>
              <a:t>expression</a:t>
            </a:r>
            <a:r>
              <a:rPr lang="en-US" dirty="0"/>
              <a:t> uses the + operator to add three and four together without assigning the result, seven, to a </a:t>
            </a:r>
            <a:r>
              <a:rPr lang="en-US" dirty="0">
                <a:solidFill>
                  <a:srgbClr val="00B050"/>
                </a:solidFill>
              </a:rPr>
              <a:t>variable</a:t>
            </a:r>
            <a:r>
              <a:rPr lang="en-US" dirty="0"/>
              <a:t>.</a:t>
            </a:r>
            <a:endParaRPr lang="fi-FI" dirty="0"/>
          </a:p>
        </p:txBody>
      </p:sp>
      <p:sp>
        <p:nvSpPr>
          <p:cNvPr id="3" name="Tekstiruutu 2">
            <a:extLst>
              <a:ext uri="{FF2B5EF4-FFF2-40B4-BE49-F238E27FC236}">
                <a16:creationId xmlns:a16="http://schemas.microsoft.com/office/drawing/2014/main" id="{62C526EC-BA4D-4D5D-8F4F-A34B0E1774DA}"/>
              </a:ext>
            </a:extLst>
          </p:cNvPr>
          <p:cNvSpPr txBox="1"/>
          <p:nvPr/>
        </p:nvSpPr>
        <p:spPr>
          <a:xfrm>
            <a:off x="941294" y="1147089"/>
            <a:ext cx="1473676" cy="4524315"/>
          </a:xfrm>
          <a:prstGeom prst="rect">
            <a:avLst/>
          </a:prstGeom>
          <a:noFill/>
        </p:spPr>
        <p:txBody>
          <a:bodyPr wrap="square" rtlCol="0">
            <a:spAutoFit/>
          </a:bodyPr>
          <a:lstStyle/>
          <a:p>
            <a:r>
              <a:rPr lang="en-US" dirty="0">
                <a:solidFill>
                  <a:srgbClr val="00B050"/>
                </a:solidFill>
              </a:rPr>
              <a:t>Definitions</a:t>
            </a:r>
          </a:p>
          <a:p>
            <a:endParaRPr lang="en-US" dirty="0"/>
          </a:p>
          <a:p>
            <a:r>
              <a:rPr lang="en-US" dirty="0" err="1">
                <a:solidFill>
                  <a:srgbClr val="00B050"/>
                </a:solidFill>
              </a:rPr>
              <a:t>Fn</a:t>
            </a:r>
            <a:r>
              <a:rPr lang="en-US" dirty="0">
                <a:solidFill>
                  <a:srgbClr val="00B050"/>
                </a:solidFill>
              </a:rPr>
              <a:t> Names</a:t>
            </a:r>
          </a:p>
          <a:p>
            <a:endParaRPr lang="en-US" dirty="0"/>
          </a:p>
          <a:p>
            <a:r>
              <a:rPr lang="en-US" dirty="0">
                <a:solidFill>
                  <a:srgbClr val="00B050"/>
                </a:solidFill>
              </a:rPr>
              <a:t>Invocations</a:t>
            </a:r>
          </a:p>
          <a:p>
            <a:endParaRPr lang="en-US" dirty="0"/>
          </a:p>
          <a:p>
            <a:r>
              <a:rPr lang="en-US" dirty="0">
                <a:solidFill>
                  <a:srgbClr val="00B050"/>
                </a:solidFill>
              </a:rPr>
              <a:t>Arguments</a:t>
            </a:r>
          </a:p>
          <a:p>
            <a:endParaRPr lang="en-US" dirty="0"/>
          </a:p>
          <a:p>
            <a:r>
              <a:rPr lang="en-US" dirty="0" err="1">
                <a:solidFill>
                  <a:srgbClr val="00B050"/>
                </a:solidFill>
              </a:rPr>
              <a:t>Parameteres</a:t>
            </a:r>
            <a:endParaRPr lang="en-US" dirty="0">
              <a:solidFill>
                <a:srgbClr val="00B050"/>
              </a:solidFill>
            </a:endParaRPr>
          </a:p>
          <a:p>
            <a:endParaRPr lang="en-US" dirty="0"/>
          </a:p>
          <a:p>
            <a:r>
              <a:rPr lang="en-US" dirty="0" err="1">
                <a:solidFill>
                  <a:srgbClr val="00B050"/>
                </a:solidFill>
              </a:rPr>
              <a:t>Fn</a:t>
            </a:r>
            <a:r>
              <a:rPr lang="en-US" dirty="0">
                <a:solidFill>
                  <a:srgbClr val="00B050"/>
                </a:solidFill>
              </a:rPr>
              <a:t> Bodies</a:t>
            </a:r>
          </a:p>
          <a:p>
            <a:endParaRPr lang="en-US" dirty="0"/>
          </a:p>
          <a:p>
            <a:r>
              <a:rPr lang="en-US" dirty="0">
                <a:solidFill>
                  <a:srgbClr val="00B050"/>
                </a:solidFill>
              </a:rPr>
              <a:t>Return</a:t>
            </a:r>
            <a:r>
              <a:rPr lang="en-US" dirty="0"/>
              <a:t> </a:t>
            </a:r>
            <a:r>
              <a:rPr lang="en-US" dirty="0">
                <a:solidFill>
                  <a:srgbClr val="00B050"/>
                </a:solidFill>
              </a:rPr>
              <a:t>Values</a:t>
            </a:r>
          </a:p>
          <a:p>
            <a:endParaRPr lang="en-US" dirty="0"/>
          </a:p>
          <a:p>
            <a:r>
              <a:rPr lang="en-US" dirty="0">
                <a:solidFill>
                  <a:srgbClr val="00B050"/>
                </a:solidFill>
              </a:rPr>
              <a:t>Side</a:t>
            </a:r>
            <a:r>
              <a:rPr lang="en-US" dirty="0"/>
              <a:t> </a:t>
            </a:r>
            <a:r>
              <a:rPr lang="en-US" dirty="0">
                <a:solidFill>
                  <a:srgbClr val="00B050"/>
                </a:solidFill>
              </a:rPr>
              <a:t>Effects</a:t>
            </a:r>
          </a:p>
        </p:txBody>
      </p:sp>
      <p:pic>
        <p:nvPicPr>
          <p:cNvPr id="7" name="Kuva 6">
            <a:extLst>
              <a:ext uri="{FF2B5EF4-FFF2-40B4-BE49-F238E27FC236}">
                <a16:creationId xmlns:a16="http://schemas.microsoft.com/office/drawing/2014/main" id="{36CA7F1D-BB43-4435-B622-8AF903D22EE7}"/>
              </a:ext>
            </a:extLst>
          </p:cNvPr>
          <p:cNvPicPr>
            <a:picLocks noChangeAspect="1"/>
          </p:cNvPicPr>
          <p:nvPr/>
        </p:nvPicPr>
        <p:blipFill>
          <a:blip r:embed="rId2"/>
          <a:stretch>
            <a:fillRect/>
          </a:stretch>
        </p:blipFill>
        <p:spPr>
          <a:xfrm>
            <a:off x="2560357" y="1169234"/>
            <a:ext cx="6565888" cy="2067711"/>
          </a:xfrm>
          <a:prstGeom prst="rect">
            <a:avLst/>
          </a:prstGeom>
        </p:spPr>
      </p:pic>
      <p:pic>
        <p:nvPicPr>
          <p:cNvPr id="10" name="Kuva 9">
            <a:extLst>
              <a:ext uri="{FF2B5EF4-FFF2-40B4-BE49-F238E27FC236}">
                <a16:creationId xmlns:a16="http://schemas.microsoft.com/office/drawing/2014/main" id="{D37F1B88-E319-48C0-B58F-6942F3230A70}"/>
              </a:ext>
            </a:extLst>
          </p:cNvPr>
          <p:cNvPicPr>
            <a:picLocks noChangeAspect="1"/>
          </p:cNvPicPr>
          <p:nvPr/>
        </p:nvPicPr>
        <p:blipFill>
          <a:blip r:embed="rId3"/>
          <a:stretch>
            <a:fillRect/>
          </a:stretch>
        </p:blipFill>
        <p:spPr>
          <a:xfrm>
            <a:off x="9422444" y="1186595"/>
            <a:ext cx="2462487" cy="1210375"/>
          </a:xfrm>
          <a:prstGeom prst="rect">
            <a:avLst/>
          </a:prstGeom>
        </p:spPr>
      </p:pic>
      <p:sp>
        <p:nvSpPr>
          <p:cNvPr id="11" name="Suorakulmio: Pyöristetyt kulmat 10">
            <a:extLst>
              <a:ext uri="{FF2B5EF4-FFF2-40B4-BE49-F238E27FC236}">
                <a16:creationId xmlns:a16="http://schemas.microsoft.com/office/drawing/2014/main" id="{27A70551-4EDE-4BA9-9A11-D979C6AC0546}"/>
              </a:ext>
            </a:extLst>
          </p:cNvPr>
          <p:cNvSpPr/>
          <p:nvPr/>
        </p:nvSpPr>
        <p:spPr>
          <a:xfrm>
            <a:off x="9487891" y="1232472"/>
            <a:ext cx="2331592" cy="50807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2" name="Tekstiruutu 11">
            <a:extLst>
              <a:ext uri="{FF2B5EF4-FFF2-40B4-BE49-F238E27FC236}">
                <a16:creationId xmlns:a16="http://schemas.microsoft.com/office/drawing/2014/main" id="{C27AF35C-2B1F-408A-A583-2D529B3D4B78}"/>
              </a:ext>
            </a:extLst>
          </p:cNvPr>
          <p:cNvSpPr txBox="1"/>
          <p:nvPr/>
        </p:nvSpPr>
        <p:spPr>
          <a:xfrm>
            <a:off x="9884451" y="2477633"/>
            <a:ext cx="1446415" cy="646331"/>
          </a:xfrm>
          <a:prstGeom prst="rect">
            <a:avLst/>
          </a:prstGeom>
          <a:noFill/>
          <a:ln>
            <a:solidFill>
              <a:srgbClr val="FF0000"/>
            </a:solidFill>
          </a:ln>
        </p:spPr>
        <p:txBody>
          <a:bodyPr wrap="square" rtlCol="0">
            <a:spAutoFit/>
          </a:bodyPr>
          <a:lstStyle/>
          <a:p>
            <a:r>
              <a:rPr lang="en-US" dirty="0"/>
              <a:t>Example</a:t>
            </a:r>
            <a:r>
              <a:rPr lang="en-US" dirty="0">
                <a:solidFill>
                  <a:srgbClr val="00B050"/>
                </a:solidFill>
              </a:rPr>
              <a:t> </a:t>
            </a:r>
            <a:r>
              <a:rPr lang="en-US" dirty="0"/>
              <a:t>of a </a:t>
            </a:r>
            <a:r>
              <a:rPr lang="en-US" dirty="0">
                <a:solidFill>
                  <a:srgbClr val="00B050"/>
                </a:solidFill>
              </a:rPr>
              <a:t>Side</a:t>
            </a:r>
            <a:r>
              <a:rPr lang="en-US" dirty="0"/>
              <a:t> </a:t>
            </a:r>
            <a:r>
              <a:rPr lang="en-US" dirty="0">
                <a:solidFill>
                  <a:srgbClr val="00B050"/>
                </a:solidFill>
              </a:rPr>
              <a:t>Effect</a:t>
            </a:r>
            <a:endParaRPr lang="fi-FI" dirty="0"/>
          </a:p>
        </p:txBody>
      </p:sp>
      <p:sp>
        <p:nvSpPr>
          <p:cNvPr id="13" name="Tekstiruutu 12">
            <a:extLst>
              <a:ext uri="{FF2B5EF4-FFF2-40B4-BE49-F238E27FC236}">
                <a16:creationId xmlns:a16="http://schemas.microsoft.com/office/drawing/2014/main" id="{C8401922-78FE-4966-BF63-F35713564C83}"/>
              </a:ext>
            </a:extLst>
          </p:cNvPr>
          <p:cNvSpPr txBox="1"/>
          <p:nvPr/>
        </p:nvSpPr>
        <p:spPr>
          <a:xfrm>
            <a:off x="6427419" y="2476181"/>
            <a:ext cx="2479861" cy="646331"/>
          </a:xfrm>
          <a:prstGeom prst="rect">
            <a:avLst/>
          </a:prstGeom>
          <a:noFill/>
          <a:ln>
            <a:solidFill>
              <a:srgbClr val="FF0000"/>
            </a:solidFill>
          </a:ln>
        </p:spPr>
        <p:txBody>
          <a:bodyPr wrap="square" rtlCol="0">
            <a:spAutoFit/>
          </a:bodyPr>
          <a:lstStyle/>
          <a:p>
            <a:r>
              <a:rPr lang="fi-FI" dirty="0" err="1"/>
              <a:t>Example</a:t>
            </a:r>
            <a:r>
              <a:rPr lang="fi-FI" dirty="0"/>
              <a:t> of a </a:t>
            </a:r>
            <a:r>
              <a:rPr lang="fi-FI" dirty="0" err="1">
                <a:solidFill>
                  <a:srgbClr val="00B050"/>
                </a:solidFill>
              </a:rPr>
              <a:t>function</a:t>
            </a:r>
            <a:r>
              <a:rPr lang="fi-FI" dirty="0"/>
              <a:t> </a:t>
            </a:r>
            <a:r>
              <a:rPr lang="fi-FI" dirty="0" err="1"/>
              <a:t>from</a:t>
            </a:r>
            <a:r>
              <a:rPr lang="fi-FI" dirty="0"/>
              <a:t> </a:t>
            </a:r>
            <a:r>
              <a:rPr lang="fi-FI" dirty="0" err="1"/>
              <a:t>the</a:t>
            </a:r>
            <a:r>
              <a:rPr lang="fi-FI" dirty="0"/>
              <a:t> </a:t>
            </a:r>
            <a:r>
              <a:rPr lang="fi-FI" dirty="0" err="1"/>
              <a:t>previous</a:t>
            </a:r>
            <a:r>
              <a:rPr lang="fi-FI" dirty="0"/>
              <a:t> </a:t>
            </a:r>
            <a:r>
              <a:rPr lang="fi-FI" dirty="0" err="1"/>
              <a:t>slide</a:t>
            </a:r>
            <a:endParaRPr lang="fi-FI" dirty="0"/>
          </a:p>
        </p:txBody>
      </p:sp>
    </p:spTree>
    <p:extLst>
      <p:ext uri="{BB962C8B-B14F-4D97-AF65-F5344CB8AC3E}">
        <p14:creationId xmlns:p14="http://schemas.microsoft.com/office/powerpoint/2010/main" val="16962380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tsikko 4">
            <a:extLst>
              <a:ext uri="{FF2B5EF4-FFF2-40B4-BE49-F238E27FC236}">
                <a16:creationId xmlns:a16="http://schemas.microsoft.com/office/drawing/2014/main" id="{E3A6FA32-B386-4A25-A11D-4B4F049C7ED5}"/>
              </a:ext>
            </a:extLst>
          </p:cNvPr>
          <p:cNvSpPr>
            <a:spLocks noGrp="1"/>
          </p:cNvSpPr>
          <p:nvPr>
            <p:ph type="title"/>
          </p:nvPr>
        </p:nvSpPr>
        <p:spPr/>
        <p:txBody>
          <a:bodyPr>
            <a:normAutofit fontScale="90000"/>
          </a:bodyPr>
          <a:lstStyle/>
          <a:p>
            <a:pPr algn="ctr"/>
            <a:r>
              <a:rPr lang="fi-FI" dirty="0" err="1"/>
              <a:t>Higher-order</a:t>
            </a:r>
            <a:r>
              <a:rPr lang="fi-FI" dirty="0"/>
              <a:t> </a:t>
            </a:r>
            <a:r>
              <a:rPr lang="fi-FI" dirty="0" err="1"/>
              <a:t>Functions</a:t>
            </a:r>
            <a:r>
              <a:rPr lang="fi-FI" dirty="0"/>
              <a:t> </a:t>
            </a:r>
            <a:r>
              <a:rPr lang="fi-FI" dirty="0" err="1"/>
              <a:t>versus</a:t>
            </a:r>
            <a:r>
              <a:rPr lang="fi-FI" dirty="0"/>
              <a:t> </a:t>
            </a:r>
            <a:r>
              <a:rPr lang="en-US" dirty="0"/>
              <a:t>First-order Functions</a:t>
            </a:r>
            <a:endParaRPr lang="fi-FI" dirty="0"/>
          </a:p>
        </p:txBody>
      </p:sp>
      <p:sp>
        <p:nvSpPr>
          <p:cNvPr id="6" name="Sisällön paikkamerkki 5">
            <a:extLst>
              <a:ext uri="{FF2B5EF4-FFF2-40B4-BE49-F238E27FC236}">
                <a16:creationId xmlns:a16="http://schemas.microsoft.com/office/drawing/2014/main" id="{98175C17-7C08-49D5-B03B-6454F6238920}"/>
              </a:ext>
            </a:extLst>
          </p:cNvPr>
          <p:cNvSpPr>
            <a:spLocks noGrp="1"/>
          </p:cNvSpPr>
          <p:nvPr>
            <p:ph sz="half" idx="1"/>
          </p:nvPr>
        </p:nvSpPr>
        <p:spPr>
          <a:xfrm>
            <a:off x="798990" y="1180730"/>
            <a:ext cx="4938026" cy="5390665"/>
          </a:xfrm>
        </p:spPr>
        <p:txBody>
          <a:bodyPr>
            <a:normAutofit lnSpcReduction="10000"/>
          </a:bodyPr>
          <a:lstStyle/>
          <a:p>
            <a:r>
              <a:rPr lang="en-US" dirty="0"/>
              <a:t>In computer science, a </a:t>
            </a:r>
            <a:r>
              <a:rPr lang="en-US" dirty="0">
                <a:solidFill>
                  <a:srgbClr val="00B050"/>
                </a:solidFill>
              </a:rPr>
              <a:t>higher-order function </a:t>
            </a:r>
            <a:r>
              <a:rPr lang="en-US" dirty="0"/>
              <a:t>is a function that does at least one of the following:</a:t>
            </a:r>
          </a:p>
          <a:p>
            <a:r>
              <a:rPr lang="en-US" dirty="0">
                <a:highlight>
                  <a:srgbClr val="008000"/>
                </a:highlight>
              </a:rPr>
              <a:t>Takes one or more functions as arguments</a:t>
            </a:r>
          </a:p>
          <a:p>
            <a:r>
              <a:rPr lang="en-US" dirty="0">
                <a:highlight>
                  <a:srgbClr val="008000"/>
                </a:highlight>
              </a:rPr>
              <a:t>Returns a function as its result.</a:t>
            </a:r>
          </a:p>
          <a:p>
            <a:r>
              <a:rPr lang="en-US" dirty="0"/>
              <a:t>All other functions are </a:t>
            </a:r>
            <a:r>
              <a:rPr lang="en-US" dirty="0">
                <a:solidFill>
                  <a:srgbClr val="00B050"/>
                </a:solidFill>
              </a:rPr>
              <a:t>first-order</a:t>
            </a:r>
            <a:r>
              <a:rPr lang="en-US" dirty="0"/>
              <a:t> </a:t>
            </a:r>
            <a:r>
              <a:rPr lang="en-US" dirty="0">
                <a:solidFill>
                  <a:srgbClr val="00B050"/>
                </a:solidFill>
              </a:rPr>
              <a:t>functions</a:t>
            </a:r>
            <a:r>
              <a:rPr lang="en-US" dirty="0"/>
              <a:t>.</a:t>
            </a:r>
            <a:endParaRPr lang="fi-FI" dirty="0"/>
          </a:p>
          <a:p>
            <a:r>
              <a:rPr lang="en-US" dirty="0"/>
              <a:t>Taking an other </a:t>
            </a:r>
            <a:r>
              <a:rPr lang="en-US" dirty="0">
                <a:solidFill>
                  <a:srgbClr val="00B050"/>
                </a:solidFill>
              </a:rPr>
              <a:t>function</a:t>
            </a:r>
            <a:r>
              <a:rPr lang="en-US" dirty="0"/>
              <a:t> as an </a:t>
            </a:r>
            <a:r>
              <a:rPr lang="en-US" dirty="0">
                <a:solidFill>
                  <a:srgbClr val="00B050"/>
                </a:solidFill>
              </a:rPr>
              <a:t>argument</a:t>
            </a:r>
            <a:r>
              <a:rPr lang="en-US" dirty="0"/>
              <a:t> is often referred as a </a:t>
            </a:r>
            <a:r>
              <a:rPr lang="en-US" dirty="0">
                <a:solidFill>
                  <a:srgbClr val="00B050"/>
                </a:solidFill>
              </a:rPr>
              <a:t>callback</a:t>
            </a:r>
            <a:r>
              <a:rPr lang="en-US" dirty="0"/>
              <a:t> </a:t>
            </a:r>
            <a:r>
              <a:rPr lang="en-US" dirty="0">
                <a:solidFill>
                  <a:srgbClr val="00B050"/>
                </a:solidFill>
              </a:rPr>
              <a:t>function</a:t>
            </a:r>
            <a:r>
              <a:rPr lang="en-US" dirty="0"/>
              <a:t>, because it is called back by the </a:t>
            </a:r>
            <a:r>
              <a:rPr lang="en-US" dirty="0">
                <a:solidFill>
                  <a:srgbClr val="00B050"/>
                </a:solidFill>
              </a:rPr>
              <a:t>higher-order</a:t>
            </a:r>
            <a:r>
              <a:rPr lang="en-US" dirty="0"/>
              <a:t> </a:t>
            </a:r>
            <a:r>
              <a:rPr lang="en-US" dirty="0">
                <a:solidFill>
                  <a:srgbClr val="00B050"/>
                </a:solidFill>
              </a:rPr>
              <a:t>function</a:t>
            </a:r>
            <a:r>
              <a:rPr lang="en-US" dirty="0"/>
              <a:t>. This is a concept that </a:t>
            </a:r>
            <a:r>
              <a:rPr lang="en-US" dirty="0" err="1">
                <a:solidFill>
                  <a:srgbClr val="00B050"/>
                </a:solidFill>
              </a:rPr>
              <a:t>Javascript</a:t>
            </a:r>
            <a:r>
              <a:rPr lang="en-US" dirty="0"/>
              <a:t> uses a lot.</a:t>
            </a:r>
          </a:p>
          <a:p>
            <a:r>
              <a:rPr lang="fi-FI" dirty="0" err="1"/>
              <a:t>Sources</a:t>
            </a:r>
            <a:r>
              <a:rPr lang="fi-FI" dirty="0"/>
              <a:t>: https://dev.to/damcosset/higher-order-functions-in-javascript-4j8b and https://en.wikipedia.org/wiki/Higher-order_function</a:t>
            </a:r>
          </a:p>
        </p:txBody>
      </p:sp>
      <p:sp>
        <p:nvSpPr>
          <p:cNvPr id="7" name="Sisällön paikkamerkki 6">
            <a:extLst>
              <a:ext uri="{FF2B5EF4-FFF2-40B4-BE49-F238E27FC236}">
                <a16:creationId xmlns:a16="http://schemas.microsoft.com/office/drawing/2014/main" id="{99038F92-B02A-41C2-9A24-87A5AF1AD51C}"/>
              </a:ext>
            </a:extLst>
          </p:cNvPr>
          <p:cNvSpPr>
            <a:spLocks noGrp="1"/>
          </p:cNvSpPr>
          <p:nvPr>
            <p:ph sz="half" idx="2"/>
          </p:nvPr>
        </p:nvSpPr>
        <p:spPr>
          <a:xfrm>
            <a:off x="6217654" y="1180730"/>
            <a:ext cx="4938026" cy="5390664"/>
          </a:xfrm>
        </p:spPr>
        <p:txBody>
          <a:bodyPr>
            <a:normAutofit lnSpcReduction="10000"/>
          </a:bodyPr>
          <a:lstStyle/>
          <a:p>
            <a:r>
              <a:rPr lang="en-US" dirty="0"/>
              <a:t>The map function is one of the many </a:t>
            </a:r>
            <a:r>
              <a:rPr lang="en-US" dirty="0">
                <a:solidFill>
                  <a:srgbClr val="00B050"/>
                </a:solidFill>
              </a:rPr>
              <a:t>higher-order</a:t>
            </a:r>
            <a:r>
              <a:rPr lang="en-US" dirty="0"/>
              <a:t> </a:t>
            </a:r>
            <a:r>
              <a:rPr lang="en-US" dirty="0">
                <a:solidFill>
                  <a:srgbClr val="00B050"/>
                </a:solidFill>
              </a:rPr>
              <a:t>functions</a:t>
            </a:r>
            <a:r>
              <a:rPr lang="en-US" dirty="0"/>
              <a:t> built into the language. </a:t>
            </a:r>
          </a:p>
          <a:p>
            <a:r>
              <a:rPr lang="en-US" dirty="0"/>
              <a:t>Sort, reduce, filter, </a:t>
            </a:r>
            <a:r>
              <a:rPr lang="en-US" dirty="0" err="1"/>
              <a:t>forEach</a:t>
            </a:r>
            <a:r>
              <a:rPr lang="en-US" dirty="0"/>
              <a:t> are other examples of </a:t>
            </a:r>
            <a:r>
              <a:rPr lang="en-US" dirty="0">
                <a:solidFill>
                  <a:srgbClr val="00B050"/>
                </a:solidFill>
              </a:rPr>
              <a:t>higher-order</a:t>
            </a:r>
            <a:r>
              <a:rPr lang="en-US" dirty="0"/>
              <a:t> </a:t>
            </a:r>
            <a:r>
              <a:rPr lang="en-US" dirty="0">
                <a:solidFill>
                  <a:srgbClr val="00B050"/>
                </a:solidFill>
              </a:rPr>
              <a:t>functions</a:t>
            </a:r>
            <a:r>
              <a:rPr lang="en-US" dirty="0"/>
              <a:t> built into the language.</a:t>
            </a:r>
            <a:endParaRPr lang="fi-FI" dirty="0"/>
          </a:p>
          <a:p>
            <a:endParaRPr lang="fi-FI" dirty="0"/>
          </a:p>
          <a:p>
            <a:endParaRPr lang="fi-FI" dirty="0"/>
          </a:p>
          <a:p>
            <a:endParaRPr lang="fi-FI" dirty="0"/>
          </a:p>
          <a:p>
            <a:endParaRPr lang="fi-FI" dirty="0"/>
          </a:p>
          <a:p>
            <a:endParaRPr lang="fi-FI" dirty="0"/>
          </a:p>
          <a:p>
            <a:r>
              <a:rPr lang="en-US" dirty="0"/>
              <a:t>We can create smaller </a:t>
            </a:r>
            <a:r>
              <a:rPr lang="en-US" dirty="0">
                <a:solidFill>
                  <a:srgbClr val="00B050"/>
                </a:solidFill>
              </a:rPr>
              <a:t>functions</a:t>
            </a:r>
            <a:r>
              <a:rPr lang="en-US" dirty="0"/>
              <a:t> that only take care of one piece of logic. Then, we compose more complex functions by using different </a:t>
            </a:r>
            <a:r>
              <a:rPr lang="en-US"/>
              <a:t>smaller </a:t>
            </a:r>
            <a:r>
              <a:rPr lang="en-US" dirty="0">
                <a:solidFill>
                  <a:srgbClr val="00B050"/>
                </a:solidFill>
              </a:rPr>
              <a:t>functions</a:t>
            </a:r>
            <a:r>
              <a:rPr lang="en-US"/>
              <a:t>.</a:t>
            </a:r>
            <a:endParaRPr lang="fi-FI" dirty="0"/>
          </a:p>
        </p:txBody>
      </p:sp>
      <p:sp>
        <p:nvSpPr>
          <p:cNvPr id="4" name="Dian numeron paikkamerkki 3">
            <a:extLst>
              <a:ext uri="{FF2B5EF4-FFF2-40B4-BE49-F238E27FC236}">
                <a16:creationId xmlns:a16="http://schemas.microsoft.com/office/drawing/2014/main" id="{7CDFEF6C-7934-471C-AEA7-110D3EC5778D}"/>
              </a:ext>
            </a:extLst>
          </p:cNvPr>
          <p:cNvSpPr>
            <a:spLocks noGrp="1"/>
          </p:cNvSpPr>
          <p:nvPr>
            <p:ph type="sldNum" sz="quarter" idx="12"/>
          </p:nvPr>
        </p:nvSpPr>
        <p:spPr/>
        <p:txBody>
          <a:bodyPr/>
          <a:lstStyle/>
          <a:p>
            <a:fld id="{3A98EE3D-8CD1-4C3F-BD1C-C98C9596463C}" type="slidenum">
              <a:rPr lang="en-US" smtClean="0"/>
              <a:pPr/>
              <a:t>205</a:t>
            </a:fld>
            <a:endParaRPr lang="en-US" dirty="0"/>
          </a:p>
        </p:txBody>
      </p:sp>
      <p:pic>
        <p:nvPicPr>
          <p:cNvPr id="9" name="Kuva 8">
            <a:extLst>
              <a:ext uri="{FF2B5EF4-FFF2-40B4-BE49-F238E27FC236}">
                <a16:creationId xmlns:a16="http://schemas.microsoft.com/office/drawing/2014/main" id="{8E04CC2C-A8CE-4799-A307-3AD00E5C15B5}"/>
              </a:ext>
            </a:extLst>
          </p:cNvPr>
          <p:cNvPicPr>
            <a:picLocks noChangeAspect="1"/>
          </p:cNvPicPr>
          <p:nvPr/>
        </p:nvPicPr>
        <p:blipFill>
          <a:blip r:embed="rId2"/>
          <a:stretch>
            <a:fillRect/>
          </a:stretch>
        </p:blipFill>
        <p:spPr>
          <a:xfrm>
            <a:off x="6096000" y="2786284"/>
            <a:ext cx="5658036" cy="2179555"/>
          </a:xfrm>
          <a:prstGeom prst="rect">
            <a:avLst/>
          </a:prstGeom>
        </p:spPr>
      </p:pic>
    </p:spTree>
    <p:extLst>
      <p:ext uri="{BB962C8B-B14F-4D97-AF65-F5344CB8AC3E}">
        <p14:creationId xmlns:p14="http://schemas.microsoft.com/office/powerpoint/2010/main" val="68586031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6205FFC-45EE-441E-ADAA-ADCA7B59E3C2}"/>
              </a:ext>
            </a:extLst>
          </p:cNvPr>
          <p:cNvSpPr>
            <a:spLocks noGrp="1"/>
          </p:cNvSpPr>
          <p:nvPr>
            <p:ph type="title"/>
          </p:nvPr>
        </p:nvSpPr>
        <p:spPr/>
        <p:txBody>
          <a:bodyPr>
            <a:normAutofit/>
          </a:bodyPr>
          <a:lstStyle/>
          <a:p>
            <a:pPr algn="ctr"/>
            <a:r>
              <a:rPr lang="fi-FI" dirty="0" err="1"/>
              <a:t>Functions</a:t>
            </a:r>
            <a:r>
              <a:rPr lang="fi-FI" dirty="0"/>
              <a:t>: </a:t>
            </a:r>
            <a:r>
              <a:rPr lang="fi-FI" dirty="0" err="1"/>
              <a:t>Hoisting</a:t>
            </a:r>
            <a:endParaRPr lang="fi-FI" dirty="0"/>
          </a:p>
        </p:txBody>
      </p:sp>
      <p:sp>
        <p:nvSpPr>
          <p:cNvPr id="3" name="Sisällön paikkamerkki 2">
            <a:extLst>
              <a:ext uri="{FF2B5EF4-FFF2-40B4-BE49-F238E27FC236}">
                <a16:creationId xmlns:a16="http://schemas.microsoft.com/office/drawing/2014/main" id="{B0D5EDBA-F70F-410A-BFA7-524A145C8D0B}"/>
              </a:ext>
            </a:extLst>
          </p:cNvPr>
          <p:cNvSpPr>
            <a:spLocks noGrp="1"/>
          </p:cNvSpPr>
          <p:nvPr>
            <p:ph idx="1"/>
          </p:nvPr>
        </p:nvSpPr>
        <p:spPr>
          <a:xfrm>
            <a:off x="861134" y="1109751"/>
            <a:ext cx="10294546" cy="5461644"/>
          </a:xfrm>
        </p:spPr>
        <p:txBody>
          <a:bodyPr>
            <a:normAutofit fontScale="925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solidFill>
                  <a:srgbClr val="00B050"/>
                </a:solidFill>
              </a:rPr>
              <a:t>Hoisting</a:t>
            </a:r>
            <a:r>
              <a:rPr lang="en-US" dirty="0"/>
              <a:t> is </a:t>
            </a:r>
            <a:r>
              <a:rPr lang="en-US" dirty="0">
                <a:solidFill>
                  <a:srgbClr val="00B050"/>
                </a:solidFill>
              </a:rPr>
              <a:t>JavaScript's</a:t>
            </a:r>
            <a:r>
              <a:rPr lang="en-US" dirty="0"/>
              <a:t> default behavior of moving declarations to the top. Only </a:t>
            </a:r>
            <a:r>
              <a:rPr lang="en-US" dirty="0">
                <a:solidFill>
                  <a:srgbClr val="00B050"/>
                </a:solidFill>
              </a:rPr>
              <a:t>function declarations </a:t>
            </a:r>
            <a:r>
              <a:rPr lang="en-US" dirty="0"/>
              <a:t>are </a:t>
            </a:r>
            <a:r>
              <a:rPr lang="en-US" dirty="0">
                <a:solidFill>
                  <a:srgbClr val="00B050"/>
                </a:solidFill>
              </a:rPr>
              <a:t>hoisted</a:t>
            </a:r>
            <a:r>
              <a:rPr lang="en-US" dirty="0"/>
              <a:t>—but not the </a:t>
            </a:r>
            <a:r>
              <a:rPr lang="en-US" dirty="0">
                <a:solidFill>
                  <a:srgbClr val="00B050"/>
                </a:solidFill>
              </a:rPr>
              <a:t>function expressions</a:t>
            </a:r>
            <a:r>
              <a:rPr lang="en-US" dirty="0"/>
              <a:t>. (the same is with </a:t>
            </a:r>
            <a:r>
              <a:rPr lang="en-US" dirty="0">
                <a:solidFill>
                  <a:srgbClr val="00B050"/>
                </a:solidFill>
              </a:rPr>
              <a:t>variables</a:t>
            </a:r>
            <a:r>
              <a:rPr lang="en-US" dirty="0"/>
              <a:t>)</a:t>
            </a:r>
            <a:endParaRPr lang="fi-FI" dirty="0"/>
          </a:p>
          <a:p>
            <a:r>
              <a:rPr lang="fi-FI" dirty="0" err="1"/>
              <a:t>Sources</a:t>
            </a:r>
            <a:r>
              <a:rPr lang="fi-FI" dirty="0"/>
              <a:t>: https://developer.mozilla.org/en-US/docs/Web/JavaScript/Guide/Grammar_and_types and https://www.w3schools.com/js/js_function_definition.asp</a:t>
            </a:r>
          </a:p>
        </p:txBody>
      </p:sp>
      <p:sp>
        <p:nvSpPr>
          <p:cNvPr id="4" name="Dian numeron paikkamerkki 3">
            <a:extLst>
              <a:ext uri="{FF2B5EF4-FFF2-40B4-BE49-F238E27FC236}">
                <a16:creationId xmlns:a16="http://schemas.microsoft.com/office/drawing/2014/main" id="{916CB9E8-490B-43D1-B6B5-BED48594B87C}"/>
              </a:ext>
            </a:extLst>
          </p:cNvPr>
          <p:cNvSpPr>
            <a:spLocks noGrp="1"/>
          </p:cNvSpPr>
          <p:nvPr>
            <p:ph type="sldNum" sz="quarter" idx="12"/>
          </p:nvPr>
        </p:nvSpPr>
        <p:spPr/>
        <p:txBody>
          <a:bodyPr/>
          <a:lstStyle/>
          <a:p>
            <a:fld id="{3A98EE3D-8CD1-4C3F-BD1C-C98C9596463C}" type="slidenum">
              <a:rPr lang="en-US" smtClean="0"/>
              <a:pPr/>
              <a:t>206</a:t>
            </a:fld>
            <a:endParaRPr lang="en-US" dirty="0"/>
          </a:p>
        </p:txBody>
      </p:sp>
      <p:pic>
        <p:nvPicPr>
          <p:cNvPr id="6" name="Kuva 5">
            <a:extLst>
              <a:ext uri="{FF2B5EF4-FFF2-40B4-BE49-F238E27FC236}">
                <a16:creationId xmlns:a16="http://schemas.microsoft.com/office/drawing/2014/main" id="{26E08969-61F0-475F-8DAC-5D044BF94C6B}"/>
              </a:ext>
            </a:extLst>
          </p:cNvPr>
          <p:cNvPicPr>
            <a:picLocks noChangeAspect="1"/>
          </p:cNvPicPr>
          <p:nvPr/>
        </p:nvPicPr>
        <p:blipFill>
          <a:blip r:embed="rId2"/>
          <a:stretch>
            <a:fillRect/>
          </a:stretch>
        </p:blipFill>
        <p:spPr>
          <a:xfrm>
            <a:off x="861134" y="1109752"/>
            <a:ext cx="5415380" cy="3967996"/>
          </a:xfrm>
          <a:prstGeom prst="rect">
            <a:avLst/>
          </a:prstGeom>
        </p:spPr>
      </p:pic>
      <p:sp>
        <p:nvSpPr>
          <p:cNvPr id="5" name="Suorakulmio: Pyöristetyt kulmat 4">
            <a:extLst>
              <a:ext uri="{FF2B5EF4-FFF2-40B4-BE49-F238E27FC236}">
                <a16:creationId xmlns:a16="http://schemas.microsoft.com/office/drawing/2014/main" id="{B0524A16-16A4-4606-B3AC-26B035EDA8AD}"/>
              </a:ext>
            </a:extLst>
          </p:cNvPr>
          <p:cNvSpPr/>
          <p:nvPr/>
        </p:nvSpPr>
        <p:spPr>
          <a:xfrm>
            <a:off x="1487897" y="2529698"/>
            <a:ext cx="1731146" cy="30183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2" name="Nuoli: U-käännös 11">
            <a:extLst>
              <a:ext uri="{FF2B5EF4-FFF2-40B4-BE49-F238E27FC236}">
                <a16:creationId xmlns:a16="http://schemas.microsoft.com/office/drawing/2014/main" id="{4588DBAD-2324-4974-885B-4B584B012250}"/>
              </a:ext>
            </a:extLst>
          </p:cNvPr>
          <p:cNvSpPr/>
          <p:nvPr/>
        </p:nvSpPr>
        <p:spPr>
          <a:xfrm rot="16200000">
            <a:off x="1079961" y="2316505"/>
            <a:ext cx="514034" cy="301839"/>
          </a:xfrm>
          <a:prstGeom prst="utur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7" name="Tekstiruutu 6">
            <a:extLst>
              <a:ext uri="{FF2B5EF4-FFF2-40B4-BE49-F238E27FC236}">
                <a16:creationId xmlns:a16="http://schemas.microsoft.com/office/drawing/2014/main" id="{EEAFBB09-AAF5-4A02-87BC-348A24B2B779}"/>
              </a:ext>
            </a:extLst>
          </p:cNvPr>
          <p:cNvSpPr txBox="1"/>
          <p:nvPr/>
        </p:nvSpPr>
        <p:spPr>
          <a:xfrm>
            <a:off x="4305669" y="3390881"/>
            <a:ext cx="6116715" cy="1200329"/>
          </a:xfrm>
          <a:prstGeom prst="rect">
            <a:avLst/>
          </a:prstGeom>
          <a:noFill/>
          <a:ln>
            <a:solidFill>
              <a:srgbClr val="FF0000"/>
            </a:solidFill>
          </a:ln>
        </p:spPr>
        <p:txBody>
          <a:bodyPr wrap="square" rtlCol="0">
            <a:spAutoFit/>
          </a:bodyPr>
          <a:lstStyle/>
          <a:p>
            <a:r>
              <a:rPr lang="en-US" dirty="0">
                <a:solidFill>
                  <a:srgbClr val="00B050"/>
                </a:solidFill>
              </a:rPr>
              <a:t>Note! </a:t>
            </a:r>
            <a:r>
              <a:rPr lang="en-US" dirty="0"/>
              <a:t>The </a:t>
            </a:r>
            <a:r>
              <a:rPr lang="en-US" dirty="0">
                <a:solidFill>
                  <a:srgbClr val="00B050"/>
                </a:solidFill>
              </a:rPr>
              <a:t>function</a:t>
            </a:r>
            <a:r>
              <a:rPr lang="en-US" dirty="0"/>
              <a:t> on the line 11 is actually </a:t>
            </a:r>
            <a:r>
              <a:rPr lang="en-US" dirty="0">
                <a:solidFill>
                  <a:srgbClr val="00B050"/>
                </a:solidFill>
              </a:rPr>
              <a:t>an anonymous function </a:t>
            </a:r>
            <a:r>
              <a:rPr lang="en-US" dirty="0"/>
              <a:t>(a </a:t>
            </a:r>
            <a:r>
              <a:rPr lang="en-US" dirty="0">
                <a:solidFill>
                  <a:srgbClr val="00B050"/>
                </a:solidFill>
              </a:rPr>
              <a:t>function</a:t>
            </a:r>
            <a:r>
              <a:rPr lang="en-US" dirty="0"/>
              <a:t> without a name). </a:t>
            </a:r>
            <a:r>
              <a:rPr lang="en-US" dirty="0">
                <a:solidFill>
                  <a:srgbClr val="00B050"/>
                </a:solidFill>
              </a:rPr>
              <a:t>Functions</a:t>
            </a:r>
            <a:r>
              <a:rPr lang="en-US" dirty="0"/>
              <a:t> stored in </a:t>
            </a:r>
            <a:r>
              <a:rPr lang="en-US" dirty="0">
                <a:solidFill>
                  <a:srgbClr val="00B050"/>
                </a:solidFill>
              </a:rPr>
              <a:t>variables</a:t>
            </a:r>
            <a:r>
              <a:rPr lang="en-US" dirty="0"/>
              <a:t> do not need </a:t>
            </a:r>
            <a:r>
              <a:rPr lang="en-US" dirty="0">
                <a:solidFill>
                  <a:srgbClr val="00B050"/>
                </a:solidFill>
              </a:rPr>
              <a:t>function</a:t>
            </a:r>
            <a:r>
              <a:rPr lang="en-US" dirty="0"/>
              <a:t> names. They are always invoked (called) using the </a:t>
            </a:r>
            <a:r>
              <a:rPr lang="en-US" dirty="0">
                <a:solidFill>
                  <a:srgbClr val="00B050"/>
                </a:solidFill>
              </a:rPr>
              <a:t>variable</a:t>
            </a:r>
            <a:r>
              <a:rPr lang="en-US" dirty="0"/>
              <a:t> name.</a:t>
            </a:r>
            <a:endParaRPr lang="fi-FI" dirty="0"/>
          </a:p>
        </p:txBody>
      </p:sp>
    </p:spTree>
    <p:extLst>
      <p:ext uri="{BB962C8B-B14F-4D97-AF65-F5344CB8AC3E}">
        <p14:creationId xmlns:p14="http://schemas.microsoft.com/office/powerpoint/2010/main" val="143004342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tsikko 4">
            <a:extLst>
              <a:ext uri="{FF2B5EF4-FFF2-40B4-BE49-F238E27FC236}">
                <a16:creationId xmlns:a16="http://schemas.microsoft.com/office/drawing/2014/main" id="{F840E374-0797-4249-9C14-E40BC32DE7A3}"/>
              </a:ext>
            </a:extLst>
          </p:cNvPr>
          <p:cNvSpPr>
            <a:spLocks noGrp="1"/>
          </p:cNvSpPr>
          <p:nvPr>
            <p:ph type="title"/>
          </p:nvPr>
        </p:nvSpPr>
        <p:spPr/>
        <p:txBody>
          <a:bodyPr>
            <a:normAutofit/>
          </a:bodyPr>
          <a:lstStyle/>
          <a:p>
            <a:pPr algn="ctr"/>
            <a:r>
              <a:rPr lang="fi-FI" dirty="0" err="1"/>
              <a:t>Functions</a:t>
            </a:r>
            <a:r>
              <a:rPr lang="fi-FI" dirty="0"/>
              <a:t>: Return </a:t>
            </a:r>
            <a:r>
              <a:rPr lang="fi-FI" dirty="0" err="1"/>
              <a:t>Statement</a:t>
            </a:r>
            <a:endParaRPr lang="fi-FI" dirty="0"/>
          </a:p>
        </p:txBody>
      </p:sp>
      <p:sp>
        <p:nvSpPr>
          <p:cNvPr id="6" name="Sisällön paikkamerkki 5">
            <a:extLst>
              <a:ext uri="{FF2B5EF4-FFF2-40B4-BE49-F238E27FC236}">
                <a16:creationId xmlns:a16="http://schemas.microsoft.com/office/drawing/2014/main" id="{86FEDE35-A9A7-43C3-B35E-19DE22EBFD18}"/>
              </a:ext>
            </a:extLst>
          </p:cNvPr>
          <p:cNvSpPr>
            <a:spLocks noGrp="1"/>
          </p:cNvSpPr>
          <p:nvPr>
            <p:ph idx="1"/>
          </p:nvPr>
        </p:nvSpPr>
        <p:spPr>
          <a:xfrm>
            <a:off x="861134" y="1109751"/>
            <a:ext cx="10294546" cy="5461644"/>
          </a:xfrm>
        </p:spPr>
        <p:txBody>
          <a:bodyPr>
            <a:normAutofit fontScale="925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 </a:t>
            </a:r>
            <a:r>
              <a:rPr lang="en-US" dirty="0">
                <a:solidFill>
                  <a:srgbClr val="00B050"/>
                </a:solidFill>
              </a:rPr>
              <a:t>return statement </a:t>
            </a:r>
            <a:r>
              <a:rPr lang="en-US" dirty="0"/>
              <a:t>ends function execution and specifies a value to be returned to the </a:t>
            </a:r>
            <a:r>
              <a:rPr lang="en-US" dirty="0">
                <a:solidFill>
                  <a:srgbClr val="00B050"/>
                </a:solidFill>
              </a:rPr>
              <a:t>function caller</a:t>
            </a:r>
            <a:r>
              <a:rPr lang="en-US" dirty="0"/>
              <a:t>.</a:t>
            </a:r>
          </a:p>
          <a:p>
            <a:r>
              <a:rPr lang="fi-FI" dirty="0" err="1"/>
              <a:t>Syntax</a:t>
            </a:r>
            <a:r>
              <a:rPr lang="fi-FI" dirty="0"/>
              <a:t>: </a:t>
            </a:r>
            <a:r>
              <a:rPr lang="fi-FI" dirty="0" err="1">
                <a:solidFill>
                  <a:srgbClr val="00B050"/>
                </a:solidFill>
              </a:rPr>
              <a:t>return</a:t>
            </a:r>
            <a:r>
              <a:rPr lang="fi-FI" dirty="0"/>
              <a:t> </a:t>
            </a:r>
            <a:r>
              <a:rPr lang="fi-FI" dirty="0" err="1"/>
              <a:t>value</a:t>
            </a:r>
            <a:r>
              <a:rPr lang="fi-FI" dirty="0"/>
              <a:t>; </a:t>
            </a:r>
            <a:r>
              <a:rPr lang="en-US" dirty="0"/>
              <a:t>If value is omitted, </a:t>
            </a:r>
            <a:r>
              <a:rPr lang="en-US" dirty="0">
                <a:solidFill>
                  <a:srgbClr val="00B050"/>
                </a:solidFill>
              </a:rPr>
              <a:t>return</a:t>
            </a:r>
            <a:r>
              <a:rPr lang="en-US" dirty="0"/>
              <a:t> returns</a:t>
            </a:r>
            <a:r>
              <a:rPr lang="en-US" dirty="0">
                <a:solidFill>
                  <a:srgbClr val="00B050"/>
                </a:solidFill>
              </a:rPr>
              <a:t> </a:t>
            </a:r>
            <a:r>
              <a:rPr lang="en-US" dirty="0"/>
              <a:t>undefined.</a:t>
            </a:r>
          </a:p>
          <a:p>
            <a:r>
              <a:rPr lang="en-US" b="1" dirty="0"/>
              <a:t>So</a:t>
            </a:r>
            <a:r>
              <a:rPr lang="en-US" dirty="0"/>
              <a:t>urces: https://www.w3schools.com/jsref/jsref_return.asp and https://developer.mozilla.org/en-US/docs/Web/JavaScript/Reference/Statements/return</a:t>
            </a:r>
            <a:endParaRPr lang="fi-FI" dirty="0"/>
          </a:p>
        </p:txBody>
      </p:sp>
      <p:sp>
        <p:nvSpPr>
          <p:cNvPr id="4" name="Dian numeron paikkamerkki 3">
            <a:extLst>
              <a:ext uri="{FF2B5EF4-FFF2-40B4-BE49-F238E27FC236}">
                <a16:creationId xmlns:a16="http://schemas.microsoft.com/office/drawing/2014/main" id="{E8249056-58CE-46F5-A68C-F0F81A88EF37}"/>
              </a:ext>
            </a:extLst>
          </p:cNvPr>
          <p:cNvSpPr>
            <a:spLocks noGrp="1"/>
          </p:cNvSpPr>
          <p:nvPr>
            <p:ph type="sldNum" sz="quarter" idx="12"/>
          </p:nvPr>
        </p:nvSpPr>
        <p:spPr/>
        <p:txBody>
          <a:bodyPr/>
          <a:lstStyle/>
          <a:p>
            <a:fld id="{3A98EE3D-8CD1-4C3F-BD1C-C98C9596463C}" type="slidenum">
              <a:rPr lang="en-US" smtClean="0"/>
              <a:pPr/>
              <a:t>207</a:t>
            </a:fld>
            <a:endParaRPr lang="en-US" dirty="0"/>
          </a:p>
        </p:txBody>
      </p:sp>
      <p:pic>
        <p:nvPicPr>
          <p:cNvPr id="2" name="Kuva 1">
            <a:extLst>
              <a:ext uri="{FF2B5EF4-FFF2-40B4-BE49-F238E27FC236}">
                <a16:creationId xmlns:a16="http://schemas.microsoft.com/office/drawing/2014/main" id="{968FD2E6-5981-49CA-ADB4-48FE69099333}"/>
              </a:ext>
            </a:extLst>
          </p:cNvPr>
          <p:cNvPicPr>
            <a:picLocks noChangeAspect="1"/>
          </p:cNvPicPr>
          <p:nvPr/>
        </p:nvPicPr>
        <p:blipFill>
          <a:blip r:embed="rId2"/>
          <a:stretch>
            <a:fillRect/>
          </a:stretch>
        </p:blipFill>
        <p:spPr>
          <a:xfrm>
            <a:off x="861134" y="1109751"/>
            <a:ext cx="9098654" cy="3932082"/>
          </a:xfrm>
          <a:prstGeom prst="rect">
            <a:avLst/>
          </a:prstGeom>
        </p:spPr>
      </p:pic>
      <p:sp>
        <p:nvSpPr>
          <p:cNvPr id="3" name="Suorakulmio: Pyöristetyt kulmat 2">
            <a:extLst>
              <a:ext uri="{FF2B5EF4-FFF2-40B4-BE49-F238E27FC236}">
                <a16:creationId xmlns:a16="http://schemas.microsoft.com/office/drawing/2014/main" id="{1D1E79E3-FAEB-4B59-BD57-EC6ABF44AEAD}"/>
              </a:ext>
            </a:extLst>
          </p:cNvPr>
          <p:cNvSpPr/>
          <p:nvPr/>
        </p:nvSpPr>
        <p:spPr>
          <a:xfrm>
            <a:off x="2090213" y="1484607"/>
            <a:ext cx="2108925" cy="31071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7" name="Suorakulmio: Pyöristetyt kulmat 6">
            <a:extLst>
              <a:ext uri="{FF2B5EF4-FFF2-40B4-BE49-F238E27FC236}">
                <a16:creationId xmlns:a16="http://schemas.microsoft.com/office/drawing/2014/main" id="{1D7679AD-DD98-4FE9-8636-45B7C49497D1}"/>
              </a:ext>
            </a:extLst>
          </p:cNvPr>
          <p:cNvSpPr/>
          <p:nvPr/>
        </p:nvSpPr>
        <p:spPr>
          <a:xfrm>
            <a:off x="1837678" y="3429000"/>
            <a:ext cx="1784411" cy="31071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Tree>
    <p:extLst>
      <p:ext uri="{BB962C8B-B14F-4D97-AF65-F5344CB8AC3E}">
        <p14:creationId xmlns:p14="http://schemas.microsoft.com/office/powerpoint/2010/main" val="19493539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tsikko 5">
            <a:extLst>
              <a:ext uri="{FF2B5EF4-FFF2-40B4-BE49-F238E27FC236}">
                <a16:creationId xmlns:a16="http://schemas.microsoft.com/office/drawing/2014/main" id="{6A637EC8-2FCE-4126-8BFD-B927A4C2D3F4}"/>
              </a:ext>
            </a:extLst>
          </p:cNvPr>
          <p:cNvSpPr>
            <a:spLocks noGrp="1"/>
          </p:cNvSpPr>
          <p:nvPr>
            <p:ph type="title"/>
          </p:nvPr>
        </p:nvSpPr>
        <p:spPr/>
        <p:txBody>
          <a:bodyPr/>
          <a:lstStyle/>
          <a:p>
            <a:pPr algn="ctr"/>
            <a:r>
              <a:rPr lang="fi-FI" dirty="0" err="1"/>
              <a:t>Function</a:t>
            </a:r>
            <a:r>
              <a:rPr lang="fi-FI" dirty="0"/>
              <a:t> </a:t>
            </a:r>
            <a:r>
              <a:rPr lang="fi-FI" dirty="0" err="1"/>
              <a:t>Invocation</a:t>
            </a:r>
            <a:endParaRPr lang="fi-FI" dirty="0"/>
          </a:p>
        </p:txBody>
      </p:sp>
      <p:sp>
        <p:nvSpPr>
          <p:cNvPr id="3" name="Sisällön paikkamerkki 2">
            <a:extLst>
              <a:ext uri="{FF2B5EF4-FFF2-40B4-BE49-F238E27FC236}">
                <a16:creationId xmlns:a16="http://schemas.microsoft.com/office/drawing/2014/main" id="{C2F782D5-D930-4999-B0A3-8EE32BEDCEF2}"/>
              </a:ext>
            </a:extLst>
          </p:cNvPr>
          <p:cNvSpPr>
            <a:spLocks noGrp="1"/>
          </p:cNvSpPr>
          <p:nvPr>
            <p:ph idx="1"/>
          </p:nvPr>
        </p:nvSpPr>
        <p:spPr>
          <a:xfrm>
            <a:off x="861134" y="1109751"/>
            <a:ext cx="10294546" cy="5461644"/>
          </a:xfrm>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Invoking a </a:t>
            </a:r>
            <a:r>
              <a:rPr lang="en-US" dirty="0">
                <a:solidFill>
                  <a:srgbClr val="00B050"/>
                </a:solidFill>
              </a:rPr>
              <a:t>JavaScript</a:t>
            </a:r>
            <a:r>
              <a:rPr lang="en-US" dirty="0"/>
              <a:t> </a:t>
            </a:r>
            <a:r>
              <a:rPr lang="en-US" dirty="0">
                <a:solidFill>
                  <a:srgbClr val="00B050"/>
                </a:solidFill>
              </a:rPr>
              <a:t>function</a:t>
            </a:r>
            <a:r>
              <a:rPr lang="en-US" dirty="0"/>
              <a:t>. The code inside a </a:t>
            </a:r>
            <a:r>
              <a:rPr lang="en-US" dirty="0">
                <a:solidFill>
                  <a:srgbClr val="00B050"/>
                </a:solidFill>
              </a:rPr>
              <a:t>function</a:t>
            </a:r>
            <a:r>
              <a:rPr lang="en-US" dirty="0"/>
              <a:t> is not executed when the </a:t>
            </a:r>
            <a:r>
              <a:rPr lang="en-US" dirty="0">
                <a:solidFill>
                  <a:srgbClr val="00B050"/>
                </a:solidFill>
              </a:rPr>
              <a:t>function</a:t>
            </a:r>
            <a:r>
              <a:rPr lang="en-US" dirty="0"/>
              <a:t> is defined. The code inside a </a:t>
            </a:r>
            <a:r>
              <a:rPr lang="en-US" dirty="0">
                <a:solidFill>
                  <a:srgbClr val="00B050"/>
                </a:solidFill>
              </a:rPr>
              <a:t>function</a:t>
            </a:r>
            <a:r>
              <a:rPr lang="en-US" dirty="0"/>
              <a:t> is executed when the </a:t>
            </a:r>
            <a:r>
              <a:rPr lang="en-US" dirty="0">
                <a:solidFill>
                  <a:srgbClr val="00B050"/>
                </a:solidFill>
              </a:rPr>
              <a:t>function </a:t>
            </a:r>
            <a:r>
              <a:rPr lang="en-US" dirty="0"/>
              <a:t>is invoked. It is common to use the term "call a </a:t>
            </a:r>
            <a:r>
              <a:rPr lang="en-US" dirty="0">
                <a:solidFill>
                  <a:srgbClr val="00B050"/>
                </a:solidFill>
              </a:rPr>
              <a:t>function</a:t>
            </a:r>
            <a:r>
              <a:rPr lang="en-US" dirty="0"/>
              <a:t>" instead of "invoke a </a:t>
            </a:r>
            <a:r>
              <a:rPr lang="en-US" dirty="0">
                <a:solidFill>
                  <a:srgbClr val="00B050"/>
                </a:solidFill>
              </a:rPr>
              <a:t>function</a:t>
            </a:r>
            <a:r>
              <a:rPr lang="en-US" dirty="0"/>
              <a:t>".  It is also common to say "call upon a </a:t>
            </a:r>
            <a:r>
              <a:rPr lang="en-US" dirty="0">
                <a:solidFill>
                  <a:srgbClr val="00B050"/>
                </a:solidFill>
              </a:rPr>
              <a:t>function</a:t>
            </a:r>
            <a:r>
              <a:rPr lang="en-US" dirty="0"/>
              <a:t>", "start a </a:t>
            </a:r>
            <a:r>
              <a:rPr lang="en-US" dirty="0">
                <a:solidFill>
                  <a:srgbClr val="00B050"/>
                </a:solidFill>
              </a:rPr>
              <a:t>function</a:t>
            </a:r>
            <a:r>
              <a:rPr lang="en-US" dirty="0"/>
              <a:t>", or "execute a </a:t>
            </a:r>
            <a:r>
              <a:rPr lang="en-US" dirty="0">
                <a:solidFill>
                  <a:srgbClr val="00B050"/>
                </a:solidFill>
              </a:rPr>
              <a:t>function</a:t>
            </a:r>
            <a:r>
              <a:rPr lang="en-US" dirty="0"/>
              <a:t>".</a:t>
            </a:r>
          </a:p>
          <a:p>
            <a:r>
              <a:rPr lang="fi-FI" dirty="0" err="1"/>
              <a:t>Source</a:t>
            </a:r>
            <a:r>
              <a:rPr lang="fi-FI" dirty="0"/>
              <a:t>: https://www.w3schools.com/js/js_function_invocation.asp</a:t>
            </a:r>
          </a:p>
        </p:txBody>
      </p:sp>
      <p:sp>
        <p:nvSpPr>
          <p:cNvPr id="5" name="Dian numeron paikkamerkki 4">
            <a:extLst>
              <a:ext uri="{FF2B5EF4-FFF2-40B4-BE49-F238E27FC236}">
                <a16:creationId xmlns:a16="http://schemas.microsoft.com/office/drawing/2014/main" id="{4C2E5CD2-32C2-4228-A1F1-96CEDDCCFFDB}"/>
              </a:ext>
            </a:extLst>
          </p:cNvPr>
          <p:cNvSpPr>
            <a:spLocks noGrp="1"/>
          </p:cNvSpPr>
          <p:nvPr>
            <p:ph type="sldNum" sz="quarter" idx="12"/>
          </p:nvPr>
        </p:nvSpPr>
        <p:spPr/>
        <p:txBody>
          <a:bodyPr/>
          <a:lstStyle/>
          <a:p>
            <a:fld id="{3A98EE3D-8CD1-4C3F-BD1C-C98C9596463C}" type="slidenum">
              <a:rPr lang="en-US" smtClean="0"/>
              <a:t>208</a:t>
            </a:fld>
            <a:endParaRPr lang="en-US" dirty="0"/>
          </a:p>
        </p:txBody>
      </p:sp>
      <p:pic>
        <p:nvPicPr>
          <p:cNvPr id="2" name="Kuva 1">
            <a:extLst>
              <a:ext uri="{FF2B5EF4-FFF2-40B4-BE49-F238E27FC236}">
                <a16:creationId xmlns:a16="http://schemas.microsoft.com/office/drawing/2014/main" id="{1F523772-D840-4F3E-AC12-D77961B8EF47}"/>
              </a:ext>
            </a:extLst>
          </p:cNvPr>
          <p:cNvPicPr>
            <a:picLocks noChangeAspect="1"/>
          </p:cNvPicPr>
          <p:nvPr/>
        </p:nvPicPr>
        <p:blipFill>
          <a:blip r:embed="rId2"/>
          <a:stretch>
            <a:fillRect/>
          </a:stretch>
        </p:blipFill>
        <p:spPr>
          <a:xfrm>
            <a:off x="861134" y="1109751"/>
            <a:ext cx="8284930" cy="3596720"/>
          </a:xfrm>
          <a:prstGeom prst="rect">
            <a:avLst/>
          </a:prstGeom>
        </p:spPr>
      </p:pic>
      <p:sp>
        <p:nvSpPr>
          <p:cNvPr id="4" name="Suorakulmio: Pyöristetyt kulmat 3">
            <a:extLst>
              <a:ext uri="{FF2B5EF4-FFF2-40B4-BE49-F238E27FC236}">
                <a16:creationId xmlns:a16="http://schemas.microsoft.com/office/drawing/2014/main" id="{22BE18DE-809A-4EA8-8D1C-A36ACE601363}"/>
              </a:ext>
            </a:extLst>
          </p:cNvPr>
          <p:cNvSpPr/>
          <p:nvPr/>
        </p:nvSpPr>
        <p:spPr>
          <a:xfrm>
            <a:off x="1535837" y="2325950"/>
            <a:ext cx="2219417" cy="33735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Tree>
    <p:extLst>
      <p:ext uri="{BB962C8B-B14F-4D97-AF65-F5344CB8AC3E}">
        <p14:creationId xmlns:p14="http://schemas.microsoft.com/office/powerpoint/2010/main" val="386437755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269B161A-709B-4F60-8956-3C5372B9AB23}"/>
              </a:ext>
            </a:extLst>
          </p:cNvPr>
          <p:cNvSpPr>
            <a:spLocks noGrp="1"/>
          </p:cNvSpPr>
          <p:nvPr>
            <p:ph type="title"/>
          </p:nvPr>
        </p:nvSpPr>
        <p:spPr/>
        <p:txBody>
          <a:bodyPr>
            <a:normAutofit fontScale="90000"/>
          </a:bodyPr>
          <a:lstStyle/>
          <a:p>
            <a:pPr algn="ctr"/>
            <a:r>
              <a:rPr lang="fi-FI" dirty="0" err="1"/>
              <a:t>Functions</a:t>
            </a:r>
            <a:r>
              <a:rPr lang="fi-FI" dirty="0"/>
              <a:t>: </a:t>
            </a:r>
            <a:r>
              <a:rPr lang="fi-FI" dirty="0" err="1"/>
              <a:t>Arguments</a:t>
            </a:r>
            <a:r>
              <a:rPr lang="fi-FI" dirty="0"/>
              <a:t> and </a:t>
            </a:r>
            <a:r>
              <a:rPr lang="fi-FI" dirty="0" err="1"/>
              <a:t>Parameters</a:t>
            </a:r>
            <a:endParaRPr lang="fi-FI" dirty="0"/>
          </a:p>
        </p:txBody>
      </p:sp>
      <p:sp>
        <p:nvSpPr>
          <p:cNvPr id="3" name="Sisällön paikkamerkki 2">
            <a:extLst>
              <a:ext uri="{FF2B5EF4-FFF2-40B4-BE49-F238E27FC236}">
                <a16:creationId xmlns:a16="http://schemas.microsoft.com/office/drawing/2014/main" id="{C2F782D5-D930-4999-B0A3-8EE32BEDCEF2}"/>
              </a:ext>
            </a:extLst>
          </p:cNvPr>
          <p:cNvSpPr>
            <a:spLocks noGrp="1"/>
          </p:cNvSpPr>
          <p:nvPr>
            <p:ph sz="half" idx="1"/>
          </p:nvPr>
        </p:nvSpPr>
        <p:spPr>
          <a:xfrm>
            <a:off x="798990" y="1180730"/>
            <a:ext cx="4938026" cy="5390665"/>
          </a:xfrm>
        </p:spPr>
        <p:txBody>
          <a:bodyPr>
            <a:normAutofit fontScale="92500" lnSpcReduction="10000"/>
          </a:bodyPr>
          <a:lstStyle/>
          <a:p>
            <a:r>
              <a:rPr lang="en-US" dirty="0"/>
              <a:t>A JavaScript </a:t>
            </a:r>
            <a:r>
              <a:rPr lang="en-US" dirty="0">
                <a:solidFill>
                  <a:srgbClr val="00B050"/>
                </a:solidFill>
              </a:rPr>
              <a:t>function</a:t>
            </a:r>
            <a:r>
              <a:rPr lang="en-US" dirty="0"/>
              <a:t> does not perform any checking on </a:t>
            </a:r>
            <a:r>
              <a:rPr lang="en-US" dirty="0">
                <a:solidFill>
                  <a:srgbClr val="00B050"/>
                </a:solidFill>
              </a:rPr>
              <a:t>parameter</a:t>
            </a:r>
            <a:r>
              <a:rPr lang="en-US" dirty="0"/>
              <a:t> values (</a:t>
            </a:r>
            <a:r>
              <a:rPr lang="en-US" dirty="0">
                <a:solidFill>
                  <a:srgbClr val="00B050"/>
                </a:solidFill>
              </a:rPr>
              <a:t>arguments</a:t>
            </a:r>
            <a:r>
              <a:rPr lang="en-US" dirty="0"/>
              <a:t>).</a:t>
            </a:r>
          </a:p>
          <a:p>
            <a:r>
              <a:rPr lang="en-US" dirty="0"/>
              <a:t>Function </a:t>
            </a:r>
            <a:r>
              <a:rPr lang="en-US" dirty="0">
                <a:solidFill>
                  <a:srgbClr val="00B050"/>
                </a:solidFill>
              </a:rPr>
              <a:t>parameters </a:t>
            </a:r>
            <a:r>
              <a:rPr lang="en-US" dirty="0"/>
              <a:t>are the names listed in the </a:t>
            </a:r>
            <a:r>
              <a:rPr lang="en-US" dirty="0">
                <a:solidFill>
                  <a:srgbClr val="00B050"/>
                </a:solidFill>
              </a:rPr>
              <a:t>function definition</a:t>
            </a:r>
            <a:r>
              <a:rPr lang="en-US" dirty="0"/>
              <a:t>.</a:t>
            </a:r>
          </a:p>
          <a:p>
            <a:r>
              <a:rPr lang="en-US" dirty="0"/>
              <a:t>Function </a:t>
            </a:r>
            <a:r>
              <a:rPr lang="en-US" dirty="0">
                <a:solidFill>
                  <a:srgbClr val="00B050"/>
                </a:solidFill>
              </a:rPr>
              <a:t>arguments </a:t>
            </a:r>
            <a:r>
              <a:rPr lang="en-US" dirty="0"/>
              <a:t>are the real values </a:t>
            </a:r>
            <a:r>
              <a:rPr lang="en-US" dirty="0">
                <a:solidFill>
                  <a:srgbClr val="00B050"/>
                </a:solidFill>
              </a:rPr>
              <a:t>passed to </a:t>
            </a:r>
            <a:r>
              <a:rPr lang="en-US" dirty="0"/>
              <a:t>(and received by) the function.</a:t>
            </a:r>
          </a:p>
          <a:p>
            <a:r>
              <a:rPr lang="en-US" dirty="0">
                <a:solidFill>
                  <a:srgbClr val="00B050"/>
                </a:solidFill>
              </a:rPr>
              <a:t>Parameter</a:t>
            </a:r>
            <a:r>
              <a:rPr lang="en-US" dirty="0"/>
              <a:t> rules:</a:t>
            </a:r>
          </a:p>
          <a:p>
            <a:pPr>
              <a:buClr>
                <a:srgbClr val="00B050"/>
              </a:buClr>
              <a:buFont typeface="Wingdings" panose="05000000000000000000" pitchFamily="2" charset="2"/>
              <a:buChar char="q"/>
            </a:pPr>
            <a:r>
              <a:rPr lang="en-US" dirty="0"/>
              <a:t>JavaScript </a:t>
            </a:r>
            <a:r>
              <a:rPr lang="en-US" dirty="0">
                <a:solidFill>
                  <a:srgbClr val="00B050"/>
                </a:solidFill>
              </a:rPr>
              <a:t>function definitions </a:t>
            </a:r>
            <a:r>
              <a:rPr lang="en-US" dirty="0"/>
              <a:t>do not specify data types for </a:t>
            </a:r>
            <a:r>
              <a:rPr lang="en-US" dirty="0">
                <a:solidFill>
                  <a:srgbClr val="00B050"/>
                </a:solidFill>
              </a:rPr>
              <a:t>parameters</a:t>
            </a:r>
            <a:r>
              <a:rPr lang="en-US" dirty="0"/>
              <a:t>.</a:t>
            </a:r>
          </a:p>
          <a:p>
            <a:pPr>
              <a:buClr>
                <a:srgbClr val="00B050"/>
              </a:buClr>
              <a:buFont typeface="Wingdings" panose="05000000000000000000" pitchFamily="2" charset="2"/>
              <a:buChar char="q"/>
            </a:pPr>
            <a:r>
              <a:rPr lang="en-US" dirty="0"/>
              <a:t>JavaScript functions do not perform </a:t>
            </a:r>
            <a:r>
              <a:rPr lang="en-US" dirty="0">
                <a:solidFill>
                  <a:srgbClr val="00B050"/>
                </a:solidFill>
              </a:rPr>
              <a:t>type checking </a:t>
            </a:r>
            <a:r>
              <a:rPr lang="en-US" dirty="0"/>
              <a:t>on the passed </a:t>
            </a:r>
            <a:r>
              <a:rPr lang="en-US" dirty="0">
                <a:solidFill>
                  <a:srgbClr val="00B050"/>
                </a:solidFill>
              </a:rPr>
              <a:t>arguments</a:t>
            </a:r>
            <a:r>
              <a:rPr lang="en-US" dirty="0"/>
              <a:t>.</a:t>
            </a:r>
          </a:p>
          <a:p>
            <a:pPr>
              <a:buClr>
                <a:srgbClr val="00B050"/>
              </a:buClr>
              <a:buFont typeface="Wingdings" panose="05000000000000000000" pitchFamily="2" charset="2"/>
              <a:buChar char="q"/>
            </a:pPr>
            <a:r>
              <a:rPr lang="en-US" dirty="0"/>
              <a:t>JavaScript functions do not check the number of </a:t>
            </a:r>
            <a:r>
              <a:rPr lang="en-US" dirty="0">
                <a:solidFill>
                  <a:srgbClr val="00B050"/>
                </a:solidFill>
              </a:rPr>
              <a:t>arguments</a:t>
            </a:r>
            <a:r>
              <a:rPr lang="en-US" dirty="0"/>
              <a:t> received.</a:t>
            </a:r>
            <a:endParaRPr lang="fi-FI" dirty="0"/>
          </a:p>
        </p:txBody>
      </p:sp>
      <p:sp>
        <p:nvSpPr>
          <p:cNvPr id="4" name="Sisällön paikkamerkki 3">
            <a:extLst>
              <a:ext uri="{FF2B5EF4-FFF2-40B4-BE49-F238E27FC236}">
                <a16:creationId xmlns:a16="http://schemas.microsoft.com/office/drawing/2014/main" id="{43DC11AF-C013-4FCE-821B-FE8C16AA4D09}"/>
              </a:ext>
            </a:extLst>
          </p:cNvPr>
          <p:cNvSpPr>
            <a:spLocks noGrp="1"/>
          </p:cNvSpPr>
          <p:nvPr>
            <p:ph sz="half" idx="2"/>
          </p:nvPr>
        </p:nvSpPr>
        <p:spPr>
          <a:xfrm>
            <a:off x="6217654" y="1180729"/>
            <a:ext cx="4938026" cy="5390665"/>
          </a:xfrm>
        </p:spPr>
        <p:txBody>
          <a:bodyPr>
            <a:normAutofit fontScale="92500" lnSpcReduction="1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Sources</a:t>
            </a:r>
            <a:r>
              <a:rPr lang="fi-FI" dirty="0"/>
              <a:t>: https://www.w3schools.com/js/js_function_parameters.asp and https://developer.mozilla.org/en-US/docs/Web/JavaScript/Guide/Functions </a:t>
            </a:r>
          </a:p>
        </p:txBody>
      </p:sp>
      <p:sp>
        <p:nvSpPr>
          <p:cNvPr id="5" name="Dian numeron paikkamerkki 4">
            <a:extLst>
              <a:ext uri="{FF2B5EF4-FFF2-40B4-BE49-F238E27FC236}">
                <a16:creationId xmlns:a16="http://schemas.microsoft.com/office/drawing/2014/main" id="{4C2E5CD2-32C2-4228-A1F1-96CEDDCCFFDB}"/>
              </a:ext>
            </a:extLst>
          </p:cNvPr>
          <p:cNvSpPr>
            <a:spLocks noGrp="1"/>
          </p:cNvSpPr>
          <p:nvPr>
            <p:ph type="sldNum" sz="quarter" idx="12"/>
          </p:nvPr>
        </p:nvSpPr>
        <p:spPr/>
        <p:txBody>
          <a:bodyPr/>
          <a:lstStyle/>
          <a:p>
            <a:fld id="{3A98EE3D-8CD1-4C3F-BD1C-C98C9596463C}" type="slidenum">
              <a:rPr lang="en-US" smtClean="0"/>
              <a:t>209</a:t>
            </a:fld>
            <a:endParaRPr lang="en-US" dirty="0"/>
          </a:p>
        </p:txBody>
      </p:sp>
      <p:pic>
        <p:nvPicPr>
          <p:cNvPr id="9" name="Kuva 8">
            <a:extLst>
              <a:ext uri="{FF2B5EF4-FFF2-40B4-BE49-F238E27FC236}">
                <a16:creationId xmlns:a16="http://schemas.microsoft.com/office/drawing/2014/main" id="{E6253E21-88C4-47AC-872D-B83126FF8717}"/>
              </a:ext>
            </a:extLst>
          </p:cNvPr>
          <p:cNvPicPr>
            <a:picLocks noChangeAspect="1"/>
          </p:cNvPicPr>
          <p:nvPr/>
        </p:nvPicPr>
        <p:blipFill>
          <a:blip r:embed="rId2"/>
          <a:stretch>
            <a:fillRect/>
          </a:stretch>
        </p:blipFill>
        <p:spPr>
          <a:xfrm>
            <a:off x="5878739" y="1180728"/>
            <a:ext cx="6137093" cy="1447062"/>
          </a:xfrm>
          <a:prstGeom prst="rect">
            <a:avLst/>
          </a:prstGeom>
        </p:spPr>
      </p:pic>
      <p:pic>
        <p:nvPicPr>
          <p:cNvPr id="11" name="Kuva 10">
            <a:extLst>
              <a:ext uri="{FF2B5EF4-FFF2-40B4-BE49-F238E27FC236}">
                <a16:creationId xmlns:a16="http://schemas.microsoft.com/office/drawing/2014/main" id="{F91631FB-B40F-4B99-A118-11CB92D4544E}"/>
              </a:ext>
            </a:extLst>
          </p:cNvPr>
          <p:cNvPicPr>
            <a:picLocks noChangeAspect="1"/>
          </p:cNvPicPr>
          <p:nvPr/>
        </p:nvPicPr>
        <p:blipFill>
          <a:blip r:embed="rId3"/>
          <a:stretch>
            <a:fillRect/>
          </a:stretch>
        </p:blipFill>
        <p:spPr>
          <a:xfrm>
            <a:off x="5878739" y="2764886"/>
            <a:ext cx="6156110" cy="2242120"/>
          </a:xfrm>
          <a:prstGeom prst="rect">
            <a:avLst/>
          </a:prstGeom>
        </p:spPr>
      </p:pic>
      <p:sp>
        <p:nvSpPr>
          <p:cNvPr id="12" name="Suorakulmio: Pyöristetyt kulmat 11">
            <a:extLst>
              <a:ext uri="{FF2B5EF4-FFF2-40B4-BE49-F238E27FC236}">
                <a16:creationId xmlns:a16="http://schemas.microsoft.com/office/drawing/2014/main" id="{3AD81BC6-12C1-44E2-B266-CEEAC9036FE8}"/>
              </a:ext>
            </a:extLst>
          </p:cNvPr>
          <p:cNvSpPr/>
          <p:nvPr/>
        </p:nvSpPr>
        <p:spPr>
          <a:xfrm>
            <a:off x="9312676" y="1180728"/>
            <a:ext cx="1782045" cy="36398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3" name="Suorakulmio: Pyöristetyt kulmat 12">
            <a:extLst>
              <a:ext uri="{FF2B5EF4-FFF2-40B4-BE49-F238E27FC236}">
                <a16:creationId xmlns:a16="http://schemas.microsoft.com/office/drawing/2014/main" id="{D2F46AA9-A4CC-4949-8043-D40325D3C826}"/>
              </a:ext>
            </a:extLst>
          </p:cNvPr>
          <p:cNvSpPr/>
          <p:nvPr/>
        </p:nvSpPr>
        <p:spPr>
          <a:xfrm>
            <a:off x="7998780" y="2276101"/>
            <a:ext cx="692459" cy="36398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4" name="Suorakulmio: Pyöristetyt kulmat 13">
            <a:extLst>
              <a:ext uri="{FF2B5EF4-FFF2-40B4-BE49-F238E27FC236}">
                <a16:creationId xmlns:a16="http://schemas.microsoft.com/office/drawing/2014/main" id="{300C13C8-7E55-4547-9007-925520A43A2A}"/>
              </a:ext>
            </a:extLst>
          </p:cNvPr>
          <p:cNvSpPr/>
          <p:nvPr/>
        </p:nvSpPr>
        <p:spPr>
          <a:xfrm>
            <a:off x="9511239" y="3876061"/>
            <a:ext cx="692459" cy="36398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5" name="Suorakulmio: Pyöristetyt kulmat 14">
            <a:extLst>
              <a:ext uri="{FF2B5EF4-FFF2-40B4-BE49-F238E27FC236}">
                <a16:creationId xmlns:a16="http://schemas.microsoft.com/office/drawing/2014/main" id="{323A265E-0B32-4CEA-8181-79F33B257DAD}"/>
              </a:ext>
            </a:extLst>
          </p:cNvPr>
          <p:cNvSpPr/>
          <p:nvPr/>
        </p:nvSpPr>
        <p:spPr>
          <a:xfrm>
            <a:off x="9312675" y="2774268"/>
            <a:ext cx="1782045" cy="36398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Tree>
    <p:extLst>
      <p:ext uri="{BB962C8B-B14F-4D97-AF65-F5344CB8AC3E}">
        <p14:creationId xmlns:p14="http://schemas.microsoft.com/office/powerpoint/2010/main" val="20593096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tsikko 5">
            <a:extLst>
              <a:ext uri="{FF2B5EF4-FFF2-40B4-BE49-F238E27FC236}">
                <a16:creationId xmlns:a16="http://schemas.microsoft.com/office/drawing/2014/main" id="{63490B38-B2C7-4769-ACEE-E45BB8694E4B}"/>
              </a:ext>
            </a:extLst>
          </p:cNvPr>
          <p:cNvSpPr>
            <a:spLocks noGrp="1"/>
          </p:cNvSpPr>
          <p:nvPr>
            <p:ph type="title"/>
          </p:nvPr>
        </p:nvSpPr>
        <p:spPr/>
        <p:txBody>
          <a:bodyPr>
            <a:normAutofit fontScale="90000"/>
          </a:bodyPr>
          <a:lstStyle/>
          <a:p>
            <a:pPr algn="ctr"/>
            <a:r>
              <a:rPr lang="fi-FI" dirty="0" err="1"/>
              <a:t>Modules</a:t>
            </a:r>
            <a:endParaRPr lang="fi-FI" dirty="0"/>
          </a:p>
        </p:txBody>
      </p:sp>
      <p:sp>
        <p:nvSpPr>
          <p:cNvPr id="7" name="Sisällön paikkamerkki 6">
            <a:extLst>
              <a:ext uri="{FF2B5EF4-FFF2-40B4-BE49-F238E27FC236}">
                <a16:creationId xmlns:a16="http://schemas.microsoft.com/office/drawing/2014/main" id="{38D05F44-EB95-4ACA-B3CC-64666F37FB1D}"/>
              </a:ext>
            </a:extLst>
          </p:cNvPr>
          <p:cNvSpPr>
            <a:spLocks noGrp="1"/>
          </p:cNvSpPr>
          <p:nvPr>
            <p:ph sz="half" idx="1"/>
          </p:nvPr>
        </p:nvSpPr>
        <p:spPr>
          <a:xfrm>
            <a:off x="798990" y="1180730"/>
            <a:ext cx="4938026" cy="5390665"/>
          </a:xfrm>
        </p:spPr>
        <p:txBody>
          <a:bodyPr>
            <a:normAutofit fontScale="85000" lnSpcReduction="10000"/>
          </a:bodyPr>
          <a:lstStyle/>
          <a:p>
            <a:r>
              <a:rPr lang="en-US" dirty="0">
                <a:solidFill>
                  <a:srgbClr val="00B050"/>
                </a:solidFill>
              </a:rPr>
              <a:t>JavaScript</a:t>
            </a:r>
            <a:r>
              <a:rPr lang="en-US" dirty="0"/>
              <a:t> programs can be in separate </a:t>
            </a:r>
            <a:r>
              <a:rPr lang="en-US" dirty="0">
                <a:solidFill>
                  <a:srgbClr val="00B050"/>
                </a:solidFill>
              </a:rPr>
              <a:t>modules</a:t>
            </a:r>
            <a:r>
              <a:rPr lang="en-US" dirty="0"/>
              <a:t> </a:t>
            </a:r>
            <a:r>
              <a:rPr lang="en-US" dirty="0" err="1"/>
              <a:t>beeing</a:t>
            </a:r>
            <a:r>
              <a:rPr lang="en-US" dirty="0"/>
              <a:t> imported when needed. </a:t>
            </a:r>
            <a:r>
              <a:rPr lang="en-US" dirty="0">
                <a:solidFill>
                  <a:srgbClr val="00B050"/>
                </a:solidFill>
              </a:rPr>
              <a:t>Node.js </a:t>
            </a:r>
            <a:r>
              <a:rPr lang="en-US" dirty="0"/>
              <a:t>has had this ability for a long time, and there are a number of </a:t>
            </a:r>
            <a:r>
              <a:rPr lang="en-US" dirty="0">
                <a:solidFill>
                  <a:srgbClr val="00B050"/>
                </a:solidFill>
              </a:rPr>
              <a:t>JavaScript</a:t>
            </a:r>
            <a:r>
              <a:rPr lang="en-US" dirty="0"/>
              <a:t> </a:t>
            </a:r>
            <a:r>
              <a:rPr lang="en-US" dirty="0">
                <a:solidFill>
                  <a:srgbClr val="00B050"/>
                </a:solidFill>
              </a:rPr>
              <a:t>libraries</a:t>
            </a:r>
            <a:r>
              <a:rPr lang="en-US" dirty="0"/>
              <a:t> and </a:t>
            </a:r>
            <a:r>
              <a:rPr lang="en-US" dirty="0">
                <a:solidFill>
                  <a:srgbClr val="00B050"/>
                </a:solidFill>
              </a:rPr>
              <a:t>frameworks</a:t>
            </a:r>
            <a:r>
              <a:rPr lang="en-US" dirty="0"/>
              <a:t> that enable </a:t>
            </a:r>
            <a:r>
              <a:rPr lang="en-US" dirty="0">
                <a:solidFill>
                  <a:srgbClr val="00B050"/>
                </a:solidFill>
              </a:rPr>
              <a:t>module</a:t>
            </a:r>
            <a:r>
              <a:rPr lang="en-US" dirty="0"/>
              <a:t> usage (for example, other </a:t>
            </a:r>
            <a:r>
              <a:rPr lang="en-US" dirty="0" err="1">
                <a:solidFill>
                  <a:srgbClr val="00B050"/>
                </a:solidFill>
              </a:rPr>
              <a:t>CommonJS</a:t>
            </a:r>
            <a:r>
              <a:rPr lang="en-US" dirty="0"/>
              <a:t> and AMD-based </a:t>
            </a:r>
            <a:r>
              <a:rPr lang="en-US" dirty="0">
                <a:solidFill>
                  <a:srgbClr val="00B050"/>
                </a:solidFill>
              </a:rPr>
              <a:t>module</a:t>
            </a:r>
            <a:r>
              <a:rPr lang="en-US" dirty="0"/>
              <a:t> systems like </a:t>
            </a:r>
            <a:r>
              <a:rPr lang="en-US" dirty="0" err="1">
                <a:solidFill>
                  <a:srgbClr val="00B050"/>
                </a:solidFill>
              </a:rPr>
              <a:t>RequireJS</a:t>
            </a:r>
            <a:r>
              <a:rPr lang="en-US" dirty="0"/>
              <a:t>, and more recently </a:t>
            </a:r>
            <a:r>
              <a:rPr lang="en-US" dirty="0">
                <a:solidFill>
                  <a:srgbClr val="00B050"/>
                </a:solidFill>
              </a:rPr>
              <a:t>Webpack</a:t>
            </a:r>
            <a:r>
              <a:rPr lang="en-US" dirty="0"/>
              <a:t> and </a:t>
            </a:r>
            <a:r>
              <a:rPr lang="en-US" dirty="0">
                <a:solidFill>
                  <a:srgbClr val="00B050"/>
                </a:solidFill>
              </a:rPr>
              <a:t>Babel</a:t>
            </a:r>
            <a:r>
              <a:rPr lang="en-US" dirty="0"/>
              <a:t>).</a:t>
            </a:r>
            <a:endParaRPr lang="fi-FI" dirty="0"/>
          </a:p>
          <a:p>
            <a:r>
              <a:rPr lang="en-US" dirty="0"/>
              <a:t>Exporting </a:t>
            </a:r>
            <a:r>
              <a:rPr lang="en-US" dirty="0">
                <a:solidFill>
                  <a:srgbClr val="00B050"/>
                </a:solidFill>
              </a:rPr>
              <a:t>module</a:t>
            </a:r>
            <a:r>
              <a:rPr lang="en-US" dirty="0"/>
              <a:t> features: The first thing you do to get access to module features is export them. This is done using the export statement.</a:t>
            </a:r>
          </a:p>
          <a:p>
            <a:r>
              <a:rPr lang="en-US" dirty="0"/>
              <a:t>You can export functions, </a:t>
            </a:r>
            <a:r>
              <a:rPr lang="en-US" dirty="0">
                <a:solidFill>
                  <a:srgbClr val="00B050"/>
                </a:solidFill>
              </a:rPr>
              <a:t>var</a:t>
            </a:r>
            <a:r>
              <a:rPr lang="en-US" dirty="0"/>
              <a:t>, </a:t>
            </a:r>
            <a:r>
              <a:rPr lang="en-US" dirty="0">
                <a:solidFill>
                  <a:srgbClr val="00B050"/>
                </a:solidFill>
              </a:rPr>
              <a:t>let</a:t>
            </a:r>
            <a:r>
              <a:rPr lang="en-US" dirty="0"/>
              <a:t>, </a:t>
            </a:r>
            <a:r>
              <a:rPr lang="en-US" dirty="0">
                <a:solidFill>
                  <a:srgbClr val="00B050"/>
                </a:solidFill>
              </a:rPr>
              <a:t>const</a:t>
            </a:r>
            <a:r>
              <a:rPr lang="en-US" dirty="0"/>
              <a:t>, and </a:t>
            </a:r>
            <a:r>
              <a:rPr lang="en-US" dirty="0">
                <a:solidFill>
                  <a:srgbClr val="00B050"/>
                </a:solidFill>
              </a:rPr>
              <a:t>classes</a:t>
            </a:r>
            <a:r>
              <a:rPr lang="en-US" dirty="0"/>
              <a:t>. They need to be </a:t>
            </a:r>
            <a:r>
              <a:rPr lang="en-US" dirty="0">
                <a:solidFill>
                  <a:srgbClr val="00B050"/>
                </a:solidFill>
              </a:rPr>
              <a:t>top-level</a:t>
            </a:r>
            <a:r>
              <a:rPr lang="en-US" dirty="0"/>
              <a:t> </a:t>
            </a:r>
            <a:r>
              <a:rPr lang="en-US" dirty="0">
                <a:solidFill>
                  <a:srgbClr val="00B050"/>
                </a:solidFill>
              </a:rPr>
              <a:t>items</a:t>
            </a:r>
            <a:r>
              <a:rPr lang="en-US" dirty="0"/>
              <a:t>; you can't use export inside a function, for example.</a:t>
            </a:r>
          </a:p>
          <a:p>
            <a:r>
              <a:rPr lang="en-US" dirty="0"/>
              <a:t>A more convenient way of exporting all the items you want to export is to use a single export statement at the end of your </a:t>
            </a:r>
            <a:r>
              <a:rPr lang="en-US" dirty="0">
                <a:solidFill>
                  <a:srgbClr val="00B050"/>
                </a:solidFill>
              </a:rPr>
              <a:t>module</a:t>
            </a:r>
            <a:r>
              <a:rPr lang="en-US" dirty="0"/>
              <a:t> </a:t>
            </a:r>
            <a:r>
              <a:rPr lang="en-US" dirty="0">
                <a:solidFill>
                  <a:srgbClr val="00B050"/>
                </a:solidFill>
              </a:rPr>
              <a:t>file</a:t>
            </a:r>
            <a:r>
              <a:rPr lang="en-US" dirty="0"/>
              <a:t>, followed by a comma-separated list of the features you want to export wrapped in curly braces. For example:</a:t>
            </a:r>
          </a:p>
          <a:p>
            <a:r>
              <a:rPr lang="en-US" dirty="0">
                <a:highlight>
                  <a:srgbClr val="008000"/>
                </a:highlight>
              </a:rPr>
              <a:t>export { name, draw, </a:t>
            </a:r>
            <a:r>
              <a:rPr lang="en-US" dirty="0" err="1">
                <a:highlight>
                  <a:srgbClr val="008000"/>
                </a:highlight>
              </a:rPr>
              <a:t>reportArea</a:t>
            </a:r>
            <a:r>
              <a:rPr lang="en-US" dirty="0">
                <a:highlight>
                  <a:srgbClr val="008000"/>
                </a:highlight>
              </a:rPr>
              <a:t>, </a:t>
            </a:r>
            <a:r>
              <a:rPr lang="en-US" dirty="0" err="1">
                <a:highlight>
                  <a:srgbClr val="008000"/>
                </a:highlight>
              </a:rPr>
              <a:t>reportPerimeter</a:t>
            </a:r>
            <a:r>
              <a:rPr lang="en-US" dirty="0">
                <a:highlight>
                  <a:srgbClr val="008000"/>
                </a:highlight>
              </a:rPr>
              <a:t> }</a:t>
            </a:r>
            <a:r>
              <a:rPr lang="en-US" dirty="0"/>
              <a:t>;</a:t>
            </a:r>
          </a:p>
        </p:txBody>
      </p:sp>
      <p:sp>
        <p:nvSpPr>
          <p:cNvPr id="2" name="Sisällön paikkamerkki 1">
            <a:extLst>
              <a:ext uri="{FF2B5EF4-FFF2-40B4-BE49-F238E27FC236}">
                <a16:creationId xmlns:a16="http://schemas.microsoft.com/office/drawing/2014/main" id="{7919B701-F55C-47E9-96CA-D2C32CD7E7FC}"/>
              </a:ext>
            </a:extLst>
          </p:cNvPr>
          <p:cNvSpPr>
            <a:spLocks noGrp="1"/>
          </p:cNvSpPr>
          <p:nvPr>
            <p:ph sz="half" idx="2"/>
          </p:nvPr>
        </p:nvSpPr>
        <p:spPr>
          <a:xfrm>
            <a:off x="6217654" y="1180729"/>
            <a:ext cx="4938026" cy="5390665"/>
          </a:xfrm>
        </p:spPr>
        <p:txBody>
          <a:bodyPr>
            <a:normAutofit fontScale="85000" lnSpcReduction="10000"/>
          </a:bodyPr>
          <a:lstStyle/>
          <a:p>
            <a:r>
              <a:rPr lang="en-US" dirty="0"/>
              <a:t>Importing features into your script</a:t>
            </a:r>
          </a:p>
          <a:p>
            <a:r>
              <a:rPr lang="en-US" dirty="0"/>
              <a:t>Once you've exported some features out of your </a:t>
            </a:r>
            <a:r>
              <a:rPr lang="en-US" dirty="0">
                <a:solidFill>
                  <a:srgbClr val="00B050"/>
                </a:solidFill>
              </a:rPr>
              <a:t>module</a:t>
            </a:r>
            <a:r>
              <a:rPr lang="en-US" dirty="0"/>
              <a:t>, you need to import them into your script to be able to use them. The simplest way to do this is as follows:</a:t>
            </a:r>
          </a:p>
          <a:p>
            <a:r>
              <a:rPr lang="en-US" dirty="0">
                <a:highlight>
                  <a:srgbClr val="008000"/>
                </a:highlight>
              </a:rPr>
              <a:t>import { name, draw, </a:t>
            </a:r>
            <a:r>
              <a:rPr lang="en-US" dirty="0" err="1">
                <a:highlight>
                  <a:srgbClr val="008000"/>
                </a:highlight>
              </a:rPr>
              <a:t>reportArea</a:t>
            </a:r>
            <a:r>
              <a:rPr lang="en-US" dirty="0">
                <a:highlight>
                  <a:srgbClr val="008000"/>
                </a:highlight>
              </a:rPr>
              <a:t>, </a:t>
            </a:r>
            <a:r>
              <a:rPr lang="en-US" dirty="0" err="1">
                <a:highlight>
                  <a:srgbClr val="008000"/>
                </a:highlight>
              </a:rPr>
              <a:t>reportPerimeter</a:t>
            </a:r>
            <a:r>
              <a:rPr lang="en-US" dirty="0">
                <a:highlight>
                  <a:srgbClr val="008000"/>
                </a:highlight>
              </a:rPr>
              <a:t> } </a:t>
            </a:r>
            <a:r>
              <a:rPr lang="en-US" dirty="0"/>
              <a:t>from './modules/square.js';</a:t>
            </a:r>
          </a:p>
          <a:p>
            <a:r>
              <a:rPr lang="en-US" dirty="0"/>
              <a:t>You use the import statement, followed by a comma-separated list of the features you want to import wrapped in curly braces, followed by the keyword from, followed by the path to the </a:t>
            </a:r>
            <a:r>
              <a:rPr lang="en-US" dirty="0">
                <a:solidFill>
                  <a:srgbClr val="00B050"/>
                </a:solidFill>
              </a:rPr>
              <a:t>module</a:t>
            </a:r>
            <a:r>
              <a:rPr lang="en-US" dirty="0"/>
              <a:t> </a:t>
            </a:r>
            <a:r>
              <a:rPr lang="en-US" dirty="0">
                <a:solidFill>
                  <a:srgbClr val="00B050"/>
                </a:solidFill>
              </a:rPr>
              <a:t>file</a:t>
            </a:r>
            <a:r>
              <a:rPr lang="en-US" dirty="0"/>
              <a:t>.</a:t>
            </a:r>
            <a:endParaRPr lang="fi-FI" dirty="0"/>
          </a:p>
          <a:p>
            <a:r>
              <a:rPr lang="en-US" dirty="0"/>
              <a:t>We are using the dot </a:t>
            </a:r>
            <a:r>
              <a:rPr lang="en-US" dirty="0">
                <a:highlight>
                  <a:srgbClr val="008000"/>
                </a:highlight>
              </a:rPr>
              <a:t>(.)</a:t>
            </a:r>
            <a:r>
              <a:rPr lang="en-US" dirty="0"/>
              <a:t> syntax to mean "the current location", followed by the path beyond that to the file we are trying to find. This is much better than writing out the entire relative path each time, as it is shorter, and it makes the URL portable.</a:t>
            </a:r>
            <a:endParaRPr lang="fi-FI" dirty="0"/>
          </a:p>
          <a:p>
            <a:r>
              <a:rPr lang="fi-FI" dirty="0" err="1"/>
              <a:t>Source</a:t>
            </a:r>
            <a:r>
              <a:rPr lang="fi-FI" dirty="0"/>
              <a:t>: https://developer.mozilla.org/en-US/docs/Web/JavaScript/Guide/Modules</a:t>
            </a:r>
          </a:p>
          <a:p>
            <a:endParaRPr lang="fi-FI" dirty="0"/>
          </a:p>
        </p:txBody>
      </p:sp>
      <p:sp>
        <p:nvSpPr>
          <p:cNvPr id="5" name="Dian numeron paikkamerkki 4">
            <a:extLst>
              <a:ext uri="{FF2B5EF4-FFF2-40B4-BE49-F238E27FC236}">
                <a16:creationId xmlns:a16="http://schemas.microsoft.com/office/drawing/2014/main" id="{DDDE5C4F-0363-4B17-89C8-544A969D8C28}"/>
              </a:ext>
            </a:extLst>
          </p:cNvPr>
          <p:cNvSpPr>
            <a:spLocks noGrp="1"/>
          </p:cNvSpPr>
          <p:nvPr>
            <p:ph type="sldNum" sz="quarter" idx="12"/>
          </p:nvPr>
        </p:nvSpPr>
        <p:spPr/>
        <p:txBody>
          <a:bodyPr/>
          <a:lstStyle/>
          <a:p>
            <a:fld id="{3A98EE3D-8CD1-4C3F-BD1C-C98C9596463C}" type="slidenum">
              <a:rPr lang="en-US" smtClean="0"/>
              <a:t>21</a:t>
            </a:fld>
            <a:endParaRPr lang="en-US" dirty="0"/>
          </a:p>
        </p:txBody>
      </p:sp>
    </p:spTree>
    <p:extLst>
      <p:ext uri="{BB962C8B-B14F-4D97-AF65-F5344CB8AC3E}">
        <p14:creationId xmlns:p14="http://schemas.microsoft.com/office/powerpoint/2010/main" val="350952808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3A6BD92-F3B8-4930-85B5-811F55DC0890}"/>
              </a:ext>
            </a:extLst>
          </p:cNvPr>
          <p:cNvSpPr>
            <a:spLocks noGrp="1"/>
          </p:cNvSpPr>
          <p:nvPr>
            <p:ph type="title"/>
          </p:nvPr>
        </p:nvSpPr>
        <p:spPr/>
        <p:txBody>
          <a:bodyPr/>
          <a:lstStyle/>
          <a:p>
            <a:pPr algn="ctr"/>
            <a:r>
              <a:rPr lang="fi-FI" dirty="0" err="1"/>
              <a:t>Functions</a:t>
            </a:r>
            <a:r>
              <a:rPr lang="fi-FI" dirty="0"/>
              <a:t>: </a:t>
            </a:r>
            <a:r>
              <a:rPr lang="fi-FI" dirty="0" err="1"/>
              <a:t>Arguments</a:t>
            </a:r>
            <a:r>
              <a:rPr lang="fi-FI" dirty="0"/>
              <a:t> and </a:t>
            </a:r>
            <a:r>
              <a:rPr lang="fi-FI" dirty="0" err="1"/>
              <a:t>Parameters</a:t>
            </a:r>
            <a:endParaRPr lang="fi-FI" dirty="0"/>
          </a:p>
        </p:txBody>
      </p:sp>
      <p:sp>
        <p:nvSpPr>
          <p:cNvPr id="3" name="Sisällön paikkamerkki 2">
            <a:extLst>
              <a:ext uri="{FF2B5EF4-FFF2-40B4-BE49-F238E27FC236}">
                <a16:creationId xmlns:a16="http://schemas.microsoft.com/office/drawing/2014/main" id="{658773BB-FCD9-458D-B528-6425C6738AC1}"/>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http://speakingjs.com/es5/ch01.html</a:t>
            </a:r>
          </a:p>
        </p:txBody>
      </p:sp>
      <p:sp>
        <p:nvSpPr>
          <p:cNvPr id="4" name="Dian numeron paikkamerkki 3">
            <a:extLst>
              <a:ext uri="{FF2B5EF4-FFF2-40B4-BE49-F238E27FC236}">
                <a16:creationId xmlns:a16="http://schemas.microsoft.com/office/drawing/2014/main" id="{4F38AFDA-9E2D-4B0A-8053-E66A09E2BD6A}"/>
              </a:ext>
            </a:extLst>
          </p:cNvPr>
          <p:cNvSpPr>
            <a:spLocks noGrp="1"/>
          </p:cNvSpPr>
          <p:nvPr>
            <p:ph type="sldNum" sz="quarter" idx="12"/>
          </p:nvPr>
        </p:nvSpPr>
        <p:spPr/>
        <p:txBody>
          <a:bodyPr/>
          <a:lstStyle/>
          <a:p>
            <a:fld id="{3A98EE3D-8CD1-4C3F-BD1C-C98C9596463C}" type="slidenum">
              <a:rPr lang="en-US" smtClean="0"/>
              <a:pPr/>
              <a:t>210</a:t>
            </a:fld>
            <a:endParaRPr lang="en-US" dirty="0"/>
          </a:p>
        </p:txBody>
      </p:sp>
      <p:pic>
        <p:nvPicPr>
          <p:cNvPr id="7" name="Kuva 6">
            <a:extLst>
              <a:ext uri="{FF2B5EF4-FFF2-40B4-BE49-F238E27FC236}">
                <a16:creationId xmlns:a16="http://schemas.microsoft.com/office/drawing/2014/main" id="{656362F7-E0BE-4632-843C-6E05190970EA}"/>
              </a:ext>
            </a:extLst>
          </p:cNvPr>
          <p:cNvPicPr>
            <a:picLocks noChangeAspect="1"/>
          </p:cNvPicPr>
          <p:nvPr/>
        </p:nvPicPr>
        <p:blipFill>
          <a:blip r:embed="rId2"/>
          <a:stretch>
            <a:fillRect/>
          </a:stretch>
        </p:blipFill>
        <p:spPr>
          <a:xfrm>
            <a:off x="861134" y="1109751"/>
            <a:ext cx="9690325" cy="5122971"/>
          </a:xfrm>
          <a:prstGeom prst="rect">
            <a:avLst/>
          </a:prstGeom>
        </p:spPr>
      </p:pic>
    </p:spTree>
    <p:extLst>
      <p:ext uri="{BB962C8B-B14F-4D97-AF65-F5344CB8AC3E}">
        <p14:creationId xmlns:p14="http://schemas.microsoft.com/office/powerpoint/2010/main" val="138870087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tsikko 5">
            <a:extLst>
              <a:ext uri="{FF2B5EF4-FFF2-40B4-BE49-F238E27FC236}">
                <a16:creationId xmlns:a16="http://schemas.microsoft.com/office/drawing/2014/main" id="{827DAB25-EEC3-4D0E-AD93-55F530251356}"/>
              </a:ext>
            </a:extLst>
          </p:cNvPr>
          <p:cNvSpPr>
            <a:spLocks noGrp="1"/>
          </p:cNvSpPr>
          <p:nvPr>
            <p:ph type="title"/>
          </p:nvPr>
        </p:nvSpPr>
        <p:spPr/>
        <p:txBody>
          <a:bodyPr/>
          <a:lstStyle/>
          <a:p>
            <a:pPr algn="ctr"/>
            <a:r>
              <a:rPr lang="fi-FI" dirty="0" err="1"/>
              <a:t>Functions</a:t>
            </a:r>
            <a:r>
              <a:rPr lang="fi-FI" dirty="0"/>
              <a:t>: </a:t>
            </a:r>
            <a:r>
              <a:rPr lang="fi-FI" dirty="0" err="1"/>
              <a:t>Default</a:t>
            </a:r>
            <a:r>
              <a:rPr lang="fi-FI" dirty="0"/>
              <a:t> and </a:t>
            </a:r>
            <a:r>
              <a:rPr lang="fi-FI" dirty="0" err="1"/>
              <a:t>Rest</a:t>
            </a:r>
            <a:r>
              <a:rPr lang="fi-FI" dirty="0"/>
              <a:t> </a:t>
            </a:r>
            <a:r>
              <a:rPr lang="fi-FI" dirty="0" err="1"/>
              <a:t>Parameters</a:t>
            </a:r>
            <a:endParaRPr lang="fi-FI" dirty="0"/>
          </a:p>
        </p:txBody>
      </p:sp>
      <p:sp>
        <p:nvSpPr>
          <p:cNvPr id="3" name="Sisällön paikkamerkki 2">
            <a:extLst>
              <a:ext uri="{FF2B5EF4-FFF2-40B4-BE49-F238E27FC236}">
                <a16:creationId xmlns:a16="http://schemas.microsoft.com/office/drawing/2014/main" id="{C2F782D5-D930-4999-B0A3-8EE32BEDCEF2}"/>
              </a:ext>
            </a:extLst>
          </p:cNvPr>
          <p:cNvSpPr>
            <a:spLocks noGrp="1"/>
          </p:cNvSpPr>
          <p:nvPr>
            <p:ph idx="1"/>
          </p:nvPr>
        </p:nvSpPr>
        <p:spPr>
          <a:xfrm>
            <a:off x="861134" y="1109751"/>
            <a:ext cx="10294546" cy="5461644"/>
          </a:xfrm>
        </p:spPr>
        <p:txBody>
          <a:bodyPr>
            <a:normAutofit fontScale="62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en-US" dirty="0"/>
          </a:p>
          <a:p>
            <a:endParaRPr lang="fi-FI" dirty="0"/>
          </a:p>
          <a:p>
            <a:endParaRPr lang="fi-FI" dirty="0"/>
          </a:p>
          <a:p>
            <a:endParaRPr lang="fi-FI" dirty="0"/>
          </a:p>
          <a:p>
            <a:endParaRPr lang="fi-FI" dirty="0"/>
          </a:p>
          <a:p>
            <a:endParaRPr lang="fi-FI" dirty="0"/>
          </a:p>
          <a:p>
            <a:endParaRPr lang="fi-FI" dirty="0"/>
          </a:p>
          <a:p>
            <a:r>
              <a:rPr lang="fi-FI" dirty="0" err="1"/>
              <a:t>Sources</a:t>
            </a:r>
            <a:r>
              <a:rPr lang="fi-FI" dirty="0"/>
              <a:t>: https://www.w3schools.com/js/js_function_parameters.asp  and https://developer.mozilla.org/en-US/docs/Web/JavaScript/Guide/Functions</a:t>
            </a:r>
          </a:p>
        </p:txBody>
      </p:sp>
      <p:sp>
        <p:nvSpPr>
          <p:cNvPr id="5" name="Dian numeron paikkamerkki 4">
            <a:extLst>
              <a:ext uri="{FF2B5EF4-FFF2-40B4-BE49-F238E27FC236}">
                <a16:creationId xmlns:a16="http://schemas.microsoft.com/office/drawing/2014/main" id="{4C2E5CD2-32C2-4228-A1F1-96CEDDCCFFDB}"/>
              </a:ext>
            </a:extLst>
          </p:cNvPr>
          <p:cNvSpPr>
            <a:spLocks noGrp="1"/>
          </p:cNvSpPr>
          <p:nvPr>
            <p:ph type="sldNum" sz="quarter" idx="12"/>
          </p:nvPr>
        </p:nvSpPr>
        <p:spPr/>
        <p:txBody>
          <a:bodyPr/>
          <a:lstStyle/>
          <a:p>
            <a:fld id="{3A98EE3D-8CD1-4C3F-BD1C-C98C9596463C}" type="slidenum">
              <a:rPr lang="en-US" smtClean="0"/>
              <a:t>211</a:t>
            </a:fld>
            <a:endParaRPr lang="en-US" dirty="0"/>
          </a:p>
        </p:txBody>
      </p:sp>
      <p:pic>
        <p:nvPicPr>
          <p:cNvPr id="4" name="Kuva 3">
            <a:extLst>
              <a:ext uri="{FF2B5EF4-FFF2-40B4-BE49-F238E27FC236}">
                <a16:creationId xmlns:a16="http://schemas.microsoft.com/office/drawing/2014/main" id="{6C0CC2DC-E54A-48A1-BB3C-68020CE3FE04}"/>
              </a:ext>
            </a:extLst>
          </p:cNvPr>
          <p:cNvPicPr>
            <a:picLocks noChangeAspect="1"/>
          </p:cNvPicPr>
          <p:nvPr/>
        </p:nvPicPr>
        <p:blipFill>
          <a:blip r:embed="rId2"/>
          <a:stretch>
            <a:fillRect/>
          </a:stretch>
        </p:blipFill>
        <p:spPr>
          <a:xfrm>
            <a:off x="861134" y="1109751"/>
            <a:ext cx="10916443" cy="5138738"/>
          </a:xfrm>
          <a:prstGeom prst="rect">
            <a:avLst/>
          </a:prstGeom>
        </p:spPr>
      </p:pic>
    </p:spTree>
    <p:extLst>
      <p:ext uri="{BB962C8B-B14F-4D97-AF65-F5344CB8AC3E}">
        <p14:creationId xmlns:p14="http://schemas.microsoft.com/office/powerpoint/2010/main" val="189115289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3DCEE93D-D667-4EFA-8FED-0E9DEE542A80}"/>
              </a:ext>
            </a:extLst>
          </p:cNvPr>
          <p:cNvSpPr>
            <a:spLocks noGrp="1"/>
          </p:cNvSpPr>
          <p:nvPr>
            <p:ph type="title"/>
          </p:nvPr>
        </p:nvSpPr>
        <p:spPr/>
        <p:txBody>
          <a:bodyPr/>
          <a:lstStyle/>
          <a:p>
            <a:pPr algn="ctr"/>
            <a:r>
              <a:rPr lang="fi-FI" dirty="0" err="1"/>
              <a:t>Functions</a:t>
            </a:r>
            <a:r>
              <a:rPr lang="fi-FI" dirty="0"/>
              <a:t>: </a:t>
            </a:r>
            <a:r>
              <a:rPr lang="fi-FI" dirty="0" err="1"/>
              <a:t>Default</a:t>
            </a:r>
            <a:r>
              <a:rPr lang="fi-FI" dirty="0"/>
              <a:t> </a:t>
            </a:r>
            <a:r>
              <a:rPr lang="fi-FI" dirty="0" err="1"/>
              <a:t>Parameters</a:t>
            </a:r>
            <a:r>
              <a:rPr lang="fi-FI" dirty="0"/>
              <a:t> and </a:t>
            </a:r>
            <a:r>
              <a:rPr lang="fi-FI" dirty="0" err="1"/>
              <a:t>Arity</a:t>
            </a:r>
            <a:endParaRPr lang="fi-FI" dirty="0"/>
          </a:p>
        </p:txBody>
      </p:sp>
      <p:sp>
        <p:nvSpPr>
          <p:cNvPr id="3" name="Sisällön paikkamerkki 2">
            <a:extLst>
              <a:ext uri="{FF2B5EF4-FFF2-40B4-BE49-F238E27FC236}">
                <a16:creationId xmlns:a16="http://schemas.microsoft.com/office/drawing/2014/main" id="{F0434F2E-6A9F-4D61-A3DC-4AC01680C7EA}"/>
              </a:ext>
            </a:extLst>
          </p:cNvPr>
          <p:cNvSpPr>
            <a:spLocks noGrp="1"/>
          </p:cNvSpPr>
          <p:nvPr>
            <p:ph idx="1"/>
          </p:nvPr>
        </p:nvSpPr>
        <p:spPr>
          <a:xfrm>
            <a:off x="861134" y="1109751"/>
            <a:ext cx="10294546" cy="5461644"/>
          </a:xfrm>
        </p:spPr>
        <p:txBody>
          <a:bodyPr>
            <a:normAutofit fontScale="92500" lnSpcReduction="1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http://speakingjs.com/es5/ch01.html</a:t>
            </a:r>
          </a:p>
        </p:txBody>
      </p:sp>
      <p:sp>
        <p:nvSpPr>
          <p:cNvPr id="4" name="Dian numeron paikkamerkki 3">
            <a:extLst>
              <a:ext uri="{FF2B5EF4-FFF2-40B4-BE49-F238E27FC236}">
                <a16:creationId xmlns:a16="http://schemas.microsoft.com/office/drawing/2014/main" id="{D90509AF-33A3-4A27-A5E6-399F037DC982}"/>
              </a:ext>
            </a:extLst>
          </p:cNvPr>
          <p:cNvSpPr>
            <a:spLocks noGrp="1"/>
          </p:cNvSpPr>
          <p:nvPr>
            <p:ph type="sldNum" sz="quarter" idx="12"/>
          </p:nvPr>
        </p:nvSpPr>
        <p:spPr/>
        <p:txBody>
          <a:bodyPr/>
          <a:lstStyle/>
          <a:p>
            <a:fld id="{3A98EE3D-8CD1-4C3F-BD1C-C98C9596463C}" type="slidenum">
              <a:rPr lang="en-US" smtClean="0"/>
              <a:pPr/>
              <a:t>212</a:t>
            </a:fld>
            <a:endParaRPr lang="en-US" dirty="0"/>
          </a:p>
        </p:txBody>
      </p:sp>
      <p:pic>
        <p:nvPicPr>
          <p:cNvPr id="6" name="Kuva 5">
            <a:extLst>
              <a:ext uri="{FF2B5EF4-FFF2-40B4-BE49-F238E27FC236}">
                <a16:creationId xmlns:a16="http://schemas.microsoft.com/office/drawing/2014/main" id="{83568883-FF4D-49CC-BFE1-B4F39389C430}"/>
              </a:ext>
            </a:extLst>
          </p:cNvPr>
          <p:cNvPicPr>
            <a:picLocks noChangeAspect="1"/>
          </p:cNvPicPr>
          <p:nvPr/>
        </p:nvPicPr>
        <p:blipFill>
          <a:blip r:embed="rId2"/>
          <a:stretch>
            <a:fillRect/>
          </a:stretch>
        </p:blipFill>
        <p:spPr>
          <a:xfrm>
            <a:off x="861134" y="1109751"/>
            <a:ext cx="10093606" cy="5070103"/>
          </a:xfrm>
          <a:prstGeom prst="rect">
            <a:avLst/>
          </a:prstGeom>
        </p:spPr>
      </p:pic>
    </p:spTree>
    <p:extLst>
      <p:ext uri="{BB962C8B-B14F-4D97-AF65-F5344CB8AC3E}">
        <p14:creationId xmlns:p14="http://schemas.microsoft.com/office/powerpoint/2010/main" val="176793535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B593D760-70DC-4E5B-A2E5-0413008A5893}"/>
              </a:ext>
            </a:extLst>
          </p:cNvPr>
          <p:cNvSpPr>
            <a:spLocks noGrp="1"/>
          </p:cNvSpPr>
          <p:nvPr>
            <p:ph type="title"/>
          </p:nvPr>
        </p:nvSpPr>
        <p:spPr/>
        <p:txBody>
          <a:bodyPr/>
          <a:lstStyle/>
          <a:p>
            <a:pPr algn="ctr"/>
            <a:r>
              <a:rPr lang="fi-FI" dirty="0" err="1"/>
              <a:t>Functions</a:t>
            </a:r>
            <a:r>
              <a:rPr lang="fi-FI" dirty="0"/>
              <a:t>: </a:t>
            </a:r>
            <a:r>
              <a:rPr lang="fi-FI" dirty="0" err="1"/>
              <a:t>Arguments</a:t>
            </a:r>
            <a:r>
              <a:rPr lang="fi-FI" dirty="0"/>
              <a:t> Object</a:t>
            </a:r>
          </a:p>
        </p:txBody>
      </p:sp>
      <p:sp>
        <p:nvSpPr>
          <p:cNvPr id="3" name="Sisällön paikkamerkki 2">
            <a:extLst>
              <a:ext uri="{FF2B5EF4-FFF2-40B4-BE49-F238E27FC236}">
                <a16:creationId xmlns:a16="http://schemas.microsoft.com/office/drawing/2014/main" id="{42F7D42C-5565-450F-BB60-468844196FF0}"/>
              </a:ext>
            </a:extLst>
          </p:cNvPr>
          <p:cNvSpPr>
            <a:spLocks noGrp="1"/>
          </p:cNvSpPr>
          <p:nvPr>
            <p:ph idx="1"/>
          </p:nvPr>
        </p:nvSpPr>
        <p:spPr>
          <a:xfrm>
            <a:off x="861134" y="1109751"/>
            <a:ext cx="10294546" cy="5461644"/>
          </a:xfrm>
        </p:spPr>
        <p:txBody>
          <a:bodyPr>
            <a:normAutofit fontScale="62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https://developer.mozilla.org/en-US/docs/Web/JavaScript/Reference/Functions</a:t>
            </a:r>
          </a:p>
        </p:txBody>
      </p:sp>
      <p:sp>
        <p:nvSpPr>
          <p:cNvPr id="4" name="Dian numeron paikkamerkki 3">
            <a:extLst>
              <a:ext uri="{FF2B5EF4-FFF2-40B4-BE49-F238E27FC236}">
                <a16:creationId xmlns:a16="http://schemas.microsoft.com/office/drawing/2014/main" id="{F1E86B5A-C969-4224-ABF1-A07DB0270E08}"/>
              </a:ext>
            </a:extLst>
          </p:cNvPr>
          <p:cNvSpPr>
            <a:spLocks noGrp="1"/>
          </p:cNvSpPr>
          <p:nvPr>
            <p:ph type="sldNum" sz="quarter" idx="12"/>
          </p:nvPr>
        </p:nvSpPr>
        <p:spPr/>
        <p:txBody>
          <a:bodyPr/>
          <a:lstStyle/>
          <a:p>
            <a:fld id="{3A98EE3D-8CD1-4C3F-BD1C-C98C9596463C}" type="slidenum">
              <a:rPr lang="en-US" smtClean="0"/>
              <a:pPr/>
              <a:t>213</a:t>
            </a:fld>
            <a:endParaRPr lang="en-US" dirty="0"/>
          </a:p>
        </p:txBody>
      </p:sp>
      <p:pic>
        <p:nvPicPr>
          <p:cNvPr id="5" name="Kuva 4">
            <a:extLst>
              <a:ext uri="{FF2B5EF4-FFF2-40B4-BE49-F238E27FC236}">
                <a16:creationId xmlns:a16="http://schemas.microsoft.com/office/drawing/2014/main" id="{05C76B2B-A1BF-4BEF-B39D-9EE908B806A2}"/>
              </a:ext>
            </a:extLst>
          </p:cNvPr>
          <p:cNvPicPr>
            <a:picLocks noChangeAspect="1"/>
          </p:cNvPicPr>
          <p:nvPr/>
        </p:nvPicPr>
        <p:blipFill>
          <a:blip r:embed="rId2"/>
          <a:stretch>
            <a:fillRect/>
          </a:stretch>
        </p:blipFill>
        <p:spPr>
          <a:xfrm>
            <a:off x="211785" y="1109751"/>
            <a:ext cx="11768429" cy="5148174"/>
          </a:xfrm>
          <a:prstGeom prst="rect">
            <a:avLst/>
          </a:prstGeom>
        </p:spPr>
      </p:pic>
      <p:sp>
        <p:nvSpPr>
          <p:cNvPr id="6" name="Suorakulmio: Pyöristetyt kulmat 5">
            <a:extLst>
              <a:ext uri="{FF2B5EF4-FFF2-40B4-BE49-F238E27FC236}">
                <a16:creationId xmlns:a16="http://schemas.microsoft.com/office/drawing/2014/main" id="{F1CE7DBA-1C86-45F0-AE6B-651546FBB63D}"/>
              </a:ext>
            </a:extLst>
          </p:cNvPr>
          <p:cNvSpPr/>
          <p:nvPr/>
        </p:nvSpPr>
        <p:spPr>
          <a:xfrm>
            <a:off x="2530136" y="4838330"/>
            <a:ext cx="2077375" cy="29296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Tree>
    <p:extLst>
      <p:ext uri="{BB962C8B-B14F-4D97-AF65-F5344CB8AC3E}">
        <p14:creationId xmlns:p14="http://schemas.microsoft.com/office/powerpoint/2010/main" val="378813720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tsikko 5">
            <a:extLst>
              <a:ext uri="{FF2B5EF4-FFF2-40B4-BE49-F238E27FC236}">
                <a16:creationId xmlns:a16="http://schemas.microsoft.com/office/drawing/2014/main" id="{024FE55A-003C-471F-A7BB-569CB4FB5349}"/>
              </a:ext>
            </a:extLst>
          </p:cNvPr>
          <p:cNvSpPr>
            <a:spLocks noGrp="1"/>
          </p:cNvSpPr>
          <p:nvPr>
            <p:ph type="title"/>
          </p:nvPr>
        </p:nvSpPr>
        <p:spPr/>
        <p:txBody>
          <a:bodyPr/>
          <a:lstStyle/>
          <a:p>
            <a:pPr algn="ctr"/>
            <a:r>
              <a:rPr lang="fi-FI" dirty="0" err="1"/>
              <a:t>Functions</a:t>
            </a:r>
            <a:r>
              <a:rPr lang="fi-FI" dirty="0"/>
              <a:t>: </a:t>
            </a:r>
            <a:r>
              <a:rPr lang="fi-FI" dirty="0" err="1"/>
              <a:t>Recursion</a:t>
            </a:r>
            <a:endParaRPr lang="fi-FI" dirty="0"/>
          </a:p>
        </p:txBody>
      </p:sp>
      <p:sp>
        <p:nvSpPr>
          <p:cNvPr id="7" name="Sisällön paikkamerkki 6">
            <a:extLst>
              <a:ext uri="{FF2B5EF4-FFF2-40B4-BE49-F238E27FC236}">
                <a16:creationId xmlns:a16="http://schemas.microsoft.com/office/drawing/2014/main" id="{075F5715-E76E-490A-841C-14CA06E37801}"/>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https://developer.mozilla.org/en-US/docs/Web/JavaScript/Guide/Functions</a:t>
            </a:r>
          </a:p>
        </p:txBody>
      </p:sp>
      <p:sp>
        <p:nvSpPr>
          <p:cNvPr id="5" name="Dian numeron paikkamerkki 4">
            <a:extLst>
              <a:ext uri="{FF2B5EF4-FFF2-40B4-BE49-F238E27FC236}">
                <a16:creationId xmlns:a16="http://schemas.microsoft.com/office/drawing/2014/main" id="{D4BC5DC3-B5E2-4A7A-944F-707A5E3518A5}"/>
              </a:ext>
            </a:extLst>
          </p:cNvPr>
          <p:cNvSpPr>
            <a:spLocks noGrp="1"/>
          </p:cNvSpPr>
          <p:nvPr>
            <p:ph type="sldNum" sz="quarter" idx="12"/>
          </p:nvPr>
        </p:nvSpPr>
        <p:spPr/>
        <p:txBody>
          <a:bodyPr/>
          <a:lstStyle/>
          <a:p>
            <a:fld id="{3A98EE3D-8CD1-4C3F-BD1C-C98C9596463C}" type="slidenum">
              <a:rPr lang="en-US" smtClean="0"/>
              <a:t>214</a:t>
            </a:fld>
            <a:endParaRPr lang="en-US" dirty="0"/>
          </a:p>
        </p:txBody>
      </p:sp>
      <p:pic>
        <p:nvPicPr>
          <p:cNvPr id="8" name="Kuva 7">
            <a:extLst>
              <a:ext uri="{FF2B5EF4-FFF2-40B4-BE49-F238E27FC236}">
                <a16:creationId xmlns:a16="http://schemas.microsoft.com/office/drawing/2014/main" id="{4A5317BF-2D97-41B8-B83B-D621A1C9CCEE}"/>
              </a:ext>
            </a:extLst>
          </p:cNvPr>
          <p:cNvPicPr>
            <a:picLocks noChangeAspect="1"/>
          </p:cNvPicPr>
          <p:nvPr/>
        </p:nvPicPr>
        <p:blipFill>
          <a:blip r:embed="rId2"/>
          <a:stretch>
            <a:fillRect/>
          </a:stretch>
        </p:blipFill>
        <p:spPr>
          <a:xfrm>
            <a:off x="861134" y="1109751"/>
            <a:ext cx="10737446" cy="5113496"/>
          </a:xfrm>
          <a:prstGeom prst="rect">
            <a:avLst/>
          </a:prstGeom>
        </p:spPr>
      </p:pic>
      <p:sp>
        <p:nvSpPr>
          <p:cNvPr id="2" name="Suorakulmio: Pyöristetyt kulmat 1">
            <a:extLst>
              <a:ext uri="{FF2B5EF4-FFF2-40B4-BE49-F238E27FC236}">
                <a16:creationId xmlns:a16="http://schemas.microsoft.com/office/drawing/2014/main" id="{8832E3FB-A85D-4C56-8089-D81DE02FBCA9}"/>
              </a:ext>
            </a:extLst>
          </p:cNvPr>
          <p:cNvSpPr/>
          <p:nvPr/>
        </p:nvSpPr>
        <p:spPr>
          <a:xfrm>
            <a:off x="1748901" y="3684234"/>
            <a:ext cx="1367161" cy="25745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Tree>
    <p:extLst>
      <p:ext uri="{BB962C8B-B14F-4D97-AF65-F5344CB8AC3E}">
        <p14:creationId xmlns:p14="http://schemas.microsoft.com/office/powerpoint/2010/main" val="360530988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E8A54D71-6B1B-4CBE-9D13-1617EB2A4B5A}"/>
              </a:ext>
            </a:extLst>
          </p:cNvPr>
          <p:cNvSpPr>
            <a:spLocks noGrp="1"/>
          </p:cNvSpPr>
          <p:nvPr>
            <p:ph type="title"/>
          </p:nvPr>
        </p:nvSpPr>
        <p:spPr/>
        <p:txBody>
          <a:bodyPr/>
          <a:lstStyle/>
          <a:p>
            <a:pPr algn="ctr"/>
            <a:r>
              <a:rPr lang="fi-FI" dirty="0" err="1"/>
              <a:t>Funtions</a:t>
            </a:r>
            <a:r>
              <a:rPr lang="fi-FI" dirty="0"/>
              <a:t>: </a:t>
            </a:r>
            <a:r>
              <a:rPr lang="fi-FI" dirty="0" err="1"/>
              <a:t>Local</a:t>
            </a:r>
            <a:r>
              <a:rPr lang="fi-FI" dirty="0"/>
              <a:t> and Global </a:t>
            </a:r>
            <a:r>
              <a:rPr lang="fi-FI" dirty="0" err="1"/>
              <a:t>Scope</a:t>
            </a:r>
            <a:endParaRPr lang="fi-FI" dirty="0"/>
          </a:p>
        </p:txBody>
      </p:sp>
      <p:sp>
        <p:nvSpPr>
          <p:cNvPr id="3" name="Sisällön paikkamerkki 2">
            <a:extLst>
              <a:ext uri="{FF2B5EF4-FFF2-40B4-BE49-F238E27FC236}">
                <a16:creationId xmlns:a16="http://schemas.microsoft.com/office/drawing/2014/main" id="{B332EFB5-0EE0-4240-B6DE-FFEC043F1F56}"/>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Sources</a:t>
            </a:r>
            <a:r>
              <a:rPr lang="fi-FI" dirty="0"/>
              <a:t>: https://www.w3schools.com/js/js_scope.asp and </a:t>
            </a:r>
            <a:r>
              <a:rPr lang="en-US" dirty="0"/>
              <a:t>https://drive.google.com/file/d/18e2nJUf2QC3JZ_3N07vRSy8G8xvvjA1X/view</a:t>
            </a:r>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p:txBody>
      </p:sp>
      <p:sp>
        <p:nvSpPr>
          <p:cNvPr id="4" name="Dian numeron paikkamerkki 3">
            <a:extLst>
              <a:ext uri="{FF2B5EF4-FFF2-40B4-BE49-F238E27FC236}">
                <a16:creationId xmlns:a16="http://schemas.microsoft.com/office/drawing/2014/main" id="{5ABF18B9-C5EC-466A-8FDD-F8B25FD90717}"/>
              </a:ext>
            </a:extLst>
          </p:cNvPr>
          <p:cNvSpPr>
            <a:spLocks noGrp="1"/>
          </p:cNvSpPr>
          <p:nvPr>
            <p:ph type="sldNum" sz="quarter" idx="12"/>
          </p:nvPr>
        </p:nvSpPr>
        <p:spPr/>
        <p:txBody>
          <a:bodyPr/>
          <a:lstStyle/>
          <a:p>
            <a:fld id="{3A98EE3D-8CD1-4C3F-BD1C-C98C9596463C}" type="slidenum">
              <a:rPr lang="en-US" smtClean="0"/>
              <a:pPr/>
              <a:t>215</a:t>
            </a:fld>
            <a:endParaRPr lang="en-US" dirty="0"/>
          </a:p>
        </p:txBody>
      </p:sp>
      <p:pic>
        <p:nvPicPr>
          <p:cNvPr id="6" name="Kuva 5">
            <a:extLst>
              <a:ext uri="{FF2B5EF4-FFF2-40B4-BE49-F238E27FC236}">
                <a16:creationId xmlns:a16="http://schemas.microsoft.com/office/drawing/2014/main" id="{9BCE903F-76A6-49B0-874D-9FF55756115D}"/>
              </a:ext>
            </a:extLst>
          </p:cNvPr>
          <p:cNvPicPr>
            <a:picLocks noChangeAspect="1"/>
          </p:cNvPicPr>
          <p:nvPr/>
        </p:nvPicPr>
        <p:blipFill>
          <a:blip r:embed="rId2"/>
          <a:stretch>
            <a:fillRect/>
          </a:stretch>
        </p:blipFill>
        <p:spPr>
          <a:xfrm>
            <a:off x="861134" y="1109752"/>
            <a:ext cx="9516862" cy="5151690"/>
          </a:xfrm>
          <a:prstGeom prst="rect">
            <a:avLst/>
          </a:prstGeom>
        </p:spPr>
      </p:pic>
      <p:sp>
        <p:nvSpPr>
          <p:cNvPr id="5" name="Tekstiruutu 4">
            <a:extLst>
              <a:ext uri="{FF2B5EF4-FFF2-40B4-BE49-F238E27FC236}">
                <a16:creationId xmlns:a16="http://schemas.microsoft.com/office/drawing/2014/main" id="{E09D017F-2D4A-433B-987E-5802231F8E66}"/>
              </a:ext>
            </a:extLst>
          </p:cNvPr>
          <p:cNvSpPr txBox="1"/>
          <p:nvPr/>
        </p:nvSpPr>
        <p:spPr>
          <a:xfrm>
            <a:off x="7927757" y="2627790"/>
            <a:ext cx="3737501" cy="1200329"/>
          </a:xfrm>
          <a:prstGeom prst="rect">
            <a:avLst/>
          </a:prstGeom>
          <a:noFill/>
          <a:ln>
            <a:solidFill>
              <a:srgbClr val="FF0000"/>
            </a:solidFill>
          </a:ln>
        </p:spPr>
        <p:txBody>
          <a:bodyPr wrap="square" rtlCol="0">
            <a:spAutoFit/>
          </a:bodyPr>
          <a:lstStyle/>
          <a:p>
            <a:r>
              <a:rPr lang="en-US" dirty="0">
                <a:solidFill>
                  <a:srgbClr val="00B050"/>
                </a:solidFill>
              </a:rPr>
              <a:t>Note! </a:t>
            </a:r>
            <a:r>
              <a:rPr lang="en-US" dirty="0"/>
              <a:t>We keep track of the functions being called in JavaScript with a Call stack. </a:t>
            </a:r>
            <a:r>
              <a:rPr lang="fi-FI" dirty="0"/>
              <a:t>One </a:t>
            </a:r>
            <a:r>
              <a:rPr lang="fi-FI" dirty="0" err="1"/>
              <a:t>global</a:t>
            </a:r>
            <a:r>
              <a:rPr lang="fi-FI" dirty="0"/>
              <a:t> </a:t>
            </a:r>
            <a:r>
              <a:rPr lang="fi-FI" dirty="0" err="1"/>
              <a:t>execution</a:t>
            </a:r>
            <a:r>
              <a:rPr lang="fi-FI" dirty="0"/>
              <a:t> </a:t>
            </a:r>
            <a:r>
              <a:rPr lang="fi-FI" dirty="0" err="1"/>
              <a:t>context</a:t>
            </a:r>
            <a:r>
              <a:rPr lang="fi-FI" dirty="0"/>
              <a:t>, </a:t>
            </a:r>
            <a:r>
              <a:rPr lang="fi-FI" dirty="0" err="1"/>
              <a:t>multiple</a:t>
            </a:r>
            <a:r>
              <a:rPr lang="fi-FI" dirty="0"/>
              <a:t> </a:t>
            </a:r>
            <a:r>
              <a:rPr lang="fi-FI" dirty="0" err="1"/>
              <a:t>function</a:t>
            </a:r>
            <a:r>
              <a:rPr lang="fi-FI" dirty="0"/>
              <a:t> </a:t>
            </a:r>
            <a:r>
              <a:rPr lang="fi-FI" dirty="0" err="1"/>
              <a:t>contexts</a:t>
            </a:r>
            <a:r>
              <a:rPr lang="fi-FI" dirty="0"/>
              <a:t>.</a:t>
            </a:r>
          </a:p>
        </p:txBody>
      </p:sp>
    </p:spTree>
    <p:extLst>
      <p:ext uri="{BB962C8B-B14F-4D97-AF65-F5344CB8AC3E}">
        <p14:creationId xmlns:p14="http://schemas.microsoft.com/office/powerpoint/2010/main" val="252683678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979C08EA-DBEF-4B44-AEAA-2D297EB9BA58}"/>
              </a:ext>
            </a:extLst>
          </p:cNvPr>
          <p:cNvSpPr>
            <a:spLocks noGrp="1"/>
          </p:cNvSpPr>
          <p:nvPr>
            <p:ph type="title"/>
          </p:nvPr>
        </p:nvSpPr>
        <p:spPr/>
        <p:txBody>
          <a:bodyPr>
            <a:normAutofit fontScale="90000"/>
          </a:bodyPr>
          <a:lstStyle/>
          <a:p>
            <a:pPr algn="ctr"/>
            <a:r>
              <a:rPr lang="en-US" dirty="0"/>
              <a:t>Functions: Local versus Global memory</a:t>
            </a:r>
            <a:endParaRPr lang="fi-FI" dirty="0"/>
          </a:p>
        </p:txBody>
      </p:sp>
      <p:sp>
        <p:nvSpPr>
          <p:cNvPr id="3" name="Sisällön paikkamerkki 2">
            <a:extLst>
              <a:ext uri="{FF2B5EF4-FFF2-40B4-BE49-F238E27FC236}">
                <a16:creationId xmlns:a16="http://schemas.microsoft.com/office/drawing/2014/main" id="{CD1B994D-61E4-4297-B934-142DDE31987A}"/>
              </a:ext>
            </a:extLst>
          </p:cNvPr>
          <p:cNvSpPr>
            <a:spLocks noGrp="1"/>
          </p:cNvSpPr>
          <p:nvPr>
            <p:ph sz="half" idx="1"/>
          </p:nvPr>
        </p:nvSpPr>
        <p:spPr>
          <a:xfrm>
            <a:off x="798990" y="1180730"/>
            <a:ext cx="4938026" cy="5390665"/>
          </a:xfrm>
        </p:spPr>
        <p:txBody>
          <a:bodyPr>
            <a:normAutofit fontScale="92500" lnSpcReduction="20000"/>
          </a:bodyPr>
          <a:lstStyle/>
          <a:p>
            <a:r>
              <a:rPr lang="en-US" dirty="0"/>
              <a:t>As soon as we start running our code, we create a </a:t>
            </a:r>
            <a:r>
              <a:rPr lang="en-US" dirty="0">
                <a:solidFill>
                  <a:srgbClr val="00B050"/>
                </a:solidFill>
              </a:rPr>
              <a:t>global execution context</a:t>
            </a:r>
          </a:p>
          <a:p>
            <a:r>
              <a:rPr lang="en-US" dirty="0">
                <a:solidFill>
                  <a:srgbClr val="00B050"/>
                </a:solidFill>
              </a:rPr>
              <a:t>Thread</a:t>
            </a:r>
            <a:r>
              <a:rPr lang="en-US" dirty="0"/>
              <a:t> </a:t>
            </a:r>
            <a:r>
              <a:rPr lang="en-US" dirty="0">
                <a:solidFill>
                  <a:srgbClr val="00B050"/>
                </a:solidFill>
              </a:rPr>
              <a:t>of</a:t>
            </a:r>
            <a:r>
              <a:rPr lang="en-US" dirty="0"/>
              <a:t> </a:t>
            </a:r>
            <a:r>
              <a:rPr lang="en-US" dirty="0">
                <a:solidFill>
                  <a:srgbClr val="00B050"/>
                </a:solidFill>
              </a:rPr>
              <a:t>execution</a:t>
            </a:r>
            <a:r>
              <a:rPr lang="en-US" dirty="0"/>
              <a:t> (parsing and executing the code line after line) </a:t>
            </a:r>
          </a:p>
          <a:p>
            <a:r>
              <a:rPr lang="en-US" dirty="0"/>
              <a:t>Live memory of variables with data (known as a </a:t>
            </a:r>
            <a:r>
              <a:rPr lang="en-US" dirty="0">
                <a:solidFill>
                  <a:srgbClr val="00B050"/>
                </a:solidFill>
              </a:rPr>
              <a:t>Global Variable Environment</a:t>
            </a:r>
            <a:r>
              <a:rPr lang="en-US" dirty="0"/>
              <a:t>)</a:t>
            </a:r>
          </a:p>
          <a:p>
            <a:r>
              <a:rPr lang="en-US" dirty="0"/>
              <a:t>When you execute a function you create a new </a:t>
            </a:r>
            <a:r>
              <a:rPr lang="en-US" dirty="0">
                <a:solidFill>
                  <a:srgbClr val="00B050"/>
                </a:solidFill>
              </a:rPr>
              <a:t>execution context </a:t>
            </a:r>
            <a:r>
              <a:rPr lang="en-US" dirty="0"/>
              <a:t>comprising:</a:t>
            </a:r>
          </a:p>
          <a:p>
            <a:r>
              <a:rPr lang="en-US" dirty="0"/>
              <a:t>1. The </a:t>
            </a:r>
            <a:r>
              <a:rPr lang="en-US" dirty="0">
                <a:solidFill>
                  <a:srgbClr val="00B050"/>
                </a:solidFill>
              </a:rPr>
              <a:t>thread of execution </a:t>
            </a:r>
            <a:r>
              <a:rPr lang="en-US" dirty="0"/>
              <a:t>(we go through the code in the function line by line) </a:t>
            </a:r>
          </a:p>
          <a:p>
            <a:r>
              <a:rPr lang="en-US" dirty="0"/>
              <a:t>2. A </a:t>
            </a:r>
            <a:r>
              <a:rPr lang="en-US" dirty="0">
                <a:solidFill>
                  <a:srgbClr val="00B050"/>
                </a:solidFill>
              </a:rPr>
              <a:t>local memory </a:t>
            </a:r>
            <a:r>
              <a:rPr lang="en-US" dirty="0"/>
              <a:t>('</a:t>
            </a:r>
            <a:r>
              <a:rPr lang="en-US" dirty="0">
                <a:solidFill>
                  <a:srgbClr val="00B050"/>
                </a:solidFill>
              </a:rPr>
              <a:t>Variable environment</a:t>
            </a:r>
            <a:r>
              <a:rPr lang="en-US" dirty="0"/>
              <a:t>') where anything defined in the function is stored</a:t>
            </a:r>
          </a:p>
          <a:p>
            <a:r>
              <a:rPr lang="en-US" dirty="0"/>
              <a:t>Source: https://drive.google.com/file/d/18e2nJUf2QC3JZ_3N07vRSy8G8xvvjA1X/view</a:t>
            </a:r>
          </a:p>
          <a:p>
            <a:endParaRPr lang="en-US" dirty="0"/>
          </a:p>
          <a:p>
            <a:endParaRPr lang="en-US" dirty="0"/>
          </a:p>
          <a:p>
            <a:endParaRPr lang="en-US" dirty="0"/>
          </a:p>
        </p:txBody>
      </p:sp>
      <p:sp>
        <p:nvSpPr>
          <p:cNvPr id="14" name="Sisällön paikkamerkki 13">
            <a:extLst>
              <a:ext uri="{FF2B5EF4-FFF2-40B4-BE49-F238E27FC236}">
                <a16:creationId xmlns:a16="http://schemas.microsoft.com/office/drawing/2014/main" id="{401CB6F9-6A86-4CCB-BFA0-1250E2E4B083}"/>
              </a:ext>
            </a:extLst>
          </p:cNvPr>
          <p:cNvSpPr>
            <a:spLocks noGrp="1"/>
          </p:cNvSpPr>
          <p:nvPr>
            <p:ph sz="half" idx="2"/>
          </p:nvPr>
        </p:nvSpPr>
        <p:spPr>
          <a:xfrm>
            <a:off x="6217654" y="1180729"/>
            <a:ext cx="4938026" cy="5390665"/>
          </a:xfrm>
        </p:spPr>
        <p:txBody>
          <a:bodyPr>
            <a:normAutofit fontScale="92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p:txBody>
      </p:sp>
      <p:sp>
        <p:nvSpPr>
          <p:cNvPr id="5" name="Dian numeron paikkamerkki 4">
            <a:extLst>
              <a:ext uri="{FF2B5EF4-FFF2-40B4-BE49-F238E27FC236}">
                <a16:creationId xmlns:a16="http://schemas.microsoft.com/office/drawing/2014/main" id="{DD0AD7C2-9B9A-45B6-A5C9-D91DC730C369}"/>
              </a:ext>
            </a:extLst>
          </p:cNvPr>
          <p:cNvSpPr>
            <a:spLocks noGrp="1"/>
          </p:cNvSpPr>
          <p:nvPr>
            <p:ph type="sldNum" sz="quarter" idx="12"/>
          </p:nvPr>
        </p:nvSpPr>
        <p:spPr/>
        <p:txBody>
          <a:bodyPr/>
          <a:lstStyle/>
          <a:p>
            <a:fld id="{3A98EE3D-8CD1-4C3F-BD1C-C98C9596463C}" type="slidenum">
              <a:rPr lang="en-US" smtClean="0"/>
              <a:t>216</a:t>
            </a:fld>
            <a:endParaRPr lang="en-US" dirty="0"/>
          </a:p>
        </p:txBody>
      </p:sp>
      <p:pic>
        <p:nvPicPr>
          <p:cNvPr id="11" name="Kuva 10">
            <a:extLst>
              <a:ext uri="{FF2B5EF4-FFF2-40B4-BE49-F238E27FC236}">
                <a16:creationId xmlns:a16="http://schemas.microsoft.com/office/drawing/2014/main" id="{FB497FF1-B818-454F-A5E9-E647C68FAF38}"/>
              </a:ext>
            </a:extLst>
          </p:cNvPr>
          <p:cNvPicPr>
            <a:picLocks noChangeAspect="1"/>
          </p:cNvPicPr>
          <p:nvPr/>
        </p:nvPicPr>
        <p:blipFill>
          <a:blip r:embed="rId2"/>
          <a:stretch>
            <a:fillRect/>
          </a:stretch>
        </p:blipFill>
        <p:spPr>
          <a:xfrm>
            <a:off x="6217653" y="1179936"/>
            <a:ext cx="5615483" cy="2284455"/>
          </a:xfrm>
          <a:prstGeom prst="rect">
            <a:avLst/>
          </a:prstGeom>
        </p:spPr>
      </p:pic>
      <p:sp>
        <p:nvSpPr>
          <p:cNvPr id="4" name="Tekstiruutu 3">
            <a:extLst>
              <a:ext uri="{FF2B5EF4-FFF2-40B4-BE49-F238E27FC236}">
                <a16:creationId xmlns:a16="http://schemas.microsoft.com/office/drawing/2014/main" id="{187A80D7-C915-4E7B-95B7-AA1A0F0C6534}"/>
              </a:ext>
            </a:extLst>
          </p:cNvPr>
          <p:cNvSpPr txBox="1"/>
          <p:nvPr/>
        </p:nvSpPr>
        <p:spPr>
          <a:xfrm>
            <a:off x="6217654" y="3464391"/>
            <a:ext cx="5615482" cy="923330"/>
          </a:xfrm>
          <a:prstGeom prst="rect">
            <a:avLst/>
          </a:prstGeom>
          <a:noFill/>
          <a:ln>
            <a:solidFill>
              <a:srgbClr val="FF0000"/>
            </a:solidFill>
          </a:ln>
        </p:spPr>
        <p:txBody>
          <a:bodyPr wrap="square" rtlCol="0">
            <a:spAutoFit/>
          </a:bodyPr>
          <a:lstStyle/>
          <a:p>
            <a:r>
              <a:rPr lang="fi-FI" dirty="0"/>
              <a:t>1. </a:t>
            </a:r>
            <a:r>
              <a:rPr lang="fi-FI" dirty="0" err="1"/>
              <a:t>Javascript</a:t>
            </a:r>
            <a:r>
              <a:rPr lang="fi-FI" dirty="0"/>
              <a:t>  </a:t>
            </a:r>
            <a:r>
              <a:rPr lang="fi-FI" dirty="0" err="1"/>
              <a:t>executes</a:t>
            </a:r>
            <a:r>
              <a:rPr lang="fi-FI" dirty="0"/>
              <a:t>/</a:t>
            </a:r>
            <a:r>
              <a:rPr lang="fi-FI" dirty="0" err="1"/>
              <a:t>compiles</a:t>
            </a:r>
            <a:r>
              <a:rPr lang="fi-FI" dirty="0"/>
              <a:t> (</a:t>
            </a:r>
            <a:r>
              <a:rPr lang="fi-FI" dirty="0" err="1"/>
              <a:t>runs</a:t>
            </a:r>
            <a:r>
              <a:rPr lang="fi-FI" dirty="0"/>
              <a:t>) </a:t>
            </a:r>
            <a:r>
              <a:rPr lang="fi-FI" dirty="0" err="1"/>
              <a:t>the</a:t>
            </a:r>
            <a:r>
              <a:rPr lang="fi-FI" dirty="0"/>
              <a:t> </a:t>
            </a:r>
            <a:r>
              <a:rPr lang="fi-FI" dirty="0" err="1"/>
              <a:t>code</a:t>
            </a:r>
            <a:r>
              <a:rPr lang="fi-FI" dirty="0"/>
              <a:t>:</a:t>
            </a:r>
          </a:p>
          <a:p>
            <a:r>
              <a:rPr lang="fi-FI" dirty="0">
                <a:solidFill>
                  <a:srgbClr val="00B050"/>
                </a:solidFill>
              </a:rPr>
              <a:t>Global </a:t>
            </a:r>
            <a:r>
              <a:rPr lang="fi-FI" dirty="0" err="1">
                <a:solidFill>
                  <a:srgbClr val="00B050"/>
                </a:solidFill>
              </a:rPr>
              <a:t>Execution</a:t>
            </a:r>
            <a:r>
              <a:rPr lang="fi-FI" dirty="0">
                <a:solidFill>
                  <a:srgbClr val="00B050"/>
                </a:solidFill>
              </a:rPr>
              <a:t> </a:t>
            </a:r>
            <a:r>
              <a:rPr lang="fi-FI" dirty="0" err="1">
                <a:solidFill>
                  <a:srgbClr val="00B050"/>
                </a:solidFill>
              </a:rPr>
              <a:t>Context</a:t>
            </a:r>
            <a:r>
              <a:rPr lang="fi-FI" dirty="0">
                <a:solidFill>
                  <a:srgbClr val="00B050"/>
                </a:solidFill>
              </a:rPr>
              <a:t> and Global </a:t>
            </a:r>
            <a:r>
              <a:rPr lang="fi-FI" dirty="0" err="1">
                <a:solidFill>
                  <a:srgbClr val="00B050"/>
                </a:solidFill>
              </a:rPr>
              <a:t>Variable</a:t>
            </a:r>
            <a:r>
              <a:rPr lang="fi-FI" dirty="0">
                <a:solidFill>
                  <a:srgbClr val="00B050"/>
                </a:solidFill>
              </a:rPr>
              <a:t> Environment </a:t>
            </a:r>
            <a:r>
              <a:rPr lang="fi-FI" dirty="0"/>
              <a:t>Lines 1, 2 and 5 </a:t>
            </a:r>
            <a:r>
              <a:rPr lang="fi-FI" dirty="0" err="1"/>
              <a:t>are</a:t>
            </a:r>
            <a:r>
              <a:rPr lang="fi-FI" dirty="0"/>
              <a:t> </a:t>
            </a:r>
            <a:r>
              <a:rPr lang="fi-FI" dirty="0" err="1"/>
              <a:t>saved</a:t>
            </a:r>
            <a:r>
              <a:rPr lang="fi-FI" dirty="0"/>
              <a:t> </a:t>
            </a:r>
            <a:r>
              <a:rPr lang="fi-FI" dirty="0" err="1"/>
              <a:t>globally</a:t>
            </a:r>
            <a:r>
              <a:rPr lang="fi-FI" dirty="0"/>
              <a:t>. </a:t>
            </a:r>
          </a:p>
        </p:txBody>
      </p:sp>
      <p:sp>
        <p:nvSpPr>
          <p:cNvPr id="15" name="Tekstiruutu 14">
            <a:extLst>
              <a:ext uri="{FF2B5EF4-FFF2-40B4-BE49-F238E27FC236}">
                <a16:creationId xmlns:a16="http://schemas.microsoft.com/office/drawing/2014/main" id="{4376DB1D-A6F4-46B5-982A-71FD51E3095D}"/>
              </a:ext>
            </a:extLst>
          </p:cNvPr>
          <p:cNvSpPr txBox="1"/>
          <p:nvPr/>
        </p:nvSpPr>
        <p:spPr>
          <a:xfrm>
            <a:off x="6217653" y="4387721"/>
            <a:ext cx="5615482" cy="1200329"/>
          </a:xfrm>
          <a:prstGeom prst="rect">
            <a:avLst/>
          </a:prstGeom>
          <a:noFill/>
          <a:ln>
            <a:solidFill>
              <a:srgbClr val="FF0000"/>
            </a:solidFill>
          </a:ln>
        </p:spPr>
        <p:txBody>
          <a:bodyPr wrap="square" rtlCol="0">
            <a:spAutoFit/>
          </a:bodyPr>
          <a:lstStyle/>
          <a:p>
            <a:r>
              <a:rPr lang="fi-FI" dirty="0"/>
              <a:t>2. </a:t>
            </a:r>
            <a:r>
              <a:rPr lang="fi-FI" dirty="0" err="1"/>
              <a:t>Running</a:t>
            </a:r>
            <a:r>
              <a:rPr lang="fi-FI" dirty="0"/>
              <a:t>/</a:t>
            </a:r>
            <a:r>
              <a:rPr lang="fi-FI" dirty="0" err="1"/>
              <a:t>calling</a:t>
            </a:r>
            <a:r>
              <a:rPr lang="fi-FI" dirty="0"/>
              <a:t>/</a:t>
            </a:r>
            <a:r>
              <a:rPr lang="fi-FI" dirty="0" err="1"/>
              <a:t>invoking</a:t>
            </a:r>
            <a:r>
              <a:rPr lang="fi-FI" dirty="0"/>
              <a:t> a </a:t>
            </a:r>
            <a:r>
              <a:rPr lang="fi-FI" dirty="0" err="1"/>
              <a:t>function</a:t>
            </a:r>
            <a:r>
              <a:rPr lang="fi-FI" dirty="0"/>
              <a:t>:</a:t>
            </a:r>
          </a:p>
          <a:p>
            <a:r>
              <a:rPr lang="fi-FI" dirty="0" err="1">
                <a:solidFill>
                  <a:srgbClr val="00B050"/>
                </a:solidFill>
              </a:rPr>
              <a:t>Local</a:t>
            </a:r>
            <a:r>
              <a:rPr lang="fi-FI" dirty="0">
                <a:solidFill>
                  <a:srgbClr val="00B050"/>
                </a:solidFill>
              </a:rPr>
              <a:t> </a:t>
            </a:r>
            <a:r>
              <a:rPr lang="fi-FI" dirty="0" err="1">
                <a:solidFill>
                  <a:srgbClr val="00B050"/>
                </a:solidFill>
              </a:rPr>
              <a:t>Execution</a:t>
            </a:r>
            <a:r>
              <a:rPr lang="fi-FI" dirty="0">
                <a:solidFill>
                  <a:srgbClr val="00B050"/>
                </a:solidFill>
              </a:rPr>
              <a:t> </a:t>
            </a:r>
            <a:r>
              <a:rPr lang="fi-FI" dirty="0" err="1">
                <a:solidFill>
                  <a:srgbClr val="00B050"/>
                </a:solidFill>
              </a:rPr>
              <a:t>Context</a:t>
            </a:r>
            <a:r>
              <a:rPr lang="fi-FI" dirty="0">
                <a:solidFill>
                  <a:srgbClr val="00B050"/>
                </a:solidFill>
              </a:rPr>
              <a:t> and </a:t>
            </a:r>
            <a:r>
              <a:rPr lang="fi-FI" dirty="0" err="1">
                <a:solidFill>
                  <a:srgbClr val="00B050"/>
                </a:solidFill>
              </a:rPr>
              <a:t>Local</a:t>
            </a:r>
            <a:r>
              <a:rPr lang="fi-FI" dirty="0">
                <a:solidFill>
                  <a:srgbClr val="00B050"/>
                </a:solidFill>
              </a:rPr>
              <a:t> </a:t>
            </a:r>
            <a:r>
              <a:rPr lang="fi-FI" dirty="0" err="1">
                <a:solidFill>
                  <a:srgbClr val="00B050"/>
                </a:solidFill>
              </a:rPr>
              <a:t>Variable</a:t>
            </a:r>
            <a:r>
              <a:rPr lang="fi-FI" dirty="0">
                <a:solidFill>
                  <a:srgbClr val="00B050"/>
                </a:solidFill>
              </a:rPr>
              <a:t> Environment </a:t>
            </a:r>
            <a:r>
              <a:rPr lang="fi-FI" dirty="0"/>
              <a:t>Line 6 </a:t>
            </a:r>
            <a:r>
              <a:rPr lang="fi-FI" dirty="0" err="1"/>
              <a:t>Local</a:t>
            </a:r>
            <a:r>
              <a:rPr lang="fi-FI" dirty="0"/>
              <a:t> </a:t>
            </a:r>
            <a:r>
              <a:rPr lang="fi-FI" dirty="0" err="1"/>
              <a:t>Execution</a:t>
            </a:r>
            <a:r>
              <a:rPr lang="fi-FI" dirty="0"/>
              <a:t> </a:t>
            </a:r>
            <a:r>
              <a:rPr lang="fi-FI" dirty="0" err="1"/>
              <a:t>Context</a:t>
            </a:r>
            <a:r>
              <a:rPr lang="fi-FI" dirty="0"/>
              <a:t> is </a:t>
            </a:r>
            <a:r>
              <a:rPr lang="fi-FI" dirty="0" err="1"/>
              <a:t>created</a:t>
            </a:r>
            <a:r>
              <a:rPr lang="fi-FI" dirty="0"/>
              <a:t> and </a:t>
            </a:r>
            <a:r>
              <a:rPr lang="fi-FI" dirty="0" err="1"/>
              <a:t>when</a:t>
            </a:r>
            <a:r>
              <a:rPr lang="fi-FI" dirty="0"/>
              <a:t> </a:t>
            </a:r>
            <a:r>
              <a:rPr lang="fi-FI" dirty="0" err="1"/>
              <a:t>done</a:t>
            </a:r>
            <a:r>
              <a:rPr lang="fi-FI" dirty="0"/>
              <a:t> </a:t>
            </a:r>
            <a:r>
              <a:rPr lang="fi-FI" dirty="0" err="1"/>
              <a:t>then</a:t>
            </a:r>
            <a:r>
              <a:rPr lang="fi-FI" dirty="0"/>
              <a:t> </a:t>
            </a:r>
            <a:r>
              <a:rPr lang="fi-FI" dirty="0" err="1"/>
              <a:t>popped</a:t>
            </a:r>
            <a:r>
              <a:rPr lang="fi-FI" dirty="0"/>
              <a:t> of </a:t>
            </a:r>
            <a:r>
              <a:rPr lang="fi-FI" dirty="0" err="1"/>
              <a:t>the</a:t>
            </a:r>
            <a:r>
              <a:rPr lang="fi-FI" dirty="0"/>
              <a:t> </a:t>
            </a:r>
            <a:r>
              <a:rPr lang="fi-FI" dirty="0" err="1"/>
              <a:t>stack</a:t>
            </a:r>
            <a:r>
              <a:rPr lang="fi-FI" dirty="0"/>
              <a:t>. </a:t>
            </a:r>
          </a:p>
        </p:txBody>
      </p:sp>
      <p:sp>
        <p:nvSpPr>
          <p:cNvPr id="16" name="Tekstiruutu 15">
            <a:extLst>
              <a:ext uri="{FF2B5EF4-FFF2-40B4-BE49-F238E27FC236}">
                <a16:creationId xmlns:a16="http://schemas.microsoft.com/office/drawing/2014/main" id="{199FC687-0BFB-46F1-BA01-FF48DBE9A388}"/>
              </a:ext>
            </a:extLst>
          </p:cNvPr>
          <p:cNvSpPr txBox="1"/>
          <p:nvPr/>
        </p:nvSpPr>
        <p:spPr>
          <a:xfrm>
            <a:off x="6217653" y="5588050"/>
            <a:ext cx="5615482" cy="923330"/>
          </a:xfrm>
          <a:prstGeom prst="rect">
            <a:avLst/>
          </a:prstGeom>
          <a:noFill/>
          <a:ln>
            <a:solidFill>
              <a:srgbClr val="FF0000"/>
            </a:solidFill>
          </a:ln>
        </p:spPr>
        <p:txBody>
          <a:bodyPr wrap="square" rtlCol="0">
            <a:spAutoFit/>
          </a:bodyPr>
          <a:lstStyle/>
          <a:p>
            <a:r>
              <a:rPr lang="fi-FI" dirty="0"/>
              <a:t>3. </a:t>
            </a:r>
            <a:r>
              <a:rPr lang="fi-FI" dirty="0" err="1"/>
              <a:t>Running</a:t>
            </a:r>
            <a:r>
              <a:rPr lang="fi-FI" dirty="0"/>
              <a:t>/</a:t>
            </a:r>
            <a:r>
              <a:rPr lang="fi-FI" dirty="0" err="1"/>
              <a:t>calling</a:t>
            </a:r>
            <a:r>
              <a:rPr lang="fi-FI" dirty="0"/>
              <a:t>/</a:t>
            </a:r>
            <a:r>
              <a:rPr lang="fi-FI" dirty="0" err="1"/>
              <a:t>invoking</a:t>
            </a:r>
            <a:r>
              <a:rPr lang="fi-FI" dirty="0"/>
              <a:t> a </a:t>
            </a:r>
            <a:r>
              <a:rPr lang="fi-FI" dirty="0" err="1"/>
              <a:t>function</a:t>
            </a:r>
            <a:r>
              <a:rPr lang="fi-FI" dirty="0"/>
              <a:t>:</a:t>
            </a:r>
          </a:p>
          <a:p>
            <a:r>
              <a:rPr lang="fi-FI" dirty="0" err="1">
                <a:solidFill>
                  <a:srgbClr val="00B050"/>
                </a:solidFill>
              </a:rPr>
              <a:t>Local</a:t>
            </a:r>
            <a:r>
              <a:rPr lang="fi-FI" dirty="0">
                <a:solidFill>
                  <a:srgbClr val="00B050"/>
                </a:solidFill>
              </a:rPr>
              <a:t> </a:t>
            </a:r>
            <a:r>
              <a:rPr lang="fi-FI" dirty="0" err="1">
                <a:solidFill>
                  <a:srgbClr val="00B050"/>
                </a:solidFill>
              </a:rPr>
              <a:t>Execution</a:t>
            </a:r>
            <a:r>
              <a:rPr lang="fi-FI" dirty="0">
                <a:solidFill>
                  <a:srgbClr val="00B050"/>
                </a:solidFill>
              </a:rPr>
              <a:t> </a:t>
            </a:r>
            <a:r>
              <a:rPr lang="fi-FI" dirty="0" err="1">
                <a:solidFill>
                  <a:srgbClr val="00B050"/>
                </a:solidFill>
              </a:rPr>
              <a:t>Context</a:t>
            </a:r>
            <a:r>
              <a:rPr lang="fi-FI" dirty="0">
                <a:solidFill>
                  <a:srgbClr val="00B050"/>
                </a:solidFill>
              </a:rPr>
              <a:t> and </a:t>
            </a:r>
            <a:r>
              <a:rPr lang="fi-FI" dirty="0" err="1">
                <a:solidFill>
                  <a:srgbClr val="00B050"/>
                </a:solidFill>
              </a:rPr>
              <a:t>Local</a:t>
            </a:r>
            <a:r>
              <a:rPr lang="fi-FI" dirty="0">
                <a:solidFill>
                  <a:srgbClr val="00B050"/>
                </a:solidFill>
              </a:rPr>
              <a:t> </a:t>
            </a:r>
            <a:r>
              <a:rPr lang="fi-FI" dirty="0" err="1">
                <a:solidFill>
                  <a:srgbClr val="00B050"/>
                </a:solidFill>
              </a:rPr>
              <a:t>Variable</a:t>
            </a:r>
            <a:r>
              <a:rPr lang="fi-FI" dirty="0">
                <a:solidFill>
                  <a:srgbClr val="00B050"/>
                </a:solidFill>
              </a:rPr>
              <a:t> Environment </a:t>
            </a:r>
            <a:r>
              <a:rPr lang="fi-FI" dirty="0"/>
              <a:t>Line 7 </a:t>
            </a:r>
            <a:r>
              <a:rPr lang="fi-FI" dirty="0" err="1"/>
              <a:t>Another</a:t>
            </a:r>
            <a:r>
              <a:rPr lang="fi-FI" dirty="0"/>
              <a:t> </a:t>
            </a:r>
            <a:r>
              <a:rPr lang="fi-FI" dirty="0" err="1"/>
              <a:t>Local</a:t>
            </a:r>
            <a:r>
              <a:rPr lang="fi-FI" dirty="0"/>
              <a:t> </a:t>
            </a:r>
            <a:r>
              <a:rPr lang="fi-FI" dirty="0" err="1"/>
              <a:t>Execution</a:t>
            </a:r>
            <a:r>
              <a:rPr lang="fi-FI" dirty="0"/>
              <a:t> </a:t>
            </a:r>
            <a:r>
              <a:rPr lang="fi-FI" dirty="0" err="1"/>
              <a:t>Context</a:t>
            </a:r>
            <a:r>
              <a:rPr lang="fi-FI" dirty="0"/>
              <a:t> is </a:t>
            </a:r>
            <a:r>
              <a:rPr lang="fi-FI" dirty="0" err="1"/>
              <a:t>created</a:t>
            </a:r>
            <a:r>
              <a:rPr lang="fi-FI" dirty="0"/>
              <a:t>.</a:t>
            </a:r>
          </a:p>
        </p:txBody>
      </p:sp>
    </p:spTree>
    <p:extLst>
      <p:ext uri="{BB962C8B-B14F-4D97-AF65-F5344CB8AC3E}">
        <p14:creationId xmlns:p14="http://schemas.microsoft.com/office/powerpoint/2010/main" val="257255504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269B161A-709B-4F60-8956-3C5372B9AB23}"/>
              </a:ext>
            </a:extLst>
          </p:cNvPr>
          <p:cNvSpPr>
            <a:spLocks noGrp="1"/>
          </p:cNvSpPr>
          <p:nvPr>
            <p:ph type="title"/>
          </p:nvPr>
        </p:nvSpPr>
        <p:spPr/>
        <p:txBody>
          <a:bodyPr>
            <a:normAutofit fontScale="90000"/>
          </a:bodyPr>
          <a:lstStyle/>
          <a:p>
            <a:pPr algn="ctr"/>
            <a:r>
              <a:rPr lang="fi-FI" dirty="0" err="1"/>
              <a:t>Functions</a:t>
            </a:r>
            <a:r>
              <a:rPr lang="fi-FI" dirty="0"/>
              <a:t>: </a:t>
            </a:r>
            <a:r>
              <a:rPr lang="fi-FI" dirty="0" err="1"/>
              <a:t>Passed</a:t>
            </a:r>
            <a:r>
              <a:rPr lang="fi-FI" dirty="0"/>
              <a:t> </a:t>
            </a:r>
            <a:r>
              <a:rPr lang="fi-FI" dirty="0" err="1"/>
              <a:t>by</a:t>
            </a:r>
            <a:r>
              <a:rPr lang="fi-FI" dirty="0"/>
              <a:t> Value </a:t>
            </a:r>
            <a:r>
              <a:rPr lang="fi-FI" dirty="0" err="1"/>
              <a:t>versus</a:t>
            </a:r>
            <a:r>
              <a:rPr lang="fi-FI" dirty="0"/>
              <a:t> </a:t>
            </a:r>
            <a:r>
              <a:rPr lang="fi-FI" dirty="0" err="1"/>
              <a:t>Passed</a:t>
            </a:r>
            <a:r>
              <a:rPr lang="fi-FI" dirty="0"/>
              <a:t> </a:t>
            </a:r>
            <a:r>
              <a:rPr lang="fi-FI" dirty="0" err="1"/>
              <a:t>by</a:t>
            </a:r>
            <a:r>
              <a:rPr lang="fi-FI" dirty="0"/>
              <a:t> </a:t>
            </a:r>
            <a:r>
              <a:rPr lang="fi-FI" dirty="0" err="1"/>
              <a:t>Reference</a:t>
            </a:r>
            <a:endParaRPr lang="fi-FI" dirty="0"/>
          </a:p>
        </p:txBody>
      </p:sp>
      <p:sp>
        <p:nvSpPr>
          <p:cNvPr id="3" name="Sisällön paikkamerkki 2">
            <a:extLst>
              <a:ext uri="{FF2B5EF4-FFF2-40B4-BE49-F238E27FC236}">
                <a16:creationId xmlns:a16="http://schemas.microsoft.com/office/drawing/2014/main" id="{C2F782D5-D930-4999-B0A3-8EE32BEDCEF2}"/>
              </a:ext>
            </a:extLst>
          </p:cNvPr>
          <p:cNvSpPr>
            <a:spLocks noGrp="1"/>
          </p:cNvSpPr>
          <p:nvPr>
            <p:ph sz="half" idx="1"/>
          </p:nvPr>
        </p:nvSpPr>
        <p:spPr>
          <a:xfrm>
            <a:off x="798990" y="1180730"/>
            <a:ext cx="4938026" cy="5390665"/>
          </a:xfrm>
        </p:spPr>
        <p:txBody>
          <a:bodyPr>
            <a:normAutofit/>
          </a:bodyPr>
          <a:lstStyle/>
          <a:p>
            <a:r>
              <a:rPr lang="en-US" dirty="0">
                <a:highlight>
                  <a:srgbClr val="008000"/>
                </a:highlight>
              </a:rPr>
              <a:t>Arguments are Passed by Value</a:t>
            </a:r>
          </a:p>
          <a:p>
            <a:r>
              <a:rPr lang="en-US" dirty="0"/>
              <a:t>The </a:t>
            </a:r>
            <a:r>
              <a:rPr lang="en-US" dirty="0">
                <a:solidFill>
                  <a:srgbClr val="00B050"/>
                </a:solidFill>
              </a:rPr>
              <a:t>parameters</a:t>
            </a:r>
            <a:r>
              <a:rPr lang="en-US" dirty="0"/>
              <a:t>, in a </a:t>
            </a:r>
            <a:r>
              <a:rPr lang="en-US" dirty="0">
                <a:solidFill>
                  <a:srgbClr val="00B050"/>
                </a:solidFill>
              </a:rPr>
              <a:t>function call</a:t>
            </a:r>
            <a:r>
              <a:rPr lang="en-US" dirty="0"/>
              <a:t>, are the function's </a:t>
            </a:r>
            <a:r>
              <a:rPr lang="en-US" dirty="0">
                <a:solidFill>
                  <a:srgbClr val="00B050"/>
                </a:solidFill>
              </a:rPr>
              <a:t>arguments</a:t>
            </a:r>
            <a:r>
              <a:rPr lang="en-US" dirty="0"/>
              <a:t>.</a:t>
            </a:r>
          </a:p>
          <a:p>
            <a:r>
              <a:rPr lang="en-US" dirty="0"/>
              <a:t>JavaScript </a:t>
            </a:r>
            <a:r>
              <a:rPr lang="en-US" dirty="0">
                <a:solidFill>
                  <a:srgbClr val="00B050"/>
                </a:solidFill>
              </a:rPr>
              <a:t>arguments are passed by </a:t>
            </a:r>
            <a:r>
              <a:rPr lang="en-US" b="1" dirty="0">
                <a:solidFill>
                  <a:srgbClr val="00B050"/>
                </a:solidFill>
              </a:rPr>
              <a:t>value</a:t>
            </a:r>
            <a:r>
              <a:rPr lang="en-US" dirty="0"/>
              <a:t>. The function only gets to know the values, not the </a:t>
            </a:r>
            <a:r>
              <a:rPr lang="en-US" dirty="0">
                <a:solidFill>
                  <a:srgbClr val="00B050"/>
                </a:solidFill>
              </a:rPr>
              <a:t>argument's</a:t>
            </a:r>
            <a:r>
              <a:rPr lang="en-US" dirty="0"/>
              <a:t> locations.</a:t>
            </a:r>
          </a:p>
          <a:p>
            <a:r>
              <a:rPr lang="en-US" dirty="0"/>
              <a:t>If a function changes an </a:t>
            </a:r>
            <a:r>
              <a:rPr lang="en-US" dirty="0">
                <a:solidFill>
                  <a:srgbClr val="00B050"/>
                </a:solidFill>
              </a:rPr>
              <a:t>argument's value</a:t>
            </a:r>
            <a:r>
              <a:rPr lang="en-US" dirty="0"/>
              <a:t>, it does not change the </a:t>
            </a:r>
            <a:r>
              <a:rPr lang="en-US" dirty="0">
                <a:solidFill>
                  <a:srgbClr val="00B050"/>
                </a:solidFill>
              </a:rPr>
              <a:t>parameter's original value</a:t>
            </a:r>
            <a:r>
              <a:rPr lang="en-US" dirty="0"/>
              <a:t>.</a:t>
            </a:r>
          </a:p>
          <a:p>
            <a:r>
              <a:rPr lang="en-US" dirty="0"/>
              <a:t>Changes to </a:t>
            </a:r>
            <a:r>
              <a:rPr lang="en-US" dirty="0">
                <a:solidFill>
                  <a:srgbClr val="00B050"/>
                </a:solidFill>
              </a:rPr>
              <a:t>arguments</a:t>
            </a:r>
            <a:r>
              <a:rPr lang="en-US" dirty="0"/>
              <a:t> are not visible (reflected) outside the function.</a:t>
            </a:r>
          </a:p>
          <a:p>
            <a:r>
              <a:rPr lang="fi-FI" dirty="0" err="1"/>
              <a:t>Source</a:t>
            </a:r>
            <a:r>
              <a:rPr lang="fi-FI" dirty="0"/>
              <a:t>: https://www.w3schools.com/js/js_function_parameters.asp</a:t>
            </a:r>
          </a:p>
          <a:p>
            <a:endParaRPr lang="fi-FI" dirty="0"/>
          </a:p>
        </p:txBody>
      </p:sp>
      <p:sp>
        <p:nvSpPr>
          <p:cNvPr id="4" name="Sisällön paikkamerkki 3">
            <a:extLst>
              <a:ext uri="{FF2B5EF4-FFF2-40B4-BE49-F238E27FC236}">
                <a16:creationId xmlns:a16="http://schemas.microsoft.com/office/drawing/2014/main" id="{43DC11AF-C013-4FCE-821B-FE8C16AA4D09}"/>
              </a:ext>
            </a:extLst>
          </p:cNvPr>
          <p:cNvSpPr>
            <a:spLocks noGrp="1"/>
          </p:cNvSpPr>
          <p:nvPr>
            <p:ph sz="half" idx="2"/>
          </p:nvPr>
        </p:nvSpPr>
        <p:spPr>
          <a:xfrm>
            <a:off x="6217654" y="1180729"/>
            <a:ext cx="4938026" cy="5390665"/>
          </a:xfrm>
        </p:spPr>
        <p:txBody>
          <a:bodyPr>
            <a:normAutofit/>
          </a:bodyPr>
          <a:lstStyle/>
          <a:p>
            <a:r>
              <a:rPr lang="en-US" dirty="0">
                <a:highlight>
                  <a:srgbClr val="008000"/>
                </a:highlight>
              </a:rPr>
              <a:t>Objects are Passed by Reference</a:t>
            </a:r>
          </a:p>
          <a:p>
            <a:r>
              <a:rPr lang="en-US" dirty="0"/>
              <a:t>In </a:t>
            </a:r>
            <a:r>
              <a:rPr lang="en-US" dirty="0">
                <a:solidFill>
                  <a:srgbClr val="00B050"/>
                </a:solidFill>
              </a:rPr>
              <a:t>JavaScript</a:t>
            </a:r>
            <a:r>
              <a:rPr lang="en-US" dirty="0"/>
              <a:t>, </a:t>
            </a:r>
            <a:r>
              <a:rPr lang="en-US" dirty="0">
                <a:solidFill>
                  <a:srgbClr val="00B050"/>
                </a:solidFill>
              </a:rPr>
              <a:t>object references </a:t>
            </a:r>
            <a:r>
              <a:rPr lang="en-US" dirty="0"/>
              <a:t>are values.</a:t>
            </a:r>
          </a:p>
          <a:p>
            <a:r>
              <a:rPr lang="en-US" dirty="0"/>
              <a:t>Because of this, </a:t>
            </a:r>
            <a:r>
              <a:rPr lang="en-US" dirty="0">
                <a:solidFill>
                  <a:srgbClr val="00B050"/>
                </a:solidFill>
              </a:rPr>
              <a:t>objects</a:t>
            </a:r>
            <a:r>
              <a:rPr lang="en-US" dirty="0"/>
              <a:t> will behave like they are </a:t>
            </a:r>
            <a:r>
              <a:rPr lang="en-US" dirty="0">
                <a:solidFill>
                  <a:srgbClr val="00B050"/>
                </a:solidFill>
              </a:rPr>
              <a:t>passed by </a:t>
            </a:r>
            <a:r>
              <a:rPr lang="en-US" b="1" dirty="0">
                <a:solidFill>
                  <a:srgbClr val="00B050"/>
                </a:solidFill>
              </a:rPr>
              <a:t>reference</a:t>
            </a:r>
            <a:r>
              <a:rPr lang="en-US" b="1" dirty="0"/>
              <a:t>:</a:t>
            </a:r>
            <a:endParaRPr lang="en-US" dirty="0"/>
          </a:p>
          <a:p>
            <a:r>
              <a:rPr lang="en-US" dirty="0"/>
              <a:t>If a function changes an </a:t>
            </a:r>
            <a:r>
              <a:rPr lang="en-US" dirty="0">
                <a:solidFill>
                  <a:srgbClr val="00B050"/>
                </a:solidFill>
              </a:rPr>
              <a:t>object property</a:t>
            </a:r>
            <a:r>
              <a:rPr lang="en-US" dirty="0"/>
              <a:t>, it changes the original value.</a:t>
            </a:r>
          </a:p>
          <a:p>
            <a:r>
              <a:rPr lang="en-US" dirty="0"/>
              <a:t>Changes to </a:t>
            </a:r>
            <a:r>
              <a:rPr lang="en-US" dirty="0">
                <a:solidFill>
                  <a:srgbClr val="00B050"/>
                </a:solidFill>
              </a:rPr>
              <a:t>object</a:t>
            </a:r>
            <a:r>
              <a:rPr lang="en-US" dirty="0"/>
              <a:t> </a:t>
            </a:r>
            <a:r>
              <a:rPr lang="en-US" dirty="0">
                <a:solidFill>
                  <a:srgbClr val="00B050"/>
                </a:solidFill>
              </a:rPr>
              <a:t>properties</a:t>
            </a:r>
            <a:r>
              <a:rPr lang="en-US" dirty="0"/>
              <a:t> are visible (reflected) outside the function.</a:t>
            </a:r>
          </a:p>
          <a:p>
            <a:endParaRPr lang="fi-FI" dirty="0"/>
          </a:p>
          <a:p>
            <a:endParaRPr lang="fi-FI" dirty="0"/>
          </a:p>
          <a:p>
            <a:endParaRPr lang="fi-FI" dirty="0"/>
          </a:p>
        </p:txBody>
      </p:sp>
      <p:sp>
        <p:nvSpPr>
          <p:cNvPr id="5" name="Dian numeron paikkamerkki 4">
            <a:extLst>
              <a:ext uri="{FF2B5EF4-FFF2-40B4-BE49-F238E27FC236}">
                <a16:creationId xmlns:a16="http://schemas.microsoft.com/office/drawing/2014/main" id="{4C2E5CD2-32C2-4228-A1F1-96CEDDCCFFDB}"/>
              </a:ext>
            </a:extLst>
          </p:cNvPr>
          <p:cNvSpPr>
            <a:spLocks noGrp="1"/>
          </p:cNvSpPr>
          <p:nvPr>
            <p:ph type="sldNum" sz="quarter" idx="12"/>
          </p:nvPr>
        </p:nvSpPr>
        <p:spPr/>
        <p:txBody>
          <a:bodyPr/>
          <a:lstStyle/>
          <a:p>
            <a:fld id="{3A98EE3D-8CD1-4C3F-BD1C-C98C9596463C}" type="slidenum">
              <a:rPr lang="en-US" smtClean="0"/>
              <a:t>217</a:t>
            </a:fld>
            <a:endParaRPr lang="en-US" dirty="0"/>
          </a:p>
        </p:txBody>
      </p:sp>
    </p:spTree>
    <p:extLst>
      <p:ext uri="{BB962C8B-B14F-4D97-AF65-F5344CB8AC3E}">
        <p14:creationId xmlns:p14="http://schemas.microsoft.com/office/powerpoint/2010/main" val="330048038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tsikko 5">
            <a:extLst>
              <a:ext uri="{FF2B5EF4-FFF2-40B4-BE49-F238E27FC236}">
                <a16:creationId xmlns:a16="http://schemas.microsoft.com/office/drawing/2014/main" id="{F3DFD16C-F5E6-41AD-BDC4-07B2F1371F2D}"/>
              </a:ext>
            </a:extLst>
          </p:cNvPr>
          <p:cNvSpPr>
            <a:spLocks noGrp="1"/>
          </p:cNvSpPr>
          <p:nvPr>
            <p:ph type="title"/>
          </p:nvPr>
        </p:nvSpPr>
        <p:spPr/>
        <p:txBody>
          <a:bodyPr>
            <a:normAutofit fontScale="90000"/>
          </a:bodyPr>
          <a:lstStyle/>
          <a:p>
            <a:pPr algn="ctr"/>
            <a:r>
              <a:rPr lang="fi-FI" dirty="0" err="1"/>
              <a:t>Functions</a:t>
            </a:r>
            <a:r>
              <a:rPr lang="fi-FI" dirty="0"/>
              <a:t>: </a:t>
            </a:r>
            <a:r>
              <a:rPr lang="fi-FI" dirty="0" err="1"/>
              <a:t>Passed</a:t>
            </a:r>
            <a:r>
              <a:rPr lang="fi-FI" dirty="0"/>
              <a:t> </a:t>
            </a:r>
            <a:r>
              <a:rPr lang="fi-FI" dirty="0" err="1"/>
              <a:t>by</a:t>
            </a:r>
            <a:r>
              <a:rPr lang="fi-FI" dirty="0"/>
              <a:t> Value </a:t>
            </a:r>
            <a:r>
              <a:rPr lang="fi-FI" dirty="0" err="1"/>
              <a:t>versus</a:t>
            </a:r>
            <a:r>
              <a:rPr lang="fi-FI" dirty="0"/>
              <a:t> </a:t>
            </a:r>
            <a:r>
              <a:rPr lang="fi-FI" dirty="0" err="1"/>
              <a:t>Passed</a:t>
            </a:r>
            <a:r>
              <a:rPr lang="fi-FI" dirty="0"/>
              <a:t> </a:t>
            </a:r>
            <a:r>
              <a:rPr lang="fi-FI" dirty="0" err="1"/>
              <a:t>by</a:t>
            </a:r>
            <a:r>
              <a:rPr lang="fi-FI" dirty="0"/>
              <a:t> </a:t>
            </a:r>
            <a:r>
              <a:rPr lang="fi-FI" dirty="0" err="1"/>
              <a:t>Reference</a:t>
            </a:r>
            <a:r>
              <a:rPr lang="fi-FI" dirty="0"/>
              <a:t> 2</a:t>
            </a:r>
          </a:p>
        </p:txBody>
      </p:sp>
      <p:sp>
        <p:nvSpPr>
          <p:cNvPr id="7" name="Sisällön paikkamerkki 6">
            <a:extLst>
              <a:ext uri="{FF2B5EF4-FFF2-40B4-BE49-F238E27FC236}">
                <a16:creationId xmlns:a16="http://schemas.microsoft.com/office/drawing/2014/main" id="{71F34AC1-13F4-4903-85CA-969795E99574}"/>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https://developer.mozilla.org/en-US/docs/Web/JavaScript/Guide/Functions</a:t>
            </a:r>
          </a:p>
        </p:txBody>
      </p:sp>
      <p:sp>
        <p:nvSpPr>
          <p:cNvPr id="5" name="Dian numeron paikkamerkki 4">
            <a:extLst>
              <a:ext uri="{FF2B5EF4-FFF2-40B4-BE49-F238E27FC236}">
                <a16:creationId xmlns:a16="http://schemas.microsoft.com/office/drawing/2014/main" id="{2B3ADF95-5AE4-4DDE-84B6-DC68B82C55D0}"/>
              </a:ext>
            </a:extLst>
          </p:cNvPr>
          <p:cNvSpPr>
            <a:spLocks noGrp="1"/>
          </p:cNvSpPr>
          <p:nvPr>
            <p:ph type="sldNum" sz="quarter" idx="12"/>
          </p:nvPr>
        </p:nvSpPr>
        <p:spPr/>
        <p:txBody>
          <a:bodyPr/>
          <a:lstStyle/>
          <a:p>
            <a:fld id="{3A98EE3D-8CD1-4C3F-BD1C-C98C9596463C}" type="slidenum">
              <a:rPr lang="en-US" smtClean="0"/>
              <a:t>218</a:t>
            </a:fld>
            <a:endParaRPr lang="en-US" dirty="0"/>
          </a:p>
        </p:txBody>
      </p:sp>
      <p:pic>
        <p:nvPicPr>
          <p:cNvPr id="8" name="Kuva 7">
            <a:extLst>
              <a:ext uri="{FF2B5EF4-FFF2-40B4-BE49-F238E27FC236}">
                <a16:creationId xmlns:a16="http://schemas.microsoft.com/office/drawing/2014/main" id="{A8B71D9E-03AB-48F7-8E8D-7D7A57B696E3}"/>
              </a:ext>
            </a:extLst>
          </p:cNvPr>
          <p:cNvPicPr>
            <a:picLocks noChangeAspect="1"/>
          </p:cNvPicPr>
          <p:nvPr/>
        </p:nvPicPr>
        <p:blipFill>
          <a:blip r:embed="rId2"/>
          <a:stretch>
            <a:fillRect/>
          </a:stretch>
        </p:blipFill>
        <p:spPr>
          <a:xfrm>
            <a:off x="861133" y="1109750"/>
            <a:ext cx="11251695" cy="5140129"/>
          </a:xfrm>
          <a:prstGeom prst="rect">
            <a:avLst/>
          </a:prstGeom>
        </p:spPr>
      </p:pic>
    </p:spTree>
    <p:extLst>
      <p:ext uri="{BB962C8B-B14F-4D97-AF65-F5344CB8AC3E}">
        <p14:creationId xmlns:p14="http://schemas.microsoft.com/office/powerpoint/2010/main" val="274443593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5EF425EB-C50B-459E-BABB-1E27F4B1FDFC}"/>
              </a:ext>
            </a:extLst>
          </p:cNvPr>
          <p:cNvSpPr>
            <a:spLocks noGrp="1"/>
          </p:cNvSpPr>
          <p:nvPr>
            <p:ph type="title"/>
          </p:nvPr>
        </p:nvSpPr>
        <p:spPr/>
        <p:txBody>
          <a:bodyPr>
            <a:normAutofit fontScale="90000"/>
          </a:bodyPr>
          <a:lstStyle/>
          <a:p>
            <a:pPr algn="ctr"/>
            <a:r>
              <a:rPr lang="fi-FI" dirty="0" err="1"/>
              <a:t>Functions</a:t>
            </a:r>
            <a:r>
              <a:rPr lang="fi-FI" dirty="0"/>
              <a:t>: </a:t>
            </a:r>
            <a:r>
              <a:rPr lang="fi-FI" dirty="0" err="1"/>
              <a:t>Closure</a:t>
            </a:r>
            <a:endParaRPr lang="fi-FI" dirty="0"/>
          </a:p>
        </p:txBody>
      </p:sp>
      <p:sp>
        <p:nvSpPr>
          <p:cNvPr id="3" name="Sisällön paikkamerkki 2">
            <a:extLst>
              <a:ext uri="{FF2B5EF4-FFF2-40B4-BE49-F238E27FC236}">
                <a16:creationId xmlns:a16="http://schemas.microsoft.com/office/drawing/2014/main" id="{7ED740C0-467F-42BB-AC91-6995981083B1}"/>
              </a:ext>
            </a:extLst>
          </p:cNvPr>
          <p:cNvSpPr>
            <a:spLocks noGrp="1"/>
          </p:cNvSpPr>
          <p:nvPr>
            <p:ph sz="half" idx="1"/>
          </p:nvPr>
        </p:nvSpPr>
        <p:spPr>
          <a:xfrm>
            <a:off x="798990" y="1180730"/>
            <a:ext cx="4938026" cy="5390665"/>
          </a:xfrm>
        </p:spPr>
        <p:txBody>
          <a:bodyPr>
            <a:normAutofit fontScale="85000" lnSpcReduction="10000"/>
          </a:bodyPr>
          <a:lstStyle/>
          <a:p>
            <a:r>
              <a:rPr lang="en-US" dirty="0"/>
              <a:t>Minimize the use of </a:t>
            </a:r>
            <a:r>
              <a:rPr lang="en-US" dirty="0">
                <a:solidFill>
                  <a:srgbClr val="00B050"/>
                </a:solidFill>
              </a:rPr>
              <a:t>global variables</a:t>
            </a:r>
            <a:r>
              <a:rPr lang="en-US" dirty="0"/>
              <a:t>. This includes all data types, objects, and functions. </a:t>
            </a:r>
            <a:r>
              <a:rPr lang="en-US" dirty="0">
                <a:solidFill>
                  <a:srgbClr val="00B050"/>
                </a:solidFill>
              </a:rPr>
              <a:t>Global</a:t>
            </a:r>
            <a:r>
              <a:rPr lang="en-US" dirty="0"/>
              <a:t> </a:t>
            </a:r>
            <a:r>
              <a:rPr lang="en-US" dirty="0">
                <a:solidFill>
                  <a:srgbClr val="00B050"/>
                </a:solidFill>
              </a:rPr>
              <a:t>variables</a:t>
            </a:r>
            <a:r>
              <a:rPr lang="en-US" dirty="0"/>
              <a:t> and functions can be used (and overwritten ) by all scripts in the page (and in the window). </a:t>
            </a:r>
          </a:p>
          <a:p>
            <a:r>
              <a:rPr lang="en-US" dirty="0"/>
              <a:t>In a web page, </a:t>
            </a:r>
            <a:r>
              <a:rPr lang="en-US" dirty="0">
                <a:solidFill>
                  <a:srgbClr val="00B050"/>
                </a:solidFill>
              </a:rPr>
              <a:t>global</a:t>
            </a:r>
            <a:r>
              <a:rPr lang="en-US" dirty="0"/>
              <a:t> </a:t>
            </a:r>
            <a:r>
              <a:rPr lang="en-US" dirty="0">
                <a:solidFill>
                  <a:srgbClr val="00B050"/>
                </a:solidFill>
              </a:rPr>
              <a:t>variables</a:t>
            </a:r>
            <a:r>
              <a:rPr lang="en-US" dirty="0"/>
              <a:t> belong to the window object. Global variables live until the page is discarded, like when you navigate to another page or close the window.</a:t>
            </a:r>
          </a:p>
          <a:p>
            <a:r>
              <a:rPr lang="en-US" dirty="0"/>
              <a:t>Use </a:t>
            </a:r>
            <a:r>
              <a:rPr lang="en-US" dirty="0">
                <a:solidFill>
                  <a:srgbClr val="00B050"/>
                </a:solidFill>
              </a:rPr>
              <a:t>local</a:t>
            </a:r>
            <a:r>
              <a:rPr lang="en-US" dirty="0"/>
              <a:t> </a:t>
            </a:r>
            <a:r>
              <a:rPr lang="en-US" dirty="0">
                <a:solidFill>
                  <a:srgbClr val="00B050"/>
                </a:solidFill>
              </a:rPr>
              <a:t>variables</a:t>
            </a:r>
            <a:r>
              <a:rPr lang="en-US" dirty="0"/>
              <a:t> instead and learn how to use </a:t>
            </a:r>
            <a:r>
              <a:rPr lang="en-US" dirty="0">
                <a:solidFill>
                  <a:srgbClr val="00B050"/>
                </a:solidFill>
              </a:rPr>
              <a:t>closures</a:t>
            </a:r>
            <a:r>
              <a:rPr lang="en-US" dirty="0"/>
              <a:t>. </a:t>
            </a:r>
            <a:endParaRPr lang="fi-FI" dirty="0"/>
          </a:p>
          <a:p>
            <a:r>
              <a:rPr lang="en-US" dirty="0">
                <a:solidFill>
                  <a:srgbClr val="00B050"/>
                </a:solidFill>
              </a:rPr>
              <a:t>JavaScript</a:t>
            </a:r>
            <a:r>
              <a:rPr lang="en-US" dirty="0"/>
              <a:t> </a:t>
            </a:r>
            <a:r>
              <a:rPr lang="en-US" dirty="0">
                <a:solidFill>
                  <a:srgbClr val="00B050"/>
                </a:solidFill>
              </a:rPr>
              <a:t>variables</a:t>
            </a:r>
            <a:r>
              <a:rPr lang="en-US" dirty="0"/>
              <a:t> can belong to the </a:t>
            </a:r>
            <a:r>
              <a:rPr lang="en-US" dirty="0">
                <a:solidFill>
                  <a:srgbClr val="00B050"/>
                </a:solidFill>
              </a:rPr>
              <a:t>local</a:t>
            </a:r>
            <a:r>
              <a:rPr lang="en-US" dirty="0"/>
              <a:t> or </a:t>
            </a:r>
            <a:r>
              <a:rPr lang="en-US" dirty="0">
                <a:solidFill>
                  <a:srgbClr val="00B050"/>
                </a:solidFill>
              </a:rPr>
              <a:t>global</a:t>
            </a:r>
            <a:r>
              <a:rPr lang="en-US" dirty="0"/>
              <a:t> </a:t>
            </a:r>
            <a:r>
              <a:rPr lang="en-US" dirty="0">
                <a:solidFill>
                  <a:srgbClr val="00B050"/>
                </a:solidFill>
              </a:rPr>
              <a:t>scope</a:t>
            </a:r>
            <a:r>
              <a:rPr lang="en-US" dirty="0"/>
              <a:t>. </a:t>
            </a:r>
            <a:r>
              <a:rPr lang="en-US" dirty="0">
                <a:solidFill>
                  <a:srgbClr val="00B050"/>
                </a:solidFill>
              </a:rPr>
              <a:t>Global</a:t>
            </a:r>
            <a:r>
              <a:rPr lang="en-US" dirty="0"/>
              <a:t> </a:t>
            </a:r>
            <a:r>
              <a:rPr lang="en-US" dirty="0">
                <a:solidFill>
                  <a:srgbClr val="00B050"/>
                </a:solidFill>
              </a:rPr>
              <a:t>variables</a:t>
            </a:r>
            <a:r>
              <a:rPr lang="en-US" dirty="0"/>
              <a:t> can be made local (private) with </a:t>
            </a:r>
            <a:r>
              <a:rPr lang="en-US" dirty="0">
                <a:solidFill>
                  <a:srgbClr val="00B050"/>
                </a:solidFill>
              </a:rPr>
              <a:t>closures</a:t>
            </a:r>
            <a:r>
              <a:rPr lang="en-US" dirty="0"/>
              <a:t>.</a:t>
            </a:r>
          </a:p>
          <a:p>
            <a:r>
              <a:rPr lang="en-US" dirty="0">
                <a:solidFill>
                  <a:srgbClr val="00B050"/>
                </a:solidFill>
              </a:rPr>
              <a:t>Local</a:t>
            </a:r>
            <a:r>
              <a:rPr lang="en-US" dirty="0"/>
              <a:t> </a:t>
            </a:r>
            <a:r>
              <a:rPr lang="en-US" dirty="0">
                <a:solidFill>
                  <a:srgbClr val="00B050"/>
                </a:solidFill>
              </a:rPr>
              <a:t>variables</a:t>
            </a:r>
            <a:r>
              <a:rPr lang="en-US" dirty="0"/>
              <a:t> have short lives. They are created when the function is invoked and deleted when the function is finished. </a:t>
            </a:r>
          </a:p>
          <a:p>
            <a:r>
              <a:rPr lang="en-US" dirty="0"/>
              <a:t>A </a:t>
            </a:r>
            <a:r>
              <a:rPr lang="en-US" dirty="0">
                <a:solidFill>
                  <a:srgbClr val="00B050"/>
                </a:solidFill>
              </a:rPr>
              <a:t>local</a:t>
            </a:r>
            <a:r>
              <a:rPr lang="en-US" dirty="0"/>
              <a:t> </a:t>
            </a:r>
            <a:r>
              <a:rPr lang="en-US" dirty="0">
                <a:solidFill>
                  <a:srgbClr val="00B050"/>
                </a:solidFill>
              </a:rPr>
              <a:t>variable</a:t>
            </a:r>
            <a:r>
              <a:rPr lang="en-US" dirty="0"/>
              <a:t> can only be used inside the function where it is defined. It is hidden from other functions and other scripting code.</a:t>
            </a:r>
          </a:p>
        </p:txBody>
      </p:sp>
      <p:sp>
        <p:nvSpPr>
          <p:cNvPr id="4" name="Sisällön paikkamerkki 3">
            <a:extLst>
              <a:ext uri="{FF2B5EF4-FFF2-40B4-BE49-F238E27FC236}">
                <a16:creationId xmlns:a16="http://schemas.microsoft.com/office/drawing/2014/main" id="{B04D1F60-D4E8-42DA-B6D9-FD17B2C96CDE}"/>
              </a:ext>
            </a:extLst>
          </p:cNvPr>
          <p:cNvSpPr>
            <a:spLocks noGrp="1"/>
          </p:cNvSpPr>
          <p:nvPr>
            <p:ph sz="half" idx="2"/>
          </p:nvPr>
        </p:nvSpPr>
        <p:spPr>
          <a:xfrm>
            <a:off x="6217654" y="1180730"/>
            <a:ext cx="4938026" cy="5390664"/>
          </a:xfrm>
        </p:spPr>
        <p:txBody>
          <a:bodyPr>
            <a:normAutofit fontScale="85000" lnSpcReduction="10000"/>
          </a:bodyPr>
          <a:lstStyle/>
          <a:p>
            <a:r>
              <a:rPr lang="en-US" dirty="0">
                <a:solidFill>
                  <a:srgbClr val="00B050"/>
                </a:solidFill>
              </a:rPr>
              <a:t>Global</a:t>
            </a:r>
            <a:r>
              <a:rPr lang="en-US" dirty="0"/>
              <a:t> and </a:t>
            </a:r>
            <a:r>
              <a:rPr lang="en-US" dirty="0">
                <a:solidFill>
                  <a:srgbClr val="00B050"/>
                </a:solidFill>
              </a:rPr>
              <a:t>local</a:t>
            </a:r>
            <a:r>
              <a:rPr lang="en-US" dirty="0"/>
              <a:t> </a:t>
            </a:r>
            <a:r>
              <a:rPr lang="en-US" dirty="0">
                <a:solidFill>
                  <a:srgbClr val="00B050"/>
                </a:solidFill>
              </a:rPr>
              <a:t>variables</a:t>
            </a:r>
            <a:r>
              <a:rPr lang="en-US" dirty="0"/>
              <a:t> with the same name are different </a:t>
            </a:r>
            <a:r>
              <a:rPr lang="en-US" dirty="0">
                <a:solidFill>
                  <a:srgbClr val="00B050"/>
                </a:solidFill>
              </a:rPr>
              <a:t>variables</a:t>
            </a:r>
            <a:r>
              <a:rPr lang="en-US" dirty="0"/>
              <a:t>. Modifying one, does not modify the other.</a:t>
            </a:r>
          </a:p>
          <a:p>
            <a:r>
              <a:rPr lang="en-US" dirty="0"/>
              <a:t>A </a:t>
            </a:r>
            <a:r>
              <a:rPr lang="en-US" dirty="0">
                <a:solidFill>
                  <a:srgbClr val="00B050"/>
                </a:solidFill>
              </a:rPr>
              <a:t>closure</a:t>
            </a:r>
            <a:r>
              <a:rPr lang="en-US" dirty="0"/>
              <a:t> is a function having access to the </a:t>
            </a:r>
            <a:r>
              <a:rPr lang="en-US" dirty="0">
                <a:solidFill>
                  <a:srgbClr val="00B050"/>
                </a:solidFill>
              </a:rPr>
              <a:t>parent</a:t>
            </a:r>
            <a:r>
              <a:rPr lang="en-US" dirty="0"/>
              <a:t> </a:t>
            </a:r>
            <a:r>
              <a:rPr lang="en-US" dirty="0">
                <a:solidFill>
                  <a:srgbClr val="00B050"/>
                </a:solidFill>
              </a:rPr>
              <a:t>scope</a:t>
            </a:r>
            <a:r>
              <a:rPr lang="en-US" dirty="0"/>
              <a:t>, even after the parent function has closed.</a:t>
            </a:r>
          </a:p>
          <a:p>
            <a:r>
              <a:rPr lang="en-US" dirty="0">
                <a:solidFill>
                  <a:srgbClr val="00B050"/>
                </a:solidFill>
              </a:rPr>
              <a:t>JavaScript</a:t>
            </a:r>
            <a:r>
              <a:rPr lang="en-US" dirty="0"/>
              <a:t> Nested Functions:</a:t>
            </a:r>
          </a:p>
          <a:p>
            <a:r>
              <a:rPr lang="en-US" dirty="0"/>
              <a:t>All functions have access to the </a:t>
            </a:r>
            <a:r>
              <a:rPr lang="en-US" dirty="0">
                <a:solidFill>
                  <a:srgbClr val="00B050"/>
                </a:solidFill>
              </a:rPr>
              <a:t>global</a:t>
            </a:r>
            <a:r>
              <a:rPr lang="en-US" dirty="0"/>
              <a:t> </a:t>
            </a:r>
            <a:r>
              <a:rPr lang="en-US" dirty="0">
                <a:solidFill>
                  <a:srgbClr val="00B050"/>
                </a:solidFill>
              </a:rPr>
              <a:t>scope</a:t>
            </a:r>
            <a:r>
              <a:rPr lang="en-US" dirty="0"/>
              <a:t>.   </a:t>
            </a:r>
          </a:p>
          <a:p>
            <a:r>
              <a:rPr lang="en-US" dirty="0"/>
              <a:t>In fact, in </a:t>
            </a:r>
            <a:r>
              <a:rPr lang="en-US" dirty="0">
                <a:solidFill>
                  <a:srgbClr val="00B050"/>
                </a:solidFill>
              </a:rPr>
              <a:t>JavaScript</a:t>
            </a:r>
            <a:r>
              <a:rPr lang="en-US" dirty="0"/>
              <a:t>, all functions have access to the </a:t>
            </a:r>
            <a:r>
              <a:rPr lang="en-US" dirty="0">
                <a:solidFill>
                  <a:srgbClr val="00B050"/>
                </a:solidFill>
              </a:rPr>
              <a:t>scope</a:t>
            </a:r>
            <a:r>
              <a:rPr lang="en-US" dirty="0"/>
              <a:t> "above" them.</a:t>
            </a:r>
          </a:p>
          <a:p>
            <a:r>
              <a:rPr lang="en-US" dirty="0">
                <a:solidFill>
                  <a:srgbClr val="00B050"/>
                </a:solidFill>
              </a:rPr>
              <a:t>JavaScript</a:t>
            </a:r>
            <a:r>
              <a:rPr lang="en-US" dirty="0"/>
              <a:t> supports nested functions. Nested functions have access to the </a:t>
            </a:r>
            <a:r>
              <a:rPr lang="en-US" dirty="0">
                <a:solidFill>
                  <a:srgbClr val="00B050"/>
                </a:solidFill>
              </a:rPr>
              <a:t>scope</a:t>
            </a:r>
            <a:r>
              <a:rPr lang="en-US" dirty="0"/>
              <a:t> "above" them. </a:t>
            </a:r>
            <a:endParaRPr lang="fi-FI" dirty="0"/>
          </a:p>
          <a:p>
            <a:endParaRPr lang="fi-FI" dirty="0"/>
          </a:p>
          <a:p>
            <a:r>
              <a:rPr lang="fi-FI" dirty="0" err="1"/>
              <a:t>Sources</a:t>
            </a:r>
            <a:r>
              <a:rPr lang="fi-FI" dirty="0"/>
              <a:t>: https://www.w3schools.com/js/js_best_practices.asp and https://www.w3schools.com/js/js_function_closures.asp</a:t>
            </a:r>
          </a:p>
          <a:p>
            <a:endParaRPr lang="fi-FI" dirty="0"/>
          </a:p>
        </p:txBody>
      </p:sp>
      <p:sp>
        <p:nvSpPr>
          <p:cNvPr id="5" name="Dian numeron paikkamerkki 4">
            <a:extLst>
              <a:ext uri="{FF2B5EF4-FFF2-40B4-BE49-F238E27FC236}">
                <a16:creationId xmlns:a16="http://schemas.microsoft.com/office/drawing/2014/main" id="{CEA3DFAE-52B5-4B0C-A451-6BA6D273C6AE}"/>
              </a:ext>
            </a:extLst>
          </p:cNvPr>
          <p:cNvSpPr>
            <a:spLocks noGrp="1"/>
          </p:cNvSpPr>
          <p:nvPr>
            <p:ph type="sldNum" sz="quarter" idx="12"/>
          </p:nvPr>
        </p:nvSpPr>
        <p:spPr/>
        <p:txBody>
          <a:bodyPr/>
          <a:lstStyle/>
          <a:p>
            <a:fld id="{3A98EE3D-8CD1-4C3F-BD1C-C98C9596463C}" type="slidenum">
              <a:rPr lang="en-US" smtClean="0"/>
              <a:t>219</a:t>
            </a:fld>
            <a:endParaRPr lang="en-US" dirty="0"/>
          </a:p>
        </p:txBody>
      </p:sp>
    </p:spTree>
    <p:extLst>
      <p:ext uri="{BB962C8B-B14F-4D97-AF65-F5344CB8AC3E}">
        <p14:creationId xmlns:p14="http://schemas.microsoft.com/office/powerpoint/2010/main" val="1615811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tsikko 5">
            <a:extLst>
              <a:ext uri="{FF2B5EF4-FFF2-40B4-BE49-F238E27FC236}">
                <a16:creationId xmlns:a16="http://schemas.microsoft.com/office/drawing/2014/main" id="{22FE1DA4-585A-4258-AADF-8A7DDE5BD66B}"/>
              </a:ext>
            </a:extLst>
          </p:cNvPr>
          <p:cNvSpPr>
            <a:spLocks noGrp="1"/>
          </p:cNvSpPr>
          <p:nvPr>
            <p:ph type="title"/>
          </p:nvPr>
        </p:nvSpPr>
        <p:spPr/>
        <p:txBody>
          <a:bodyPr>
            <a:normAutofit fontScale="90000"/>
          </a:bodyPr>
          <a:lstStyle/>
          <a:p>
            <a:pPr algn="ctr"/>
            <a:r>
              <a:rPr lang="fi-FI" dirty="0" err="1"/>
              <a:t>Modules</a:t>
            </a:r>
            <a:r>
              <a:rPr lang="fi-FI" dirty="0"/>
              <a:t> 2</a:t>
            </a:r>
          </a:p>
        </p:txBody>
      </p:sp>
      <p:sp>
        <p:nvSpPr>
          <p:cNvPr id="7" name="Sisällön paikkamerkki 6">
            <a:extLst>
              <a:ext uri="{FF2B5EF4-FFF2-40B4-BE49-F238E27FC236}">
                <a16:creationId xmlns:a16="http://schemas.microsoft.com/office/drawing/2014/main" id="{DC6958FB-75F8-41DE-8779-526A10EADF76}"/>
              </a:ext>
            </a:extLst>
          </p:cNvPr>
          <p:cNvSpPr>
            <a:spLocks noGrp="1"/>
          </p:cNvSpPr>
          <p:nvPr>
            <p:ph sz="half" idx="1"/>
          </p:nvPr>
        </p:nvSpPr>
        <p:spPr>
          <a:xfrm>
            <a:off x="798990" y="1180730"/>
            <a:ext cx="4938026" cy="5390665"/>
          </a:xfrm>
        </p:spPr>
        <p:txBody>
          <a:bodyPr>
            <a:normAutofit/>
          </a:bodyPr>
          <a:lstStyle/>
          <a:p>
            <a:r>
              <a:rPr lang="en-US" dirty="0"/>
              <a:t>Applying the module to your </a:t>
            </a:r>
            <a:r>
              <a:rPr lang="en-US" dirty="0">
                <a:solidFill>
                  <a:srgbClr val="00B050"/>
                </a:solidFill>
              </a:rPr>
              <a:t>HTML</a:t>
            </a:r>
          </a:p>
          <a:p>
            <a:r>
              <a:rPr lang="en-US" dirty="0"/>
              <a:t>Now we just need to apply the main.js module to our </a:t>
            </a:r>
            <a:r>
              <a:rPr lang="en-US" dirty="0">
                <a:solidFill>
                  <a:srgbClr val="00B050"/>
                </a:solidFill>
              </a:rPr>
              <a:t>HTML</a:t>
            </a:r>
            <a:r>
              <a:rPr lang="en-US" dirty="0"/>
              <a:t> page. This is very similar to how we apply a regular script to a page, with a few notable differences.</a:t>
            </a:r>
          </a:p>
          <a:p>
            <a:r>
              <a:rPr lang="en-US" dirty="0"/>
              <a:t>First of all, you need to include type="</a:t>
            </a:r>
            <a:r>
              <a:rPr lang="en-US" dirty="0">
                <a:solidFill>
                  <a:srgbClr val="00B050"/>
                </a:solidFill>
              </a:rPr>
              <a:t>module</a:t>
            </a:r>
            <a:r>
              <a:rPr lang="en-US" dirty="0"/>
              <a:t>" in the </a:t>
            </a:r>
            <a:r>
              <a:rPr lang="en-US" dirty="0">
                <a:highlight>
                  <a:srgbClr val="008000"/>
                </a:highlight>
              </a:rPr>
              <a:t>&lt;script&gt; </a:t>
            </a:r>
            <a:r>
              <a:rPr lang="en-US" dirty="0"/>
              <a:t>element, to declare this script as a </a:t>
            </a:r>
            <a:r>
              <a:rPr lang="en-US" dirty="0">
                <a:solidFill>
                  <a:srgbClr val="00B050"/>
                </a:solidFill>
              </a:rPr>
              <a:t>module</a:t>
            </a:r>
            <a:r>
              <a:rPr lang="en-US" dirty="0"/>
              <a:t>:</a:t>
            </a:r>
          </a:p>
          <a:p>
            <a:r>
              <a:rPr lang="en-US" dirty="0"/>
              <a:t>&lt;script type="module" </a:t>
            </a:r>
            <a:r>
              <a:rPr lang="en-US" dirty="0" err="1"/>
              <a:t>src</a:t>
            </a:r>
            <a:r>
              <a:rPr lang="en-US" dirty="0"/>
              <a:t>="main.js"&gt;&lt;/script&gt;</a:t>
            </a:r>
            <a:endParaRPr lang="fi-FI" dirty="0"/>
          </a:p>
          <a:p>
            <a:endParaRPr lang="fi-FI" dirty="0"/>
          </a:p>
          <a:p>
            <a:r>
              <a:rPr lang="fi-FI" dirty="0" err="1"/>
              <a:t>Source</a:t>
            </a:r>
            <a:r>
              <a:rPr lang="fi-FI" dirty="0"/>
              <a:t>: https://developer.mozilla.org/en-US/docs/Web/JavaScript/Guide/Modules</a:t>
            </a:r>
          </a:p>
        </p:txBody>
      </p:sp>
      <p:sp>
        <p:nvSpPr>
          <p:cNvPr id="8" name="Sisällön paikkamerkki 7">
            <a:extLst>
              <a:ext uri="{FF2B5EF4-FFF2-40B4-BE49-F238E27FC236}">
                <a16:creationId xmlns:a16="http://schemas.microsoft.com/office/drawing/2014/main" id="{7E5F5A48-D218-406B-ACCA-719CE7AE0E53}"/>
              </a:ext>
            </a:extLst>
          </p:cNvPr>
          <p:cNvSpPr>
            <a:spLocks noGrp="1"/>
          </p:cNvSpPr>
          <p:nvPr>
            <p:ph sz="half" idx="2"/>
          </p:nvPr>
        </p:nvSpPr>
        <p:spPr>
          <a:xfrm>
            <a:off x="6217654" y="1180730"/>
            <a:ext cx="4938026" cy="5390664"/>
          </a:xfrm>
        </p:spPr>
        <p:txBody>
          <a:bodyPr>
            <a:normAutofit/>
          </a:bodyPr>
          <a:lstStyle/>
          <a:p>
            <a:r>
              <a:rPr lang="en-US" dirty="0"/>
              <a:t>The script into which you import the </a:t>
            </a:r>
            <a:r>
              <a:rPr lang="en-US" dirty="0">
                <a:solidFill>
                  <a:srgbClr val="00B050"/>
                </a:solidFill>
              </a:rPr>
              <a:t>module</a:t>
            </a:r>
            <a:r>
              <a:rPr lang="en-US" dirty="0"/>
              <a:t> </a:t>
            </a:r>
            <a:r>
              <a:rPr lang="en-US" dirty="0">
                <a:solidFill>
                  <a:srgbClr val="00B050"/>
                </a:solidFill>
              </a:rPr>
              <a:t>features</a:t>
            </a:r>
            <a:r>
              <a:rPr lang="en-US" dirty="0"/>
              <a:t> basically acts as the </a:t>
            </a:r>
            <a:r>
              <a:rPr lang="en-US" dirty="0">
                <a:solidFill>
                  <a:srgbClr val="00B050"/>
                </a:solidFill>
              </a:rPr>
              <a:t>top-level</a:t>
            </a:r>
            <a:r>
              <a:rPr lang="en-US" dirty="0"/>
              <a:t> </a:t>
            </a:r>
            <a:r>
              <a:rPr lang="en-US" dirty="0">
                <a:solidFill>
                  <a:srgbClr val="00B050"/>
                </a:solidFill>
              </a:rPr>
              <a:t>module</a:t>
            </a:r>
            <a:r>
              <a:rPr lang="en-US" dirty="0"/>
              <a:t>. If you omit it, Firefox for example gives you an error of "</a:t>
            </a:r>
            <a:r>
              <a:rPr lang="en-US" dirty="0" err="1"/>
              <a:t>SyntaxError</a:t>
            </a:r>
            <a:r>
              <a:rPr lang="en-US" dirty="0"/>
              <a:t>: import declarations may only appear at top level of a </a:t>
            </a:r>
            <a:r>
              <a:rPr lang="en-US" dirty="0">
                <a:solidFill>
                  <a:srgbClr val="00B050"/>
                </a:solidFill>
              </a:rPr>
              <a:t>module</a:t>
            </a:r>
            <a:r>
              <a:rPr lang="en-US" dirty="0"/>
              <a:t>".</a:t>
            </a:r>
          </a:p>
          <a:p>
            <a:r>
              <a:rPr lang="en-US" dirty="0"/>
              <a:t>You can only use import and export statements inside </a:t>
            </a:r>
            <a:r>
              <a:rPr lang="en-US" dirty="0">
                <a:solidFill>
                  <a:srgbClr val="00B050"/>
                </a:solidFill>
              </a:rPr>
              <a:t>modules</a:t>
            </a:r>
            <a:r>
              <a:rPr lang="en-US" dirty="0"/>
              <a:t>; not regular scripts.</a:t>
            </a:r>
          </a:p>
          <a:p>
            <a:r>
              <a:rPr lang="en-US" dirty="0"/>
              <a:t>Note! You can also import </a:t>
            </a:r>
            <a:r>
              <a:rPr lang="en-US" dirty="0">
                <a:solidFill>
                  <a:srgbClr val="00B050"/>
                </a:solidFill>
              </a:rPr>
              <a:t>modules</a:t>
            </a:r>
            <a:r>
              <a:rPr lang="en-US" dirty="0"/>
              <a:t> into internal scripts, as long as you include type="</a:t>
            </a:r>
            <a:r>
              <a:rPr lang="en-US" dirty="0">
                <a:solidFill>
                  <a:srgbClr val="00B050"/>
                </a:solidFill>
              </a:rPr>
              <a:t>module</a:t>
            </a:r>
            <a:r>
              <a:rPr lang="en-US" dirty="0"/>
              <a:t>", for example </a:t>
            </a:r>
            <a:r>
              <a:rPr lang="en-US" dirty="0">
                <a:highlight>
                  <a:srgbClr val="008000"/>
                </a:highlight>
              </a:rPr>
              <a:t>&lt;script type="module"&gt; </a:t>
            </a:r>
            <a:r>
              <a:rPr lang="en-US" dirty="0"/>
              <a:t>//include script here </a:t>
            </a:r>
            <a:r>
              <a:rPr lang="en-US" dirty="0">
                <a:highlight>
                  <a:srgbClr val="008000"/>
                </a:highlight>
              </a:rPr>
              <a:t>&lt;/script&gt;.</a:t>
            </a:r>
            <a:endParaRPr lang="fi-FI" dirty="0">
              <a:highlight>
                <a:srgbClr val="008000"/>
              </a:highlight>
            </a:endParaRPr>
          </a:p>
        </p:txBody>
      </p:sp>
      <p:sp>
        <p:nvSpPr>
          <p:cNvPr id="5" name="Dian numeron paikkamerkki 4">
            <a:extLst>
              <a:ext uri="{FF2B5EF4-FFF2-40B4-BE49-F238E27FC236}">
                <a16:creationId xmlns:a16="http://schemas.microsoft.com/office/drawing/2014/main" id="{B9D83123-29C9-4394-AE6D-8C4D5823D8C3}"/>
              </a:ext>
            </a:extLst>
          </p:cNvPr>
          <p:cNvSpPr>
            <a:spLocks noGrp="1"/>
          </p:cNvSpPr>
          <p:nvPr>
            <p:ph type="sldNum" sz="quarter" idx="12"/>
          </p:nvPr>
        </p:nvSpPr>
        <p:spPr/>
        <p:txBody>
          <a:bodyPr/>
          <a:lstStyle/>
          <a:p>
            <a:fld id="{3A98EE3D-8CD1-4C3F-BD1C-C98C9596463C}" type="slidenum">
              <a:rPr lang="en-US" smtClean="0"/>
              <a:t>22</a:t>
            </a:fld>
            <a:endParaRPr lang="en-US" dirty="0"/>
          </a:p>
        </p:txBody>
      </p:sp>
    </p:spTree>
    <p:extLst>
      <p:ext uri="{BB962C8B-B14F-4D97-AF65-F5344CB8AC3E}">
        <p14:creationId xmlns:p14="http://schemas.microsoft.com/office/powerpoint/2010/main" val="293618068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tsikko 5">
            <a:extLst>
              <a:ext uri="{FF2B5EF4-FFF2-40B4-BE49-F238E27FC236}">
                <a16:creationId xmlns:a16="http://schemas.microsoft.com/office/drawing/2014/main" id="{AE996E60-30EF-4461-A6F1-D43E2E6C3A07}"/>
              </a:ext>
            </a:extLst>
          </p:cNvPr>
          <p:cNvSpPr>
            <a:spLocks noGrp="1"/>
          </p:cNvSpPr>
          <p:nvPr>
            <p:ph type="title"/>
          </p:nvPr>
        </p:nvSpPr>
        <p:spPr/>
        <p:txBody>
          <a:bodyPr/>
          <a:lstStyle/>
          <a:p>
            <a:pPr algn="ctr"/>
            <a:r>
              <a:rPr lang="fi-FI" dirty="0" err="1"/>
              <a:t>Functions</a:t>
            </a:r>
            <a:r>
              <a:rPr lang="fi-FI" dirty="0"/>
              <a:t>: </a:t>
            </a:r>
            <a:r>
              <a:rPr lang="fi-FI" dirty="0" err="1"/>
              <a:t>Closure</a:t>
            </a:r>
            <a:r>
              <a:rPr lang="fi-FI" dirty="0"/>
              <a:t> 2</a:t>
            </a:r>
          </a:p>
        </p:txBody>
      </p:sp>
      <p:sp>
        <p:nvSpPr>
          <p:cNvPr id="2" name="Sisällön paikkamerkki 1">
            <a:extLst>
              <a:ext uri="{FF2B5EF4-FFF2-40B4-BE49-F238E27FC236}">
                <a16:creationId xmlns:a16="http://schemas.microsoft.com/office/drawing/2014/main" id="{ED654467-95F9-417A-95F6-6180FF76111B}"/>
              </a:ext>
            </a:extLst>
          </p:cNvPr>
          <p:cNvSpPr>
            <a:spLocks noGrp="1"/>
          </p:cNvSpPr>
          <p:nvPr>
            <p:ph idx="1"/>
          </p:nvPr>
        </p:nvSpPr>
        <p:spPr>
          <a:xfrm>
            <a:off x="861134" y="1109751"/>
            <a:ext cx="10294546" cy="5461644"/>
          </a:xfrm>
        </p:spPr>
        <p:txBody>
          <a:bodyPr>
            <a:normAutofit fontScale="92500" lnSpcReduction="1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https://slides.com/bgando/f2f-final-day-2#/</a:t>
            </a:r>
          </a:p>
        </p:txBody>
      </p:sp>
      <p:sp>
        <p:nvSpPr>
          <p:cNvPr id="5" name="Dian numeron paikkamerkki 4">
            <a:extLst>
              <a:ext uri="{FF2B5EF4-FFF2-40B4-BE49-F238E27FC236}">
                <a16:creationId xmlns:a16="http://schemas.microsoft.com/office/drawing/2014/main" id="{B05E8D23-405A-4B21-9A58-479DC04AC016}"/>
              </a:ext>
            </a:extLst>
          </p:cNvPr>
          <p:cNvSpPr>
            <a:spLocks noGrp="1"/>
          </p:cNvSpPr>
          <p:nvPr>
            <p:ph type="sldNum" sz="quarter" idx="12"/>
          </p:nvPr>
        </p:nvSpPr>
        <p:spPr/>
        <p:txBody>
          <a:bodyPr/>
          <a:lstStyle/>
          <a:p>
            <a:fld id="{3A98EE3D-8CD1-4C3F-BD1C-C98C9596463C}" type="slidenum">
              <a:rPr lang="en-US" smtClean="0"/>
              <a:t>220</a:t>
            </a:fld>
            <a:endParaRPr lang="en-US" dirty="0"/>
          </a:p>
        </p:txBody>
      </p:sp>
      <p:sp>
        <p:nvSpPr>
          <p:cNvPr id="9" name="Rectangle 2">
            <a:extLst>
              <a:ext uri="{FF2B5EF4-FFF2-40B4-BE49-F238E27FC236}">
                <a16:creationId xmlns:a16="http://schemas.microsoft.com/office/drawing/2014/main" id="{623B4C03-7862-4D04-A0FA-A36A857CCBA3}"/>
              </a:ext>
            </a:extLst>
          </p:cNvPr>
          <p:cNvSpPr>
            <a:spLocks noChangeArrowheads="1"/>
          </p:cNvSpPr>
          <p:nvPr/>
        </p:nvSpPr>
        <p:spPr bwMode="auto">
          <a:xfrm flipV="1">
            <a:off x="950513" y="0"/>
            <a:ext cx="101118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fi-FI"/>
          </a:p>
        </p:txBody>
      </p:sp>
      <p:sp>
        <p:nvSpPr>
          <p:cNvPr id="10" name="Rectangle 3">
            <a:extLst>
              <a:ext uri="{FF2B5EF4-FFF2-40B4-BE49-F238E27FC236}">
                <a16:creationId xmlns:a16="http://schemas.microsoft.com/office/drawing/2014/main" id="{F6920263-A1F2-4323-B02D-C4F5E7528D5E}"/>
              </a:ext>
            </a:extLst>
          </p:cNvPr>
          <p:cNvSpPr>
            <a:spLocks noChangeArrowheads="1"/>
          </p:cNvSpPr>
          <p:nvPr/>
        </p:nvSpPr>
        <p:spPr bwMode="auto">
          <a:xfrm flipV="1">
            <a:off x="950513" y="0"/>
            <a:ext cx="101118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fi-FI"/>
          </a:p>
        </p:txBody>
      </p:sp>
      <p:pic>
        <p:nvPicPr>
          <p:cNvPr id="1028" name="Picture 4">
            <a:extLst>
              <a:ext uri="{FF2B5EF4-FFF2-40B4-BE49-F238E27FC236}">
                <a16:creationId xmlns:a16="http://schemas.microsoft.com/office/drawing/2014/main" id="{63D45020-8406-40D4-867B-F32FC688B6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134" y="1109751"/>
            <a:ext cx="9595638" cy="5060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1699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F0359BB5-E270-44CD-8613-C8F36E633E3D}"/>
              </a:ext>
            </a:extLst>
          </p:cNvPr>
          <p:cNvSpPr>
            <a:spLocks noGrp="1"/>
          </p:cNvSpPr>
          <p:nvPr>
            <p:ph type="title"/>
          </p:nvPr>
        </p:nvSpPr>
        <p:spPr/>
        <p:txBody>
          <a:bodyPr>
            <a:normAutofit fontScale="90000"/>
          </a:bodyPr>
          <a:lstStyle/>
          <a:p>
            <a:pPr algn="ctr"/>
            <a:r>
              <a:rPr lang="fi-FI" dirty="0" err="1"/>
              <a:t>Functions</a:t>
            </a:r>
            <a:r>
              <a:rPr lang="fi-FI" dirty="0"/>
              <a:t>: </a:t>
            </a:r>
            <a:r>
              <a:rPr lang="fi-FI" dirty="0" err="1"/>
              <a:t>Closure</a:t>
            </a:r>
            <a:r>
              <a:rPr lang="fi-FI"/>
              <a:t> 3</a:t>
            </a:r>
            <a:endParaRPr lang="fi-FI" dirty="0"/>
          </a:p>
        </p:txBody>
      </p:sp>
      <p:sp>
        <p:nvSpPr>
          <p:cNvPr id="3" name="Sisällön paikkamerkki 2">
            <a:extLst>
              <a:ext uri="{FF2B5EF4-FFF2-40B4-BE49-F238E27FC236}">
                <a16:creationId xmlns:a16="http://schemas.microsoft.com/office/drawing/2014/main" id="{CA522629-9693-48B8-AD94-2C0829D04627}"/>
              </a:ext>
            </a:extLst>
          </p:cNvPr>
          <p:cNvSpPr>
            <a:spLocks noGrp="1"/>
          </p:cNvSpPr>
          <p:nvPr>
            <p:ph sz="half" idx="1"/>
          </p:nvPr>
        </p:nvSpPr>
        <p:spPr>
          <a:xfrm>
            <a:off x="798990" y="1180730"/>
            <a:ext cx="4938026" cy="5390665"/>
          </a:xfrm>
        </p:spPr>
        <p:txBody>
          <a:bodyPr>
            <a:normAutofit/>
          </a:bodyPr>
          <a:lstStyle/>
          <a:p>
            <a:r>
              <a:rPr lang="fi-FI" dirty="0">
                <a:highlight>
                  <a:srgbClr val="008000"/>
                </a:highlight>
              </a:rPr>
              <a:t>1. </a:t>
            </a:r>
            <a:r>
              <a:rPr lang="fi-FI" dirty="0" err="1"/>
              <a:t>Run</a:t>
            </a:r>
            <a:r>
              <a:rPr lang="fi-FI" dirty="0"/>
              <a:t> </a:t>
            </a:r>
            <a:r>
              <a:rPr lang="fi-FI" dirty="0" err="1">
                <a:solidFill>
                  <a:srgbClr val="00B050"/>
                </a:solidFill>
              </a:rPr>
              <a:t>parent</a:t>
            </a:r>
            <a:r>
              <a:rPr lang="fi-FI" dirty="0"/>
              <a:t> </a:t>
            </a:r>
            <a:r>
              <a:rPr lang="fi-FI" dirty="0" err="1">
                <a:solidFill>
                  <a:srgbClr val="00B050"/>
                </a:solidFill>
              </a:rPr>
              <a:t>function</a:t>
            </a:r>
            <a:r>
              <a:rPr lang="fi-FI" dirty="0"/>
              <a:t> and </a:t>
            </a:r>
            <a:r>
              <a:rPr lang="fi-FI" dirty="0" err="1"/>
              <a:t>save</a:t>
            </a:r>
            <a:r>
              <a:rPr lang="fi-FI" dirty="0"/>
              <a:t> to a </a:t>
            </a:r>
            <a:r>
              <a:rPr lang="fi-FI" dirty="0" err="1">
                <a:solidFill>
                  <a:srgbClr val="00B050"/>
                </a:solidFill>
              </a:rPr>
              <a:t>variable</a:t>
            </a:r>
            <a:r>
              <a:rPr lang="fi-FI" dirty="0"/>
              <a:t>. </a:t>
            </a:r>
            <a:r>
              <a:rPr lang="fi-FI" dirty="0" err="1"/>
              <a:t>This</a:t>
            </a:r>
            <a:r>
              <a:rPr lang="fi-FI" dirty="0"/>
              <a:t> </a:t>
            </a:r>
            <a:r>
              <a:rPr lang="fi-FI" dirty="0" err="1">
                <a:solidFill>
                  <a:srgbClr val="00B050"/>
                </a:solidFill>
              </a:rPr>
              <a:t>variable</a:t>
            </a:r>
            <a:r>
              <a:rPr lang="fi-FI" dirty="0"/>
              <a:t> </a:t>
            </a:r>
            <a:r>
              <a:rPr lang="fi-FI" dirty="0" err="1"/>
              <a:t>will</a:t>
            </a:r>
            <a:r>
              <a:rPr lang="fi-FI" dirty="0"/>
              <a:t> </a:t>
            </a:r>
            <a:r>
              <a:rPr lang="fi-FI" dirty="0" err="1"/>
              <a:t>hold</a:t>
            </a:r>
            <a:r>
              <a:rPr lang="fi-FI" dirty="0"/>
              <a:t> </a:t>
            </a:r>
            <a:r>
              <a:rPr lang="fi-FI" dirty="0" err="1"/>
              <a:t>whatever</a:t>
            </a:r>
            <a:r>
              <a:rPr lang="fi-FI" dirty="0"/>
              <a:t> </a:t>
            </a:r>
            <a:r>
              <a:rPr lang="fi-FI" dirty="0" err="1"/>
              <a:t>that</a:t>
            </a:r>
            <a:r>
              <a:rPr lang="fi-FI" dirty="0"/>
              <a:t> </a:t>
            </a:r>
            <a:r>
              <a:rPr lang="fi-FI" dirty="0" err="1">
                <a:solidFill>
                  <a:srgbClr val="00B050"/>
                </a:solidFill>
              </a:rPr>
              <a:t>function</a:t>
            </a:r>
            <a:r>
              <a:rPr lang="fi-FI" dirty="0"/>
              <a:t> RETURNS.</a:t>
            </a:r>
          </a:p>
          <a:p>
            <a:endParaRPr lang="fi-FI" dirty="0"/>
          </a:p>
          <a:p>
            <a:r>
              <a:rPr lang="fi-FI" dirty="0">
                <a:highlight>
                  <a:srgbClr val="008000"/>
                </a:highlight>
              </a:rPr>
              <a:t>2. </a:t>
            </a:r>
            <a:r>
              <a:rPr lang="fi-FI" dirty="0" err="1"/>
              <a:t>Optional</a:t>
            </a:r>
            <a:r>
              <a:rPr lang="fi-FI" dirty="0"/>
              <a:t>: </a:t>
            </a:r>
            <a:r>
              <a:rPr lang="fi-FI" dirty="0" err="1"/>
              <a:t>Check</a:t>
            </a:r>
            <a:r>
              <a:rPr lang="fi-FI" dirty="0"/>
              <a:t> </a:t>
            </a:r>
            <a:r>
              <a:rPr lang="fi-FI" dirty="0" err="1"/>
              <a:t>what</a:t>
            </a:r>
            <a:r>
              <a:rPr lang="fi-FI" dirty="0"/>
              <a:t> </a:t>
            </a:r>
            <a:r>
              <a:rPr lang="fi-FI" dirty="0" err="1"/>
              <a:t>that</a:t>
            </a:r>
            <a:r>
              <a:rPr lang="fi-FI" dirty="0"/>
              <a:t> </a:t>
            </a:r>
            <a:r>
              <a:rPr lang="fi-FI" dirty="0" err="1">
                <a:solidFill>
                  <a:srgbClr val="00B050"/>
                </a:solidFill>
              </a:rPr>
              <a:t>variable</a:t>
            </a:r>
            <a:r>
              <a:rPr lang="fi-FI" dirty="0"/>
              <a:t> </a:t>
            </a:r>
            <a:r>
              <a:rPr lang="fi-FI" dirty="0" err="1"/>
              <a:t>hold</a:t>
            </a:r>
            <a:r>
              <a:rPr lang="fi-FI" dirty="0"/>
              <a:t> as </a:t>
            </a:r>
            <a:r>
              <a:rPr lang="fi-FI" dirty="0" err="1"/>
              <a:t>its</a:t>
            </a:r>
            <a:r>
              <a:rPr lang="fi-FI" dirty="0"/>
              <a:t> </a:t>
            </a:r>
            <a:r>
              <a:rPr lang="fi-FI" dirty="0" err="1"/>
              <a:t>value</a:t>
            </a:r>
            <a:r>
              <a:rPr lang="fi-FI" dirty="0"/>
              <a:t>. (</a:t>
            </a:r>
            <a:r>
              <a:rPr lang="fi-FI" dirty="0" err="1"/>
              <a:t>Hint</a:t>
            </a:r>
            <a:r>
              <a:rPr lang="fi-FI" dirty="0"/>
              <a:t>: It </a:t>
            </a:r>
            <a:r>
              <a:rPr lang="fi-FI" dirty="0" err="1"/>
              <a:t>should</a:t>
            </a:r>
            <a:r>
              <a:rPr lang="fi-FI" dirty="0"/>
              <a:t> </a:t>
            </a:r>
            <a:r>
              <a:rPr lang="fi-FI" dirty="0" err="1"/>
              <a:t>be</a:t>
            </a:r>
            <a:r>
              <a:rPr lang="fi-FI" dirty="0"/>
              <a:t> </a:t>
            </a:r>
            <a:r>
              <a:rPr lang="fi-FI" dirty="0" err="1"/>
              <a:t>the</a:t>
            </a:r>
            <a:r>
              <a:rPr lang="fi-FI" dirty="0"/>
              <a:t> </a:t>
            </a:r>
            <a:r>
              <a:rPr lang="fi-FI" dirty="0" err="1">
                <a:solidFill>
                  <a:srgbClr val="00B050"/>
                </a:solidFill>
              </a:rPr>
              <a:t>inner</a:t>
            </a:r>
            <a:r>
              <a:rPr lang="fi-FI" dirty="0"/>
              <a:t> </a:t>
            </a:r>
            <a:r>
              <a:rPr lang="fi-FI" dirty="0" err="1">
                <a:solidFill>
                  <a:srgbClr val="00B050"/>
                </a:solidFill>
              </a:rPr>
              <a:t>function</a:t>
            </a:r>
            <a:r>
              <a:rPr lang="fi-FI" dirty="0"/>
              <a:t>)</a:t>
            </a:r>
          </a:p>
          <a:p>
            <a:endParaRPr lang="fi-FI" dirty="0"/>
          </a:p>
          <a:p>
            <a:endParaRPr lang="fi-FI" dirty="0"/>
          </a:p>
          <a:p>
            <a:r>
              <a:rPr lang="fi-FI" dirty="0">
                <a:highlight>
                  <a:srgbClr val="008000"/>
                </a:highlight>
              </a:rPr>
              <a:t>3. </a:t>
            </a:r>
            <a:r>
              <a:rPr lang="fi-FI" dirty="0" err="1"/>
              <a:t>Run</a:t>
            </a:r>
            <a:r>
              <a:rPr lang="fi-FI" dirty="0"/>
              <a:t> </a:t>
            </a:r>
            <a:r>
              <a:rPr lang="fi-FI" dirty="0" err="1"/>
              <a:t>the</a:t>
            </a:r>
            <a:r>
              <a:rPr lang="fi-FI" dirty="0"/>
              <a:t> </a:t>
            </a:r>
            <a:r>
              <a:rPr lang="fi-FI" dirty="0" err="1">
                <a:solidFill>
                  <a:srgbClr val="00B050"/>
                </a:solidFill>
              </a:rPr>
              <a:t>inner</a:t>
            </a:r>
            <a:r>
              <a:rPr lang="fi-FI" dirty="0"/>
              <a:t> </a:t>
            </a:r>
            <a:r>
              <a:rPr lang="fi-FI" dirty="0" err="1">
                <a:solidFill>
                  <a:srgbClr val="00B050"/>
                </a:solidFill>
              </a:rPr>
              <a:t>function</a:t>
            </a:r>
            <a:endParaRPr lang="fi-FI" dirty="0"/>
          </a:p>
          <a:p>
            <a:endParaRPr lang="fi-FI" dirty="0"/>
          </a:p>
          <a:p>
            <a:r>
              <a:rPr lang="fi-FI" dirty="0" err="1"/>
              <a:t>Source</a:t>
            </a:r>
            <a:r>
              <a:rPr lang="fi-FI" dirty="0"/>
              <a:t>: https://slides.com/bgando/f2f-final-day-2#/</a:t>
            </a:r>
          </a:p>
        </p:txBody>
      </p:sp>
      <p:sp>
        <p:nvSpPr>
          <p:cNvPr id="4" name="Sisällön paikkamerkki 3">
            <a:extLst>
              <a:ext uri="{FF2B5EF4-FFF2-40B4-BE49-F238E27FC236}">
                <a16:creationId xmlns:a16="http://schemas.microsoft.com/office/drawing/2014/main" id="{711D4944-CF17-4821-AD7C-C8A6258DD512}"/>
              </a:ext>
            </a:extLst>
          </p:cNvPr>
          <p:cNvSpPr>
            <a:spLocks noGrp="1"/>
          </p:cNvSpPr>
          <p:nvPr>
            <p:ph sz="half" idx="2"/>
          </p:nvPr>
        </p:nvSpPr>
        <p:spPr>
          <a:xfrm>
            <a:off x="6217654" y="1180730"/>
            <a:ext cx="4938026" cy="5390664"/>
          </a:xfrm>
        </p:spPr>
        <p:txBody>
          <a:bodyPr>
            <a:normAutofit/>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p:txBody>
      </p:sp>
      <p:sp>
        <p:nvSpPr>
          <p:cNvPr id="5" name="Dian numeron paikkamerkki 4">
            <a:extLst>
              <a:ext uri="{FF2B5EF4-FFF2-40B4-BE49-F238E27FC236}">
                <a16:creationId xmlns:a16="http://schemas.microsoft.com/office/drawing/2014/main" id="{54B85FC9-1409-4CB5-A0A8-7838B4BACBA1}"/>
              </a:ext>
            </a:extLst>
          </p:cNvPr>
          <p:cNvSpPr>
            <a:spLocks noGrp="1"/>
          </p:cNvSpPr>
          <p:nvPr>
            <p:ph type="sldNum" sz="quarter" idx="12"/>
          </p:nvPr>
        </p:nvSpPr>
        <p:spPr/>
        <p:txBody>
          <a:bodyPr/>
          <a:lstStyle/>
          <a:p>
            <a:fld id="{3A98EE3D-8CD1-4C3F-BD1C-C98C9596463C}" type="slidenum">
              <a:rPr lang="en-US" smtClean="0"/>
              <a:t>221</a:t>
            </a:fld>
            <a:endParaRPr lang="en-US" dirty="0"/>
          </a:p>
        </p:txBody>
      </p:sp>
      <p:pic>
        <p:nvPicPr>
          <p:cNvPr id="9" name="Kuva 8">
            <a:extLst>
              <a:ext uri="{FF2B5EF4-FFF2-40B4-BE49-F238E27FC236}">
                <a16:creationId xmlns:a16="http://schemas.microsoft.com/office/drawing/2014/main" id="{5FAE76E9-56E9-49B5-B423-70680D9172D9}"/>
              </a:ext>
            </a:extLst>
          </p:cNvPr>
          <p:cNvPicPr>
            <a:picLocks noChangeAspect="1"/>
          </p:cNvPicPr>
          <p:nvPr/>
        </p:nvPicPr>
        <p:blipFill>
          <a:blip r:embed="rId2"/>
          <a:stretch>
            <a:fillRect/>
          </a:stretch>
        </p:blipFill>
        <p:spPr>
          <a:xfrm>
            <a:off x="6096000" y="1180728"/>
            <a:ext cx="5997036" cy="4802821"/>
          </a:xfrm>
          <a:prstGeom prst="rect">
            <a:avLst/>
          </a:prstGeom>
        </p:spPr>
      </p:pic>
      <p:pic>
        <p:nvPicPr>
          <p:cNvPr id="14" name="Kuva 13">
            <a:extLst>
              <a:ext uri="{FF2B5EF4-FFF2-40B4-BE49-F238E27FC236}">
                <a16:creationId xmlns:a16="http://schemas.microsoft.com/office/drawing/2014/main" id="{6B91827A-242D-4B1A-B37E-B845E8F45B57}"/>
              </a:ext>
            </a:extLst>
          </p:cNvPr>
          <p:cNvPicPr>
            <a:picLocks noChangeAspect="1"/>
          </p:cNvPicPr>
          <p:nvPr/>
        </p:nvPicPr>
        <p:blipFill>
          <a:blip r:embed="rId3"/>
          <a:stretch>
            <a:fillRect/>
          </a:stretch>
        </p:blipFill>
        <p:spPr>
          <a:xfrm>
            <a:off x="881884" y="5313637"/>
            <a:ext cx="3276600" cy="247650"/>
          </a:xfrm>
          <a:prstGeom prst="rect">
            <a:avLst/>
          </a:prstGeom>
        </p:spPr>
      </p:pic>
      <p:pic>
        <p:nvPicPr>
          <p:cNvPr id="15" name="Kuva 14">
            <a:extLst>
              <a:ext uri="{FF2B5EF4-FFF2-40B4-BE49-F238E27FC236}">
                <a16:creationId xmlns:a16="http://schemas.microsoft.com/office/drawing/2014/main" id="{B8472BDF-0638-4905-8C20-7EACC9829B86}"/>
              </a:ext>
            </a:extLst>
          </p:cNvPr>
          <p:cNvPicPr>
            <a:picLocks noChangeAspect="1"/>
          </p:cNvPicPr>
          <p:nvPr/>
        </p:nvPicPr>
        <p:blipFill>
          <a:blip r:embed="rId4"/>
          <a:stretch>
            <a:fillRect/>
          </a:stretch>
        </p:blipFill>
        <p:spPr>
          <a:xfrm>
            <a:off x="872163" y="2426647"/>
            <a:ext cx="3257550" cy="257175"/>
          </a:xfrm>
          <a:prstGeom prst="rect">
            <a:avLst/>
          </a:prstGeom>
        </p:spPr>
      </p:pic>
      <p:pic>
        <p:nvPicPr>
          <p:cNvPr id="6" name="Kuva 5">
            <a:extLst>
              <a:ext uri="{FF2B5EF4-FFF2-40B4-BE49-F238E27FC236}">
                <a16:creationId xmlns:a16="http://schemas.microsoft.com/office/drawing/2014/main" id="{D90F9EBE-FA12-4DBA-A921-9ECFEFD0241B}"/>
              </a:ext>
            </a:extLst>
          </p:cNvPr>
          <p:cNvPicPr>
            <a:picLocks noChangeAspect="1"/>
          </p:cNvPicPr>
          <p:nvPr/>
        </p:nvPicPr>
        <p:blipFill>
          <a:blip r:embed="rId5"/>
          <a:stretch>
            <a:fillRect/>
          </a:stretch>
        </p:blipFill>
        <p:spPr>
          <a:xfrm>
            <a:off x="967413" y="3769366"/>
            <a:ext cx="3067050" cy="809625"/>
          </a:xfrm>
          <a:prstGeom prst="rect">
            <a:avLst/>
          </a:prstGeom>
        </p:spPr>
      </p:pic>
    </p:spTree>
    <p:extLst>
      <p:ext uri="{BB962C8B-B14F-4D97-AF65-F5344CB8AC3E}">
        <p14:creationId xmlns:p14="http://schemas.microsoft.com/office/powerpoint/2010/main" val="181051498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C571E6B3-F4E0-4B46-8EC9-2CD35B90D5A0}"/>
              </a:ext>
            </a:extLst>
          </p:cNvPr>
          <p:cNvSpPr>
            <a:spLocks noGrp="1"/>
          </p:cNvSpPr>
          <p:nvPr>
            <p:ph type="title"/>
          </p:nvPr>
        </p:nvSpPr>
        <p:spPr/>
        <p:txBody>
          <a:bodyPr>
            <a:normAutofit fontScale="90000"/>
          </a:bodyPr>
          <a:lstStyle/>
          <a:p>
            <a:pPr algn="ctr"/>
            <a:r>
              <a:rPr lang="fi-FI" dirty="0"/>
              <a:t>Arrow </a:t>
            </a:r>
            <a:r>
              <a:rPr lang="fi-FI" dirty="0" err="1"/>
              <a:t>Function</a:t>
            </a:r>
            <a:endParaRPr lang="fi-FI" dirty="0"/>
          </a:p>
        </p:txBody>
      </p:sp>
      <p:sp>
        <p:nvSpPr>
          <p:cNvPr id="3" name="Sisällön paikkamerkki 2">
            <a:extLst>
              <a:ext uri="{FF2B5EF4-FFF2-40B4-BE49-F238E27FC236}">
                <a16:creationId xmlns:a16="http://schemas.microsoft.com/office/drawing/2014/main" id="{A06D739D-C3A7-463A-A1A4-D1A023C1F9B9}"/>
              </a:ext>
            </a:extLst>
          </p:cNvPr>
          <p:cNvSpPr>
            <a:spLocks noGrp="1"/>
          </p:cNvSpPr>
          <p:nvPr>
            <p:ph sz="half" idx="1"/>
          </p:nvPr>
        </p:nvSpPr>
        <p:spPr>
          <a:xfrm>
            <a:off x="798990" y="1180730"/>
            <a:ext cx="4938026" cy="5390665"/>
          </a:xfrm>
        </p:spPr>
        <p:txBody>
          <a:bodyPr>
            <a:normAutofit fontScale="92500" lnSpcReduction="20000"/>
          </a:bodyPr>
          <a:lstStyle/>
          <a:p>
            <a:r>
              <a:rPr lang="en-US" dirty="0"/>
              <a:t>An </a:t>
            </a:r>
            <a:r>
              <a:rPr lang="en-US" dirty="0">
                <a:solidFill>
                  <a:srgbClr val="00B050"/>
                </a:solidFill>
              </a:rPr>
              <a:t>arrow function expression </a:t>
            </a:r>
            <a:r>
              <a:rPr lang="en-US" dirty="0"/>
              <a:t>is a syntactically compact alternative to a </a:t>
            </a:r>
            <a:r>
              <a:rPr lang="en-US" dirty="0">
                <a:solidFill>
                  <a:srgbClr val="00B050"/>
                </a:solidFill>
              </a:rPr>
              <a:t>regular function expression</a:t>
            </a:r>
            <a:r>
              <a:rPr lang="en-US" dirty="0"/>
              <a:t>.</a:t>
            </a:r>
          </a:p>
          <a:p>
            <a:r>
              <a:rPr lang="en-US" dirty="0"/>
              <a:t>It does not own bindings to the </a:t>
            </a:r>
            <a:r>
              <a:rPr lang="en-US" dirty="0">
                <a:solidFill>
                  <a:srgbClr val="00B050"/>
                </a:solidFill>
              </a:rPr>
              <a:t>this</a:t>
            </a:r>
            <a:r>
              <a:rPr lang="en-US" dirty="0"/>
              <a:t>, </a:t>
            </a:r>
            <a:r>
              <a:rPr lang="en-US" dirty="0">
                <a:solidFill>
                  <a:srgbClr val="00B050"/>
                </a:solidFill>
              </a:rPr>
              <a:t>arguments</a:t>
            </a:r>
            <a:r>
              <a:rPr lang="en-US" dirty="0"/>
              <a:t>, </a:t>
            </a:r>
            <a:r>
              <a:rPr lang="en-US" dirty="0">
                <a:solidFill>
                  <a:srgbClr val="00B050"/>
                </a:solidFill>
              </a:rPr>
              <a:t>super</a:t>
            </a:r>
            <a:r>
              <a:rPr lang="en-US" dirty="0"/>
              <a:t>, or </a:t>
            </a:r>
            <a:r>
              <a:rPr lang="en-US" dirty="0" err="1">
                <a:solidFill>
                  <a:srgbClr val="00B050"/>
                </a:solidFill>
              </a:rPr>
              <a:t>new.target</a:t>
            </a:r>
            <a:r>
              <a:rPr lang="en-US" dirty="0">
                <a:solidFill>
                  <a:srgbClr val="00B050"/>
                </a:solidFill>
              </a:rPr>
              <a:t> keywords</a:t>
            </a:r>
            <a:r>
              <a:rPr lang="en-US" dirty="0"/>
              <a:t>. </a:t>
            </a:r>
          </a:p>
          <a:p>
            <a:r>
              <a:rPr lang="en-US" dirty="0">
                <a:solidFill>
                  <a:srgbClr val="00B050"/>
                </a:solidFill>
              </a:rPr>
              <a:t>Arrow function expressions </a:t>
            </a:r>
            <a:r>
              <a:rPr lang="en-US" dirty="0"/>
              <a:t>are ill suited as </a:t>
            </a:r>
            <a:r>
              <a:rPr lang="en-US" dirty="0">
                <a:solidFill>
                  <a:srgbClr val="00B050"/>
                </a:solidFill>
              </a:rPr>
              <a:t>methods</a:t>
            </a:r>
            <a:r>
              <a:rPr lang="en-US" dirty="0"/>
              <a:t>, and they cannot be used as </a:t>
            </a:r>
            <a:r>
              <a:rPr lang="en-US" dirty="0">
                <a:solidFill>
                  <a:srgbClr val="00B050"/>
                </a:solidFill>
              </a:rPr>
              <a:t>constructors</a:t>
            </a:r>
            <a:r>
              <a:rPr lang="en-US" dirty="0"/>
              <a:t>.</a:t>
            </a:r>
            <a:endParaRPr lang="fi-FI" dirty="0"/>
          </a:p>
          <a:p>
            <a:r>
              <a:rPr lang="en-US" dirty="0"/>
              <a:t>Since </a:t>
            </a:r>
            <a:r>
              <a:rPr lang="en-US" dirty="0">
                <a:solidFill>
                  <a:srgbClr val="00B050"/>
                </a:solidFill>
              </a:rPr>
              <a:t>arrow functions </a:t>
            </a:r>
            <a:r>
              <a:rPr lang="en-US" dirty="0"/>
              <a:t>do not have their own this, the methods call() and apply() can only pass in </a:t>
            </a:r>
            <a:r>
              <a:rPr lang="en-US" dirty="0">
                <a:solidFill>
                  <a:srgbClr val="00B050"/>
                </a:solidFill>
              </a:rPr>
              <a:t>parameters</a:t>
            </a:r>
            <a:r>
              <a:rPr lang="en-US" dirty="0"/>
              <a:t>. Any </a:t>
            </a:r>
            <a:r>
              <a:rPr lang="en-US" dirty="0">
                <a:solidFill>
                  <a:srgbClr val="00B050"/>
                </a:solidFill>
              </a:rPr>
              <a:t>this argument </a:t>
            </a:r>
            <a:r>
              <a:rPr lang="en-US" dirty="0"/>
              <a:t>is ignored.</a:t>
            </a:r>
          </a:p>
          <a:p>
            <a:r>
              <a:rPr lang="en-US" dirty="0"/>
              <a:t>An </a:t>
            </a:r>
            <a:r>
              <a:rPr lang="en-US" dirty="0">
                <a:solidFill>
                  <a:srgbClr val="00B050"/>
                </a:solidFill>
              </a:rPr>
              <a:t>arrow function </a:t>
            </a:r>
            <a:r>
              <a:rPr lang="en-US" dirty="0"/>
              <a:t>cannot contain a line break between its </a:t>
            </a:r>
            <a:r>
              <a:rPr lang="en-US" dirty="0">
                <a:solidFill>
                  <a:srgbClr val="00B050"/>
                </a:solidFill>
              </a:rPr>
              <a:t>parameters</a:t>
            </a:r>
            <a:r>
              <a:rPr lang="en-US" dirty="0"/>
              <a:t> and its arrow.</a:t>
            </a:r>
          </a:p>
          <a:p>
            <a:r>
              <a:rPr lang="en-US" dirty="0"/>
              <a:t>An empty </a:t>
            </a:r>
            <a:r>
              <a:rPr lang="en-US" dirty="0">
                <a:solidFill>
                  <a:srgbClr val="00B050"/>
                </a:solidFill>
              </a:rPr>
              <a:t>arrow function </a:t>
            </a:r>
            <a:r>
              <a:rPr lang="en-US" dirty="0"/>
              <a:t>returns undefined.</a:t>
            </a:r>
            <a:endParaRPr lang="fi-FI" dirty="0"/>
          </a:p>
          <a:p>
            <a:r>
              <a:rPr lang="fi-FI" dirty="0" err="1"/>
              <a:t>Source</a:t>
            </a:r>
            <a:r>
              <a:rPr lang="fi-FI" dirty="0"/>
              <a:t>: https://developer.mozilla.org/en-US/docs/Web/JavaScript/Reference/Functions/Arrow_functions and</a:t>
            </a:r>
          </a:p>
        </p:txBody>
      </p:sp>
      <p:sp>
        <p:nvSpPr>
          <p:cNvPr id="4" name="Sisällön paikkamerkki 3">
            <a:extLst>
              <a:ext uri="{FF2B5EF4-FFF2-40B4-BE49-F238E27FC236}">
                <a16:creationId xmlns:a16="http://schemas.microsoft.com/office/drawing/2014/main" id="{87DB1A62-6FFF-49AC-B72F-91E2519A8665}"/>
              </a:ext>
            </a:extLst>
          </p:cNvPr>
          <p:cNvSpPr>
            <a:spLocks noGrp="1"/>
          </p:cNvSpPr>
          <p:nvPr>
            <p:ph sz="half" idx="2"/>
          </p:nvPr>
        </p:nvSpPr>
        <p:spPr>
          <a:xfrm>
            <a:off x="6217654" y="1180729"/>
            <a:ext cx="4938026" cy="5390665"/>
          </a:xfrm>
        </p:spPr>
        <p:txBody>
          <a:bodyPr>
            <a:normAutofit fontScale="92500" lnSpcReduction="20000"/>
          </a:bodyPr>
          <a:lstStyle/>
          <a:p>
            <a:r>
              <a:rPr lang="en-US" dirty="0"/>
              <a:t>What About </a:t>
            </a:r>
            <a:r>
              <a:rPr lang="en-US" dirty="0">
                <a:solidFill>
                  <a:srgbClr val="00B050"/>
                </a:solidFill>
              </a:rPr>
              <a:t>this keyword</a:t>
            </a:r>
            <a:r>
              <a:rPr lang="en-US" dirty="0"/>
              <a:t>?</a:t>
            </a:r>
          </a:p>
          <a:p>
            <a:r>
              <a:rPr lang="en-US" dirty="0"/>
              <a:t>The handling of this is also different in </a:t>
            </a:r>
            <a:r>
              <a:rPr lang="en-US" dirty="0">
                <a:solidFill>
                  <a:srgbClr val="00B050"/>
                </a:solidFill>
              </a:rPr>
              <a:t>arrow functions </a:t>
            </a:r>
            <a:r>
              <a:rPr lang="en-US" dirty="0"/>
              <a:t>compared to regular </a:t>
            </a:r>
            <a:r>
              <a:rPr lang="en-US" dirty="0">
                <a:solidFill>
                  <a:srgbClr val="00B050"/>
                </a:solidFill>
              </a:rPr>
              <a:t>functions</a:t>
            </a:r>
            <a:r>
              <a:rPr lang="en-US" dirty="0"/>
              <a:t>.</a:t>
            </a:r>
          </a:p>
          <a:p>
            <a:r>
              <a:rPr lang="en-US" dirty="0"/>
              <a:t>In short, with </a:t>
            </a:r>
            <a:r>
              <a:rPr lang="en-US" dirty="0">
                <a:solidFill>
                  <a:srgbClr val="00B050"/>
                </a:solidFill>
              </a:rPr>
              <a:t>arrow functions</a:t>
            </a:r>
            <a:r>
              <a:rPr lang="en-US" dirty="0"/>
              <a:t> there are no binding of </a:t>
            </a:r>
            <a:r>
              <a:rPr lang="en-US" dirty="0">
                <a:solidFill>
                  <a:srgbClr val="00B050"/>
                </a:solidFill>
              </a:rPr>
              <a:t>this</a:t>
            </a:r>
            <a:r>
              <a:rPr lang="en-US" dirty="0"/>
              <a:t>.</a:t>
            </a:r>
          </a:p>
          <a:p>
            <a:r>
              <a:rPr lang="en-US" dirty="0"/>
              <a:t>In </a:t>
            </a:r>
            <a:r>
              <a:rPr lang="en-US" dirty="0">
                <a:solidFill>
                  <a:srgbClr val="00B050"/>
                </a:solidFill>
              </a:rPr>
              <a:t>regular functions </a:t>
            </a:r>
            <a:r>
              <a:rPr lang="en-US" dirty="0"/>
              <a:t>the </a:t>
            </a:r>
            <a:r>
              <a:rPr lang="en-US" dirty="0">
                <a:solidFill>
                  <a:srgbClr val="00B050"/>
                </a:solidFill>
              </a:rPr>
              <a:t>this keyword </a:t>
            </a:r>
            <a:r>
              <a:rPr lang="en-US" dirty="0"/>
              <a:t>represented the </a:t>
            </a:r>
            <a:r>
              <a:rPr lang="en-US" dirty="0">
                <a:solidFill>
                  <a:srgbClr val="00B050"/>
                </a:solidFill>
              </a:rPr>
              <a:t>object</a:t>
            </a:r>
            <a:r>
              <a:rPr lang="en-US" dirty="0"/>
              <a:t> that called the </a:t>
            </a:r>
            <a:r>
              <a:rPr lang="en-US" dirty="0">
                <a:solidFill>
                  <a:srgbClr val="00B050"/>
                </a:solidFill>
              </a:rPr>
              <a:t>function</a:t>
            </a:r>
            <a:r>
              <a:rPr lang="en-US" dirty="0"/>
              <a:t>, which could be the window, the document, a button or whatever.</a:t>
            </a:r>
          </a:p>
          <a:p>
            <a:r>
              <a:rPr lang="en-US" dirty="0"/>
              <a:t>With </a:t>
            </a:r>
            <a:r>
              <a:rPr lang="en-US" dirty="0">
                <a:solidFill>
                  <a:srgbClr val="00B050"/>
                </a:solidFill>
              </a:rPr>
              <a:t>arrow functions </a:t>
            </a:r>
            <a:r>
              <a:rPr lang="en-US" dirty="0"/>
              <a:t>the </a:t>
            </a:r>
            <a:r>
              <a:rPr lang="en-US" dirty="0">
                <a:solidFill>
                  <a:srgbClr val="00B050"/>
                </a:solidFill>
              </a:rPr>
              <a:t>this keyword </a:t>
            </a:r>
            <a:r>
              <a:rPr lang="en-US" dirty="0"/>
              <a:t>always represents the object that defined the </a:t>
            </a:r>
            <a:r>
              <a:rPr lang="en-US" dirty="0">
                <a:solidFill>
                  <a:srgbClr val="00B050"/>
                </a:solidFill>
              </a:rPr>
              <a:t>arrow function</a:t>
            </a:r>
            <a:r>
              <a:rPr lang="en-US" dirty="0"/>
              <a:t>.</a:t>
            </a:r>
            <a:endParaRPr lang="fi-FI" dirty="0"/>
          </a:p>
          <a:p>
            <a:endParaRPr lang="fi-FI" dirty="0"/>
          </a:p>
          <a:p>
            <a:r>
              <a:rPr lang="fi-FI" dirty="0" err="1"/>
              <a:t>Source</a:t>
            </a:r>
            <a:r>
              <a:rPr lang="fi-FI" dirty="0"/>
              <a:t>: https://www.w3schools.com/js/js_arrow_function.asp</a:t>
            </a:r>
          </a:p>
          <a:p>
            <a:endParaRPr lang="fi-FI" dirty="0"/>
          </a:p>
        </p:txBody>
      </p:sp>
      <p:sp>
        <p:nvSpPr>
          <p:cNvPr id="5" name="Dian numeron paikkamerkki 4">
            <a:extLst>
              <a:ext uri="{FF2B5EF4-FFF2-40B4-BE49-F238E27FC236}">
                <a16:creationId xmlns:a16="http://schemas.microsoft.com/office/drawing/2014/main" id="{99D7443C-127E-45DE-B6E8-0128B8A2994A}"/>
              </a:ext>
            </a:extLst>
          </p:cNvPr>
          <p:cNvSpPr>
            <a:spLocks noGrp="1"/>
          </p:cNvSpPr>
          <p:nvPr>
            <p:ph type="sldNum" sz="quarter" idx="12"/>
          </p:nvPr>
        </p:nvSpPr>
        <p:spPr/>
        <p:txBody>
          <a:bodyPr/>
          <a:lstStyle/>
          <a:p>
            <a:fld id="{3A98EE3D-8CD1-4C3F-BD1C-C98C9596463C}" type="slidenum">
              <a:rPr lang="en-US" smtClean="0"/>
              <a:t>222</a:t>
            </a:fld>
            <a:endParaRPr lang="en-US" dirty="0"/>
          </a:p>
        </p:txBody>
      </p:sp>
    </p:spTree>
    <p:extLst>
      <p:ext uri="{BB962C8B-B14F-4D97-AF65-F5344CB8AC3E}">
        <p14:creationId xmlns:p14="http://schemas.microsoft.com/office/powerpoint/2010/main" val="222438150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B1D1AEB4-F210-4C29-8006-78A3F905C9C9}"/>
              </a:ext>
            </a:extLst>
          </p:cNvPr>
          <p:cNvSpPr>
            <a:spLocks noGrp="1"/>
          </p:cNvSpPr>
          <p:nvPr>
            <p:ph type="title"/>
          </p:nvPr>
        </p:nvSpPr>
        <p:spPr/>
        <p:txBody>
          <a:bodyPr>
            <a:normAutofit/>
          </a:bodyPr>
          <a:lstStyle/>
          <a:p>
            <a:pPr algn="ctr"/>
            <a:r>
              <a:rPr lang="fi-FI" dirty="0"/>
              <a:t>Arrow </a:t>
            </a:r>
            <a:r>
              <a:rPr lang="fi-FI" dirty="0" err="1"/>
              <a:t>Function</a:t>
            </a:r>
            <a:r>
              <a:rPr lang="fi-FI" dirty="0"/>
              <a:t> </a:t>
            </a:r>
            <a:r>
              <a:rPr lang="fi-FI" dirty="0" err="1"/>
              <a:t>with</a:t>
            </a:r>
            <a:r>
              <a:rPr lang="fi-FI" dirty="0"/>
              <a:t> </a:t>
            </a:r>
            <a:r>
              <a:rPr lang="fi-FI" dirty="0" err="1"/>
              <a:t>this</a:t>
            </a:r>
            <a:endParaRPr lang="fi-FI" dirty="0"/>
          </a:p>
        </p:txBody>
      </p:sp>
      <p:sp>
        <p:nvSpPr>
          <p:cNvPr id="6" name="Sisällön paikkamerkki 5">
            <a:extLst>
              <a:ext uri="{FF2B5EF4-FFF2-40B4-BE49-F238E27FC236}">
                <a16:creationId xmlns:a16="http://schemas.microsoft.com/office/drawing/2014/main" id="{5995D3DA-EA24-4859-8092-CB6B4C0D3C00}"/>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a:t>~</a:t>
            </a:r>
          </a:p>
          <a:p>
            <a:r>
              <a:rPr lang="fi-FI" dirty="0" err="1"/>
              <a:t>Source</a:t>
            </a:r>
            <a:r>
              <a:rPr lang="fi-FI" dirty="0"/>
              <a:t>: https://www.w3schools.com/js/js_arrow_function.asp</a:t>
            </a:r>
          </a:p>
        </p:txBody>
      </p:sp>
      <p:sp>
        <p:nvSpPr>
          <p:cNvPr id="5" name="Dian numeron paikkamerkki 4">
            <a:extLst>
              <a:ext uri="{FF2B5EF4-FFF2-40B4-BE49-F238E27FC236}">
                <a16:creationId xmlns:a16="http://schemas.microsoft.com/office/drawing/2014/main" id="{EDC1CB7E-80A5-47E4-909B-A35AA46881F5}"/>
              </a:ext>
            </a:extLst>
          </p:cNvPr>
          <p:cNvSpPr>
            <a:spLocks noGrp="1"/>
          </p:cNvSpPr>
          <p:nvPr>
            <p:ph type="sldNum" sz="quarter" idx="12"/>
          </p:nvPr>
        </p:nvSpPr>
        <p:spPr/>
        <p:txBody>
          <a:bodyPr/>
          <a:lstStyle/>
          <a:p>
            <a:fld id="{3A98EE3D-8CD1-4C3F-BD1C-C98C9596463C}" type="slidenum">
              <a:rPr lang="en-US" smtClean="0"/>
              <a:t>223</a:t>
            </a:fld>
            <a:endParaRPr lang="en-US" dirty="0"/>
          </a:p>
        </p:txBody>
      </p:sp>
      <p:pic>
        <p:nvPicPr>
          <p:cNvPr id="8" name="Kuva 7">
            <a:extLst>
              <a:ext uri="{FF2B5EF4-FFF2-40B4-BE49-F238E27FC236}">
                <a16:creationId xmlns:a16="http://schemas.microsoft.com/office/drawing/2014/main" id="{17168475-39E2-48E2-A6A0-D3D931AF638F}"/>
              </a:ext>
            </a:extLst>
          </p:cNvPr>
          <p:cNvPicPr>
            <a:picLocks noChangeAspect="1"/>
          </p:cNvPicPr>
          <p:nvPr/>
        </p:nvPicPr>
        <p:blipFill>
          <a:blip r:embed="rId2"/>
          <a:stretch>
            <a:fillRect/>
          </a:stretch>
        </p:blipFill>
        <p:spPr>
          <a:xfrm>
            <a:off x="861134" y="1109751"/>
            <a:ext cx="8575829" cy="5158704"/>
          </a:xfrm>
          <a:prstGeom prst="rect">
            <a:avLst/>
          </a:prstGeom>
        </p:spPr>
      </p:pic>
      <p:pic>
        <p:nvPicPr>
          <p:cNvPr id="9" name="Kuva 8">
            <a:extLst>
              <a:ext uri="{FF2B5EF4-FFF2-40B4-BE49-F238E27FC236}">
                <a16:creationId xmlns:a16="http://schemas.microsoft.com/office/drawing/2014/main" id="{B91E0719-A21F-4CCD-ACFF-E19AD96CF02A}"/>
              </a:ext>
            </a:extLst>
          </p:cNvPr>
          <p:cNvPicPr>
            <a:picLocks noChangeAspect="1"/>
          </p:cNvPicPr>
          <p:nvPr/>
        </p:nvPicPr>
        <p:blipFill>
          <a:blip r:embed="rId3"/>
          <a:stretch>
            <a:fillRect/>
          </a:stretch>
        </p:blipFill>
        <p:spPr>
          <a:xfrm>
            <a:off x="6488513" y="2834072"/>
            <a:ext cx="1381125" cy="857250"/>
          </a:xfrm>
          <a:prstGeom prst="rect">
            <a:avLst/>
          </a:prstGeom>
        </p:spPr>
      </p:pic>
      <p:pic>
        <p:nvPicPr>
          <p:cNvPr id="10" name="Kuva 9">
            <a:extLst>
              <a:ext uri="{FF2B5EF4-FFF2-40B4-BE49-F238E27FC236}">
                <a16:creationId xmlns:a16="http://schemas.microsoft.com/office/drawing/2014/main" id="{A0636715-D792-4BB2-993E-0916E5664B49}"/>
              </a:ext>
            </a:extLst>
          </p:cNvPr>
          <p:cNvPicPr>
            <a:picLocks noChangeAspect="1"/>
          </p:cNvPicPr>
          <p:nvPr/>
        </p:nvPicPr>
        <p:blipFill>
          <a:blip r:embed="rId4"/>
          <a:stretch>
            <a:fillRect/>
          </a:stretch>
        </p:blipFill>
        <p:spPr>
          <a:xfrm>
            <a:off x="6512325" y="3801934"/>
            <a:ext cx="2714625" cy="914400"/>
          </a:xfrm>
          <a:prstGeom prst="rect">
            <a:avLst/>
          </a:prstGeom>
        </p:spPr>
      </p:pic>
    </p:spTree>
    <p:extLst>
      <p:ext uri="{BB962C8B-B14F-4D97-AF65-F5344CB8AC3E}">
        <p14:creationId xmlns:p14="http://schemas.microsoft.com/office/powerpoint/2010/main" val="21335179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tsikko 5">
            <a:extLst>
              <a:ext uri="{FF2B5EF4-FFF2-40B4-BE49-F238E27FC236}">
                <a16:creationId xmlns:a16="http://schemas.microsoft.com/office/drawing/2014/main" id="{32AE7E39-EAAF-4EF6-B6B0-C5D8B2F2E1ED}"/>
              </a:ext>
            </a:extLst>
          </p:cNvPr>
          <p:cNvSpPr>
            <a:spLocks noGrp="1"/>
          </p:cNvSpPr>
          <p:nvPr>
            <p:ph type="title"/>
          </p:nvPr>
        </p:nvSpPr>
        <p:spPr/>
        <p:txBody>
          <a:bodyPr/>
          <a:lstStyle/>
          <a:p>
            <a:pPr algn="ctr"/>
            <a:r>
              <a:rPr lang="fi-FI" dirty="0"/>
              <a:t>Arrow </a:t>
            </a:r>
            <a:r>
              <a:rPr lang="fi-FI" dirty="0" err="1"/>
              <a:t>Function</a:t>
            </a:r>
            <a:r>
              <a:rPr lang="fi-FI" dirty="0"/>
              <a:t> 2</a:t>
            </a:r>
          </a:p>
        </p:txBody>
      </p:sp>
      <p:sp>
        <p:nvSpPr>
          <p:cNvPr id="7" name="Sisällön paikkamerkki 6">
            <a:extLst>
              <a:ext uri="{FF2B5EF4-FFF2-40B4-BE49-F238E27FC236}">
                <a16:creationId xmlns:a16="http://schemas.microsoft.com/office/drawing/2014/main" id="{80856B01-6056-4550-9A5F-FD2723AA15B8}"/>
              </a:ext>
            </a:extLst>
          </p:cNvPr>
          <p:cNvSpPr>
            <a:spLocks noGrp="1"/>
          </p:cNvSpPr>
          <p:nvPr>
            <p:ph idx="1"/>
          </p:nvPr>
        </p:nvSpPr>
        <p:spPr>
          <a:xfrm>
            <a:off x="861134" y="1109751"/>
            <a:ext cx="10294546" cy="5461644"/>
          </a:xfrm>
        </p:spPr>
        <p:txBody>
          <a:bodyPr>
            <a:normAutofit fontScale="62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Sources</a:t>
            </a:r>
            <a:r>
              <a:rPr lang="fi-FI" dirty="0"/>
              <a:t>: https://developer.mozilla.org/en-US/docs/Web/JavaScript/Reference/Functions/Arrow_functions and https://www.w3schools.com/js/js_arrow_function.asp</a:t>
            </a:r>
          </a:p>
        </p:txBody>
      </p:sp>
      <p:sp>
        <p:nvSpPr>
          <p:cNvPr id="5" name="Dian numeron paikkamerkki 4">
            <a:extLst>
              <a:ext uri="{FF2B5EF4-FFF2-40B4-BE49-F238E27FC236}">
                <a16:creationId xmlns:a16="http://schemas.microsoft.com/office/drawing/2014/main" id="{35947660-7AD3-4EB4-BDDC-BC1525C752A9}"/>
              </a:ext>
            </a:extLst>
          </p:cNvPr>
          <p:cNvSpPr>
            <a:spLocks noGrp="1"/>
          </p:cNvSpPr>
          <p:nvPr>
            <p:ph type="sldNum" sz="quarter" idx="12"/>
          </p:nvPr>
        </p:nvSpPr>
        <p:spPr/>
        <p:txBody>
          <a:bodyPr/>
          <a:lstStyle/>
          <a:p>
            <a:fld id="{3A98EE3D-8CD1-4C3F-BD1C-C98C9596463C}" type="slidenum">
              <a:rPr lang="en-US" smtClean="0"/>
              <a:t>224</a:t>
            </a:fld>
            <a:endParaRPr lang="en-US" dirty="0"/>
          </a:p>
        </p:txBody>
      </p:sp>
      <p:pic>
        <p:nvPicPr>
          <p:cNvPr id="9" name="Kuva 8">
            <a:extLst>
              <a:ext uri="{FF2B5EF4-FFF2-40B4-BE49-F238E27FC236}">
                <a16:creationId xmlns:a16="http://schemas.microsoft.com/office/drawing/2014/main" id="{6B3B6AAA-9804-4E9C-9290-BB849972C51D}"/>
              </a:ext>
            </a:extLst>
          </p:cNvPr>
          <p:cNvPicPr>
            <a:picLocks noChangeAspect="1"/>
          </p:cNvPicPr>
          <p:nvPr/>
        </p:nvPicPr>
        <p:blipFill>
          <a:blip r:embed="rId2"/>
          <a:stretch>
            <a:fillRect/>
          </a:stretch>
        </p:blipFill>
        <p:spPr>
          <a:xfrm>
            <a:off x="861134" y="1109751"/>
            <a:ext cx="9667875" cy="5181600"/>
          </a:xfrm>
          <a:prstGeom prst="rect">
            <a:avLst/>
          </a:prstGeom>
        </p:spPr>
      </p:pic>
      <p:sp>
        <p:nvSpPr>
          <p:cNvPr id="2" name="Tekstiruutu 1">
            <a:extLst>
              <a:ext uri="{FF2B5EF4-FFF2-40B4-BE49-F238E27FC236}">
                <a16:creationId xmlns:a16="http://schemas.microsoft.com/office/drawing/2014/main" id="{807C7C5B-0556-426B-AF17-FB934DC80719}"/>
              </a:ext>
            </a:extLst>
          </p:cNvPr>
          <p:cNvSpPr txBox="1"/>
          <p:nvPr/>
        </p:nvSpPr>
        <p:spPr>
          <a:xfrm>
            <a:off x="4545366" y="3630968"/>
            <a:ext cx="5850385" cy="646331"/>
          </a:xfrm>
          <a:prstGeom prst="rect">
            <a:avLst/>
          </a:prstGeom>
          <a:noFill/>
          <a:ln>
            <a:solidFill>
              <a:srgbClr val="FF0000"/>
            </a:solidFill>
          </a:ln>
        </p:spPr>
        <p:txBody>
          <a:bodyPr wrap="square" rtlCol="0">
            <a:spAutoFit/>
          </a:bodyPr>
          <a:lstStyle/>
          <a:p>
            <a:r>
              <a:rPr lang="fi-FI" dirty="0" err="1">
                <a:solidFill>
                  <a:srgbClr val="00B050"/>
                </a:solidFill>
              </a:rPr>
              <a:t>Note</a:t>
            </a:r>
            <a:r>
              <a:rPr lang="fi-FI" dirty="0">
                <a:solidFill>
                  <a:srgbClr val="00B050"/>
                </a:solidFill>
              </a:rPr>
              <a:t>! </a:t>
            </a:r>
            <a:r>
              <a:rPr lang="en-US" dirty="0"/>
              <a:t>Arrow Functions Return Value by Default: This works only if the function has only one statement.</a:t>
            </a:r>
          </a:p>
        </p:txBody>
      </p:sp>
    </p:spTree>
    <p:extLst>
      <p:ext uri="{BB962C8B-B14F-4D97-AF65-F5344CB8AC3E}">
        <p14:creationId xmlns:p14="http://schemas.microsoft.com/office/powerpoint/2010/main" val="233305954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303140D-38E4-413D-902C-C6B94E5AE7AB}"/>
              </a:ext>
            </a:extLst>
          </p:cNvPr>
          <p:cNvSpPr>
            <a:spLocks noGrp="1"/>
          </p:cNvSpPr>
          <p:nvPr>
            <p:ph type="title"/>
          </p:nvPr>
        </p:nvSpPr>
        <p:spPr/>
        <p:txBody>
          <a:bodyPr/>
          <a:lstStyle/>
          <a:p>
            <a:pPr algn="ctr"/>
            <a:r>
              <a:rPr lang="fi-FI" dirty="0"/>
              <a:t>Arrow </a:t>
            </a:r>
            <a:r>
              <a:rPr lang="fi-FI" dirty="0" err="1"/>
              <a:t>Function</a:t>
            </a:r>
            <a:r>
              <a:rPr lang="fi-FI" dirty="0"/>
              <a:t> 3</a:t>
            </a:r>
          </a:p>
        </p:txBody>
      </p:sp>
      <p:sp>
        <p:nvSpPr>
          <p:cNvPr id="3" name="Sisällön paikkamerkki 2">
            <a:extLst>
              <a:ext uri="{FF2B5EF4-FFF2-40B4-BE49-F238E27FC236}">
                <a16:creationId xmlns:a16="http://schemas.microsoft.com/office/drawing/2014/main" id="{5CC25F7C-E6ED-4DA5-B3CC-AE57190EB202}"/>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https://developer.mozilla.org/en-US/docs/Web/JavaScript/Reference/Functions/Arrow_functions</a:t>
            </a:r>
          </a:p>
        </p:txBody>
      </p:sp>
      <p:sp>
        <p:nvSpPr>
          <p:cNvPr id="4" name="Dian numeron paikkamerkki 3">
            <a:extLst>
              <a:ext uri="{FF2B5EF4-FFF2-40B4-BE49-F238E27FC236}">
                <a16:creationId xmlns:a16="http://schemas.microsoft.com/office/drawing/2014/main" id="{5859AD1D-6388-474F-9854-8136767953E4}"/>
              </a:ext>
            </a:extLst>
          </p:cNvPr>
          <p:cNvSpPr>
            <a:spLocks noGrp="1"/>
          </p:cNvSpPr>
          <p:nvPr>
            <p:ph type="sldNum" sz="quarter" idx="12"/>
          </p:nvPr>
        </p:nvSpPr>
        <p:spPr/>
        <p:txBody>
          <a:bodyPr/>
          <a:lstStyle/>
          <a:p>
            <a:fld id="{3A98EE3D-8CD1-4C3F-BD1C-C98C9596463C}" type="slidenum">
              <a:rPr lang="en-US" smtClean="0"/>
              <a:pPr/>
              <a:t>225</a:t>
            </a:fld>
            <a:endParaRPr lang="en-US" dirty="0"/>
          </a:p>
        </p:txBody>
      </p:sp>
      <p:pic>
        <p:nvPicPr>
          <p:cNvPr id="6" name="Kuva 5">
            <a:extLst>
              <a:ext uri="{FF2B5EF4-FFF2-40B4-BE49-F238E27FC236}">
                <a16:creationId xmlns:a16="http://schemas.microsoft.com/office/drawing/2014/main" id="{F17CA5C2-0A27-4C9E-9E20-5609EE52EA00}"/>
              </a:ext>
            </a:extLst>
          </p:cNvPr>
          <p:cNvPicPr>
            <a:picLocks noChangeAspect="1"/>
          </p:cNvPicPr>
          <p:nvPr/>
        </p:nvPicPr>
        <p:blipFill>
          <a:blip r:embed="rId2"/>
          <a:stretch>
            <a:fillRect/>
          </a:stretch>
        </p:blipFill>
        <p:spPr>
          <a:xfrm>
            <a:off x="861134" y="1109751"/>
            <a:ext cx="6195484" cy="5167224"/>
          </a:xfrm>
          <a:prstGeom prst="rect">
            <a:avLst/>
          </a:prstGeom>
        </p:spPr>
      </p:pic>
      <p:pic>
        <p:nvPicPr>
          <p:cNvPr id="7" name="Kuva 6">
            <a:extLst>
              <a:ext uri="{FF2B5EF4-FFF2-40B4-BE49-F238E27FC236}">
                <a16:creationId xmlns:a16="http://schemas.microsoft.com/office/drawing/2014/main" id="{7AD9DC96-8C53-4F2B-8356-B92F7BB6610B}"/>
              </a:ext>
            </a:extLst>
          </p:cNvPr>
          <p:cNvPicPr>
            <a:picLocks noChangeAspect="1"/>
          </p:cNvPicPr>
          <p:nvPr/>
        </p:nvPicPr>
        <p:blipFill>
          <a:blip r:embed="rId3"/>
          <a:stretch>
            <a:fillRect/>
          </a:stretch>
        </p:blipFill>
        <p:spPr>
          <a:xfrm>
            <a:off x="7056617" y="1109751"/>
            <a:ext cx="4406082" cy="4083686"/>
          </a:xfrm>
          <a:prstGeom prst="rect">
            <a:avLst/>
          </a:prstGeom>
        </p:spPr>
      </p:pic>
      <p:sp>
        <p:nvSpPr>
          <p:cNvPr id="8" name="Tekstiruutu 7">
            <a:extLst>
              <a:ext uri="{FF2B5EF4-FFF2-40B4-BE49-F238E27FC236}">
                <a16:creationId xmlns:a16="http://schemas.microsoft.com/office/drawing/2014/main" id="{B160D5CD-2D97-4FEA-8C27-834CF2E62BFC}"/>
              </a:ext>
            </a:extLst>
          </p:cNvPr>
          <p:cNvSpPr txBox="1"/>
          <p:nvPr/>
        </p:nvSpPr>
        <p:spPr>
          <a:xfrm>
            <a:off x="7056617" y="5278006"/>
            <a:ext cx="4635274" cy="923330"/>
          </a:xfrm>
          <a:prstGeom prst="rect">
            <a:avLst/>
          </a:prstGeom>
          <a:noFill/>
          <a:ln>
            <a:solidFill>
              <a:srgbClr val="FF0000"/>
            </a:solidFill>
          </a:ln>
        </p:spPr>
        <p:txBody>
          <a:bodyPr wrap="square" rtlCol="0">
            <a:spAutoFit/>
          </a:bodyPr>
          <a:lstStyle/>
          <a:p>
            <a:r>
              <a:rPr lang="en-US" dirty="0">
                <a:solidFill>
                  <a:srgbClr val="00B050"/>
                </a:solidFill>
              </a:rPr>
              <a:t>Note! </a:t>
            </a:r>
            <a:r>
              <a:rPr lang="en-US" dirty="0"/>
              <a:t>Line breaks:</a:t>
            </a:r>
          </a:p>
          <a:p>
            <a:r>
              <a:rPr lang="en-US" dirty="0"/>
              <a:t>An arrow function cannot contain a line break between its parameters and its arrow.</a:t>
            </a:r>
          </a:p>
        </p:txBody>
      </p:sp>
    </p:spTree>
    <p:extLst>
      <p:ext uri="{BB962C8B-B14F-4D97-AF65-F5344CB8AC3E}">
        <p14:creationId xmlns:p14="http://schemas.microsoft.com/office/powerpoint/2010/main" val="141925625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C571E6B3-F4E0-4B46-8EC9-2CD35B90D5A0}"/>
              </a:ext>
            </a:extLst>
          </p:cNvPr>
          <p:cNvSpPr>
            <a:spLocks noGrp="1"/>
          </p:cNvSpPr>
          <p:nvPr>
            <p:ph type="title"/>
          </p:nvPr>
        </p:nvSpPr>
        <p:spPr/>
        <p:txBody>
          <a:bodyPr>
            <a:normAutofit fontScale="90000"/>
          </a:bodyPr>
          <a:lstStyle/>
          <a:p>
            <a:pPr algn="ctr"/>
            <a:r>
              <a:rPr lang="fi-FI" dirty="0" err="1"/>
              <a:t>Functions</a:t>
            </a:r>
            <a:r>
              <a:rPr lang="fi-FI" dirty="0"/>
              <a:t>: IIFE</a:t>
            </a:r>
          </a:p>
        </p:txBody>
      </p:sp>
      <p:sp>
        <p:nvSpPr>
          <p:cNvPr id="3" name="Sisällön paikkamerkki 2">
            <a:extLst>
              <a:ext uri="{FF2B5EF4-FFF2-40B4-BE49-F238E27FC236}">
                <a16:creationId xmlns:a16="http://schemas.microsoft.com/office/drawing/2014/main" id="{A06D739D-C3A7-463A-A1A4-D1A023C1F9B9}"/>
              </a:ext>
            </a:extLst>
          </p:cNvPr>
          <p:cNvSpPr>
            <a:spLocks noGrp="1"/>
          </p:cNvSpPr>
          <p:nvPr>
            <p:ph sz="half" idx="1"/>
          </p:nvPr>
        </p:nvSpPr>
        <p:spPr>
          <a:xfrm>
            <a:off x="798990" y="1180730"/>
            <a:ext cx="4938026" cy="5390665"/>
          </a:xfrm>
        </p:spPr>
        <p:txBody>
          <a:bodyPr>
            <a:normAutofit fontScale="92500" lnSpcReduction="20000"/>
          </a:bodyPr>
          <a:lstStyle/>
          <a:p>
            <a:r>
              <a:rPr lang="en-US" dirty="0"/>
              <a:t>An </a:t>
            </a:r>
            <a:r>
              <a:rPr lang="en-US" dirty="0">
                <a:solidFill>
                  <a:srgbClr val="00B050"/>
                </a:solidFill>
              </a:rPr>
              <a:t>IIFE</a:t>
            </a:r>
            <a:r>
              <a:rPr lang="en-US" dirty="0"/>
              <a:t> (</a:t>
            </a:r>
            <a:r>
              <a:rPr lang="en-US" dirty="0">
                <a:solidFill>
                  <a:srgbClr val="00B050"/>
                </a:solidFill>
              </a:rPr>
              <a:t>Immediately Invoked Function Expression</a:t>
            </a:r>
            <a:r>
              <a:rPr lang="en-US" dirty="0"/>
              <a:t>) is a JavaScript </a:t>
            </a:r>
            <a:r>
              <a:rPr lang="en-US" dirty="0">
                <a:solidFill>
                  <a:srgbClr val="00B050"/>
                </a:solidFill>
              </a:rPr>
              <a:t>function</a:t>
            </a:r>
            <a:r>
              <a:rPr lang="en-US" dirty="0"/>
              <a:t> that runs as soon as it is defined.</a:t>
            </a:r>
          </a:p>
          <a:p>
            <a:r>
              <a:rPr lang="en-US" dirty="0"/>
              <a:t>Self-Invoking </a:t>
            </a:r>
            <a:r>
              <a:rPr lang="en-US" dirty="0">
                <a:solidFill>
                  <a:srgbClr val="00B050"/>
                </a:solidFill>
              </a:rPr>
              <a:t>Functions</a:t>
            </a:r>
          </a:p>
          <a:p>
            <a:r>
              <a:rPr lang="en-US" dirty="0">
                <a:solidFill>
                  <a:srgbClr val="00B050"/>
                </a:solidFill>
              </a:rPr>
              <a:t>Function expressions </a:t>
            </a:r>
            <a:r>
              <a:rPr lang="en-US" dirty="0"/>
              <a:t>can be made "self-invoking".</a:t>
            </a:r>
          </a:p>
          <a:p>
            <a:r>
              <a:rPr lang="en-US" dirty="0"/>
              <a:t>A </a:t>
            </a:r>
            <a:r>
              <a:rPr lang="en-US" dirty="0">
                <a:solidFill>
                  <a:srgbClr val="00B050"/>
                </a:solidFill>
              </a:rPr>
              <a:t>self-invoking expression </a:t>
            </a:r>
            <a:r>
              <a:rPr lang="en-US" dirty="0"/>
              <a:t>is invoked (started) automatically, without being called.</a:t>
            </a:r>
          </a:p>
          <a:p>
            <a:r>
              <a:rPr lang="en-US" dirty="0">
                <a:solidFill>
                  <a:srgbClr val="00B050"/>
                </a:solidFill>
              </a:rPr>
              <a:t>Function expressions </a:t>
            </a:r>
            <a:r>
              <a:rPr lang="en-US" dirty="0"/>
              <a:t>will execute automatically if the </a:t>
            </a:r>
            <a:r>
              <a:rPr lang="en-US" dirty="0">
                <a:solidFill>
                  <a:srgbClr val="00B050"/>
                </a:solidFill>
              </a:rPr>
              <a:t>expression</a:t>
            </a:r>
            <a:r>
              <a:rPr lang="en-US" dirty="0"/>
              <a:t> is followed by </a:t>
            </a:r>
            <a:r>
              <a:rPr lang="en-US" dirty="0">
                <a:highlight>
                  <a:srgbClr val="008000"/>
                </a:highlight>
              </a:rPr>
              <a:t>()</a:t>
            </a:r>
            <a:r>
              <a:rPr lang="en-US" dirty="0"/>
              <a:t>.</a:t>
            </a:r>
          </a:p>
          <a:p>
            <a:r>
              <a:rPr lang="en-US" dirty="0"/>
              <a:t>You cannot self-invoke a </a:t>
            </a:r>
            <a:r>
              <a:rPr lang="en-US" dirty="0">
                <a:solidFill>
                  <a:srgbClr val="00B050"/>
                </a:solidFill>
              </a:rPr>
              <a:t>function declaration</a:t>
            </a:r>
            <a:r>
              <a:rPr lang="en-US" dirty="0"/>
              <a:t>.</a:t>
            </a:r>
          </a:p>
          <a:p>
            <a:r>
              <a:rPr lang="en-US" dirty="0"/>
              <a:t>You have to add parentheses around the </a:t>
            </a:r>
            <a:r>
              <a:rPr lang="en-US" dirty="0">
                <a:solidFill>
                  <a:srgbClr val="00B050"/>
                </a:solidFill>
              </a:rPr>
              <a:t>function</a:t>
            </a:r>
            <a:r>
              <a:rPr lang="en-US" dirty="0"/>
              <a:t> to indicate that it is a </a:t>
            </a:r>
            <a:r>
              <a:rPr lang="en-US" dirty="0">
                <a:solidFill>
                  <a:srgbClr val="00B050"/>
                </a:solidFill>
              </a:rPr>
              <a:t>function expression</a:t>
            </a:r>
            <a:r>
              <a:rPr lang="en-US" dirty="0"/>
              <a:t>.</a:t>
            </a:r>
            <a:endParaRPr lang="fi-FI" dirty="0"/>
          </a:p>
        </p:txBody>
      </p:sp>
      <p:sp>
        <p:nvSpPr>
          <p:cNvPr id="4" name="Sisällön paikkamerkki 3">
            <a:extLst>
              <a:ext uri="{FF2B5EF4-FFF2-40B4-BE49-F238E27FC236}">
                <a16:creationId xmlns:a16="http://schemas.microsoft.com/office/drawing/2014/main" id="{87DB1A62-6FFF-49AC-B72F-91E2519A8665}"/>
              </a:ext>
            </a:extLst>
          </p:cNvPr>
          <p:cNvSpPr>
            <a:spLocks noGrp="1"/>
          </p:cNvSpPr>
          <p:nvPr>
            <p:ph sz="half" idx="2"/>
          </p:nvPr>
        </p:nvSpPr>
        <p:spPr>
          <a:xfrm>
            <a:off x="6217654" y="1180729"/>
            <a:ext cx="4938026" cy="5390665"/>
          </a:xfrm>
        </p:spPr>
        <p:txBody>
          <a:bodyPr>
            <a:normAutofit fontScale="92500" lnSpcReduction="20000"/>
          </a:bodyPr>
          <a:lstStyle/>
          <a:p>
            <a:endParaRPr lang="fi-FI" dirty="0"/>
          </a:p>
          <a:p>
            <a:endParaRPr lang="fi-FI" dirty="0"/>
          </a:p>
          <a:p>
            <a:endParaRPr lang="fi-FI" dirty="0"/>
          </a:p>
          <a:p>
            <a:endParaRPr lang="fi-FI" dirty="0"/>
          </a:p>
          <a:p>
            <a:endParaRPr lang="en-US" dirty="0"/>
          </a:p>
          <a:p>
            <a:endParaRPr lang="en-US" dirty="0"/>
          </a:p>
          <a:p>
            <a:endParaRPr lang="en-US" dirty="0"/>
          </a:p>
          <a:p>
            <a:r>
              <a:rPr lang="en-US" dirty="0"/>
              <a:t>Assigning the </a:t>
            </a:r>
            <a:r>
              <a:rPr lang="en-US" dirty="0">
                <a:solidFill>
                  <a:srgbClr val="00B050"/>
                </a:solidFill>
              </a:rPr>
              <a:t>IIFE</a:t>
            </a:r>
            <a:r>
              <a:rPr lang="en-US" dirty="0"/>
              <a:t> to a </a:t>
            </a:r>
            <a:r>
              <a:rPr lang="en-US" dirty="0">
                <a:solidFill>
                  <a:srgbClr val="00B050"/>
                </a:solidFill>
              </a:rPr>
              <a:t>variable</a:t>
            </a:r>
            <a:r>
              <a:rPr lang="en-US" dirty="0"/>
              <a:t> stores the </a:t>
            </a:r>
            <a:r>
              <a:rPr lang="en-US" dirty="0">
                <a:solidFill>
                  <a:srgbClr val="00B050"/>
                </a:solidFill>
              </a:rPr>
              <a:t>function's</a:t>
            </a:r>
            <a:r>
              <a:rPr lang="en-US" dirty="0"/>
              <a:t> return value, not the </a:t>
            </a:r>
            <a:r>
              <a:rPr lang="en-US" dirty="0">
                <a:solidFill>
                  <a:srgbClr val="00B050"/>
                </a:solidFill>
              </a:rPr>
              <a:t>function definition </a:t>
            </a:r>
            <a:r>
              <a:rPr lang="en-US" dirty="0"/>
              <a:t>itself.</a:t>
            </a:r>
            <a:endParaRPr lang="fi-FI" dirty="0"/>
          </a:p>
          <a:p>
            <a:r>
              <a:rPr lang="en-US" dirty="0">
                <a:solidFill>
                  <a:srgbClr val="00B050"/>
                </a:solidFill>
              </a:rPr>
              <a:t>Variable</a:t>
            </a:r>
            <a:r>
              <a:rPr lang="en-US" dirty="0"/>
              <a:t> </a:t>
            </a:r>
            <a:r>
              <a:rPr lang="en-US" dirty="0">
                <a:highlight>
                  <a:srgbClr val="008000"/>
                </a:highlight>
              </a:rPr>
              <a:t>x</a:t>
            </a:r>
            <a:r>
              <a:rPr lang="en-US" dirty="0"/>
              <a:t> is not accessible from the outside scope</a:t>
            </a:r>
            <a:endParaRPr lang="fi-FI" dirty="0"/>
          </a:p>
          <a:p>
            <a:r>
              <a:rPr lang="fi-FI" dirty="0" err="1"/>
              <a:t>Source</a:t>
            </a:r>
            <a:r>
              <a:rPr lang="fi-FI" dirty="0"/>
              <a:t>: https://developer.mozilla.org/en-US/docs/Glossary/IIFE and https://www.w3schools.com/js/js_function_definition.asp</a:t>
            </a:r>
          </a:p>
          <a:p>
            <a:endParaRPr lang="fi-FI" dirty="0"/>
          </a:p>
          <a:p>
            <a:endParaRPr lang="fi-FI" dirty="0"/>
          </a:p>
          <a:p>
            <a:endParaRPr lang="fi-FI" dirty="0"/>
          </a:p>
          <a:p>
            <a:endParaRPr lang="fi-FI" dirty="0"/>
          </a:p>
          <a:p>
            <a:endParaRPr lang="fi-FI" dirty="0"/>
          </a:p>
        </p:txBody>
      </p:sp>
      <p:sp>
        <p:nvSpPr>
          <p:cNvPr id="5" name="Dian numeron paikkamerkki 4">
            <a:extLst>
              <a:ext uri="{FF2B5EF4-FFF2-40B4-BE49-F238E27FC236}">
                <a16:creationId xmlns:a16="http://schemas.microsoft.com/office/drawing/2014/main" id="{99D7443C-127E-45DE-B6E8-0128B8A2994A}"/>
              </a:ext>
            </a:extLst>
          </p:cNvPr>
          <p:cNvSpPr>
            <a:spLocks noGrp="1"/>
          </p:cNvSpPr>
          <p:nvPr>
            <p:ph type="sldNum" sz="quarter" idx="12"/>
          </p:nvPr>
        </p:nvSpPr>
        <p:spPr/>
        <p:txBody>
          <a:bodyPr/>
          <a:lstStyle/>
          <a:p>
            <a:fld id="{3A98EE3D-8CD1-4C3F-BD1C-C98C9596463C}" type="slidenum">
              <a:rPr lang="en-US" smtClean="0"/>
              <a:t>226</a:t>
            </a:fld>
            <a:endParaRPr lang="en-US" dirty="0"/>
          </a:p>
        </p:txBody>
      </p:sp>
      <p:pic>
        <p:nvPicPr>
          <p:cNvPr id="7" name="Kuva 6">
            <a:extLst>
              <a:ext uri="{FF2B5EF4-FFF2-40B4-BE49-F238E27FC236}">
                <a16:creationId xmlns:a16="http://schemas.microsoft.com/office/drawing/2014/main" id="{1137777C-6A56-4DA0-90D4-22A4FD75884F}"/>
              </a:ext>
            </a:extLst>
          </p:cNvPr>
          <p:cNvPicPr>
            <a:picLocks noChangeAspect="1"/>
          </p:cNvPicPr>
          <p:nvPr/>
        </p:nvPicPr>
        <p:blipFill>
          <a:blip r:embed="rId2"/>
          <a:stretch>
            <a:fillRect/>
          </a:stretch>
        </p:blipFill>
        <p:spPr>
          <a:xfrm>
            <a:off x="6248380" y="1182947"/>
            <a:ext cx="4334977" cy="2860645"/>
          </a:xfrm>
          <a:prstGeom prst="rect">
            <a:avLst/>
          </a:prstGeom>
        </p:spPr>
      </p:pic>
      <p:sp>
        <p:nvSpPr>
          <p:cNvPr id="6" name="Suorakulmio: Pyöristetyt kulmat 5">
            <a:extLst>
              <a:ext uri="{FF2B5EF4-FFF2-40B4-BE49-F238E27FC236}">
                <a16:creationId xmlns:a16="http://schemas.microsoft.com/office/drawing/2014/main" id="{3850EC41-DBCE-4CDE-ABE4-DAD6E0DEFB3D}"/>
              </a:ext>
            </a:extLst>
          </p:cNvPr>
          <p:cNvSpPr/>
          <p:nvPr/>
        </p:nvSpPr>
        <p:spPr>
          <a:xfrm>
            <a:off x="7421732" y="2157274"/>
            <a:ext cx="266330" cy="30184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Tree>
    <p:extLst>
      <p:ext uri="{BB962C8B-B14F-4D97-AF65-F5344CB8AC3E}">
        <p14:creationId xmlns:p14="http://schemas.microsoft.com/office/powerpoint/2010/main" val="376145188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8D28D069-FD36-41AB-9225-D67F007D3990}"/>
              </a:ext>
            </a:extLst>
          </p:cNvPr>
          <p:cNvSpPr>
            <a:spLocks noGrp="1"/>
          </p:cNvSpPr>
          <p:nvPr>
            <p:ph type="title"/>
          </p:nvPr>
        </p:nvSpPr>
        <p:spPr/>
        <p:txBody>
          <a:bodyPr>
            <a:normAutofit fontScale="90000"/>
          </a:bodyPr>
          <a:lstStyle/>
          <a:p>
            <a:pPr algn="ctr"/>
            <a:r>
              <a:rPr lang="fi-FI" dirty="0" err="1"/>
              <a:t>Functions</a:t>
            </a:r>
            <a:r>
              <a:rPr lang="fi-FI" dirty="0"/>
              <a:t> </a:t>
            </a:r>
            <a:r>
              <a:rPr lang="fi-FI" dirty="0" err="1"/>
              <a:t>Callstack</a:t>
            </a:r>
            <a:r>
              <a:rPr lang="fi-FI" dirty="0"/>
              <a:t>: </a:t>
            </a:r>
            <a:r>
              <a:rPr lang="fi-FI" dirty="0" err="1"/>
              <a:t>Concurrency</a:t>
            </a:r>
            <a:r>
              <a:rPr lang="fi-FI" dirty="0"/>
              <a:t> </a:t>
            </a:r>
            <a:r>
              <a:rPr lang="fi-FI" dirty="0" err="1"/>
              <a:t>Model</a:t>
            </a:r>
            <a:r>
              <a:rPr lang="fi-FI" dirty="0"/>
              <a:t> and </a:t>
            </a:r>
            <a:r>
              <a:rPr lang="fi-FI" dirty="0" err="1"/>
              <a:t>Event</a:t>
            </a:r>
            <a:r>
              <a:rPr lang="fi-FI" dirty="0"/>
              <a:t> </a:t>
            </a:r>
            <a:r>
              <a:rPr lang="fi-FI" dirty="0" err="1"/>
              <a:t>Loop</a:t>
            </a:r>
            <a:endParaRPr lang="fi-FI" dirty="0"/>
          </a:p>
        </p:txBody>
      </p:sp>
      <p:sp>
        <p:nvSpPr>
          <p:cNvPr id="3" name="Sisällön paikkamerkki 2">
            <a:extLst>
              <a:ext uri="{FF2B5EF4-FFF2-40B4-BE49-F238E27FC236}">
                <a16:creationId xmlns:a16="http://schemas.microsoft.com/office/drawing/2014/main" id="{1698DB5B-A91A-4033-A5BD-5E0097E3CE86}"/>
              </a:ext>
            </a:extLst>
          </p:cNvPr>
          <p:cNvSpPr>
            <a:spLocks noGrp="1"/>
          </p:cNvSpPr>
          <p:nvPr>
            <p:ph sz="half" idx="1"/>
          </p:nvPr>
        </p:nvSpPr>
        <p:spPr>
          <a:xfrm>
            <a:off x="798990" y="1180730"/>
            <a:ext cx="4938026" cy="5390665"/>
          </a:xfrm>
        </p:spPr>
        <p:txBody>
          <a:bodyPr>
            <a:normAutofit fontScale="92500" lnSpcReduction="20000"/>
          </a:bodyPr>
          <a:lstStyle/>
          <a:p>
            <a:r>
              <a:rPr lang="en-US" dirty="0">
                <a:solidFill>
                  <a:srgbClr val="00B050"/>
                </a:solidFill>
              </a:rPr>
              <a:t>JavaScript</a:t>
            </a:r>
            <a:r>
              <a:rPr lang="en-US" dirty="0"/>
              <a:t> has a </a:t>
            </a:r>
            <a:r>
              <a:rPr lang="en-US" dirty="0">
                <a:solidFill>
                  <a:srgbClr val="00B050"/>
                </a:solidFill>
              </a:rPr>
              <a:t>concurrency</a:t>
            </a:r>
            <a:r>
              <a:rPr lang="en-US" dirty="0"/>
              <a:t> </a:t>
            </a:r>
            <a:r>
              <a:rPr lang="en-US" dirty="0">
                <a:solidFill>
                  <a:srgbClr val="00B050"/>
                </a:solidFill>
              </a:rPr>
              <a:t>model</a:t>
            </a:r>
            <a:r>
              <a:rPr lang="en-US" dirty="0"/>
              <a:t> based on an </a:t>
            </a:r>
            <a:r>
              <a:rPr lang="en-US" dirty="0">
                <a:solidFill>
                  <a:srgbClr val="00B050"/>
                </a:solidFill>
              </a:rPr>
              <a:t>event</a:t>
            </a:r>
            <a:r>
              <a:rPr lang="en-US" dirty="0"/>
              <a:t> </a:t>
            </a:r>
            <a:r>
              <a:rPr lang="en-US" dirty="0">
                <a:solidFill>
                  <a:srgbClr val="00B050"/>
                </a:solidFill>
              </a:rPr>
              <a:t>loop</a:t>
            </a:r>
            <a:r>
              <a:rPr lang="en-US" dirty="0"/>
              <a:t>, which is responsible for executing the code, collecting and processing </a:t>
            </a:r>
            <a:r>
              <a:rPr lang="en-US" dirty="0">
                <a:solidFill>
                  <a:srgbClr val="00B050"/>
                </a:solidFill>
              </a:rPr>
              <a:t>events</a:t>
            </a:r>
            <a:r>
              <a:rPr lang="en-US" dirty="0"/>
              <a:t>, and executing queued sub-tasks.</a:t>
            </a:r>
          </a:p>
          <a:p>
            <a:r>
              <a:rPr lang="en-US" dirty="0">
                <a:highlight>
                  <a:srgbClr val="008000"/>
                </a:highlight>
              </a:rPr>
              <a:t>Stack</a:t>
            </a:r>
            <a:r>
              <a:rPr lang="en-US" dirty="0"/>
              <a:t>: Function calls form a </a:t>
            </a:r>
            <a:r>
              <a:rPr lang="en-US" dirty="0">
                <a:solidFill>
                  <a:srgbClr val="00B050"/>
                </a:solidFill>
              </a:rPr>
              <a:t>stack</a:t>
            </a:r>
            <a:r>
              <a:rPr lang="en-US" dirty="0"/>
              <a:t> </a:t>
            </a:r>
            <a:r>
              <a:rPr lang="en-US" dirty="0">
                <a:solidFill>
                  <a:srgbClr val="00B050"/>
                </a:solidFill>
              </a:rPr>
              <a:t>of</a:t>
            </a:r>
            <a:r>
              <a:rPr lang="en-US" dirty="0"/>
              <a:t> </a:t>
            </a:r>
            <a:r>
              <a:rPr lang="en-US" dirty="0">
                <a:solidFill>
                  <a:srgbClr val="00B050"/>
                </a:solidFill>
              </a:rPr>
              <a:t>frames</a:t>
            </a:r>
            <a:r>
              <a:rPr lang="en-US" dirty="0"/>
              <a:t>.</a:t>
            </a:r>
            <a:endParaRPr lang="fi-FI" dirty="0"/>
          </a:p>
          <a:p>
            <a:r>
              <a:rPr lang="en-US" dirty="0">
                <a:highlight>
                  <a:srgbClr val="008000"/>
                </a:highlight>
              </a:rPr>
              <a:t>Heap</a:t>
            </a:r>
            <a:r>
              <a:rPr lang="en-US" dirty="0"/>
              <a:t>: Objects are allocated in a </a:t>
            </a:r>
            <a:r>
              <a:rPr lang="en-US" dirty="0">
                <a:solidFill>
                  <a:srgbClr val="00B050"/>
                </a:solidFill>
              </a:rPr>
              <a:t>heap</a:t>
            </a:r>
            <a:r>
              <a:rPr lang="en-US" dirty="0"/>
              <a:t> which is just a name to denote a large (mostly unstructured) region of memory.</a:t>
            </a:r>
          </a:p>
          <a:p>
            <a:r>
              <a:rPr lang="en-US" dirty="0">
                <a:highlight>
                  <a:srgbClr val="008000"/>
                </a:highlight>
              </a:rPr>
              <a:t>Queue</a:t>
            </a:r>
            <a:r>
              <a:rPr lang="en-US" dirty="0"/>
              <a:t>: A </a:t>
            </a:r>
            <a:r>
              <a:rPr lang="en-US" dirty="0">
                <a:solidFill>
                  <a:srgbClr val="00B050"/>
                </a:solidFill>
              </a:rPr>
              <a:t>JavaScript</a:t>
            </a:r>
            <a:r>
              <a:rPr lang="en-US" dirty="0"/>
              <a:t> </a:t>
            </a:r>
            <a:r>
              <a:rPr lang="en-US" dirty="0">
                <a:solidFill>
                  <a:srgbClr val="00B050"/>
                </a:solidFill>
              </a:rPr>
              <a:t>runtime</a:t>
            </a:r>
            <a:r>
              <a:rPr lang="en-US" dirty="0"/>
              <a:t> uses a </a:t>
            </a:r>
            <a:r>
              <a:rPr lang="en-US" dirty="0">
                <a:solidFill>
                  <a:srgbClr val="00B050"/>
                </a:solidFill>
              </a:rPr>
              <a:t>message</a:t>
            </a:r>
            <a:r>
              <a:rPr lang="en-US" dirty="0"/>
              <a:t> </a:t>
            </a:r>
            <a:r>
              <a:rPr lang="en-US" dirty="0">
                <a:solidFill>
                  <a:srgbClr val="00B050"/>
                </a:solidFill>
              </a:rPr>
              <a:t>queue</a:t>
            </a:r>
            <a:r>
              <a:rPr lang="en-US" dirty="0"/>
              <a:t>, which is a list of messages to be processed. Each message has an associated function which gets called in order to handle the message.</a:t>
            </a:r>
          </a:p>
          <a:p>
            <a:r>
              <a:rPr lang="en-US" dirty="0"/>
              <a:t>At some point during the </a:t>
            </a:r>
            <a:r>
              <a:rPr lang="en-US" dirty="0">
                <a:solidFill>
                  <a:srgbClr val="00B050"/>
                </a:solidFill>
              </a:rPr>
              <a:t>event</a:t>
            </a:r>
            <a:r>
              <a:rPr lang="en-US" dirty="0"/>
              <a:t> </a:t>
            </a:r>
            <a:r>
              <a:rPr lang="en-US" dirty="0">
                <a:solidFill>
                  <a:srgbClr val="00B050"/>
                </a:solidFill>
              </a:rPr>
              <a:t>loop</a:t>
            </a:r>
            <a:r>
              <a:rPr lang="en-US" dirty="0"/>
              <a:t>, the </a:t>
            </a:r>
            <a:r>
              <a:rPr lang="en-US" dirty="0">
                <a:solidFill>
                  <a:srgbClr val="00B050"/>
                </a:solidFill>
              </a:rPr>
              <a:t>runtime</a:t>
            </a:r>
            <a:r>
              <a:rPr lang="en-US" dirty="0"/>
              <a:t> starts handling the messages on the </a:t>
            </a:r>
            <a:r>
              <a:rPr lang="en-US" dirty="0">
                <a:solidFill>
                  <a:srgbClr val="00B050"/>
                </a:solidFill>
              </a:rPr>
              <a:t>queue</a:t>
            </a:r>
            <a:r>
              <a:rPr lang="en-US" dirty="0"/>
              <a:t>, starting with the oldest one. The message is removed from the </a:t>
            </a:r>
            <a:r>
              <a:rPr lang="en-US" dirty="0">
                <a:solidFill>
                  <a:srgbClr val="00B050"/>
                </a:solidFill>
              </a:rPr>
              <a:t>queue</a:t>
            </a:r>
            <a:r>
              <a:rPr lang="en-US" dirty="0"/>
              <a:t> and its corresponding </a:t>
            </a:r>
            <a:r>
              <a:rPr lang="en-US" dirty="0">
                <a:solidFill>
                  <a:srgbClr val="00B050"/>
                </a:solidFill>
              </a:rPr>
              <a:t>function</a:t>
            </a:r>
            <a:r>
              <a:rPr lang="en-US" dirty="0"/>
              <a:t> is called with the message as an input </a:t>
            </a:r>
            <a:r>
              <a:rPr lang="en-US" dirty="0">
                <a:solidFill>
                  <a:srgbClr val="00B050"/>
                </a:solidFill>
              </a:rPr>
              <a:t>parameter</a:t>
            </a:r>
            <a:r>
              <a:rPr lang="en-US" dirty="0"/>
              <a:t>.</a:t>
            </a:r>
            <a:endParaRPr lang="fi-FI" dirty="0"/>
          </a:p>
        </p:txBody>
      </p:sp>
      <p:sp>
        <p:nvSpPr>
          <p:cNvPr id="4" name="Sisällön paikkamerkki 3">
            <a:extLst>
              <a:ext uri="{FF2B5EF4-FFF2-40B4-BE49-F238E27FC236}">
                <a16:creationId xmlns:a16="http://schemas.microsoft.com/office/drawing/2014/main" id="{9EB6AF15-D041-4656-AE99-0858D619298D}"/>
              </a:ext>
            </a:extLst>
          </p:cNvPr>
          <p:cNvSpPr>
            <a:spLocks noGrp="1"/>
          </p:cNvSpPr>
          <p:nvPr>
            <p:ph sz="half" idx="2"/>
          </p:nvPr>
        </p:nvSpPr>
        <p:spPr>
          <a:xfrm>
            <a:off x="6217654" y="1180729"/>
            <a:ext cx="4938026" cy="5390665"/>
          </a:xfrm>
        </p:spPr>
        <p:txBody>
          <a:bodyPr>
            <a:normAutofit fontScale="92500" lnSpcReduction="20000"/>
          </a:bodyPr>
          <a:lstStyle/>
          <a:p>
            <a:endParaRPr lang="fi-FI" dirty="0"/>
          </a:p>
          <a:p>
            <a:endParaRPr lang="fi-FI" dirty="0"/>
          </a:p>
          <a:p>
            <a:endParaRPr lang="fi-FI" dirty="0"/>
          </a:p>
          <a:p>
            <a:endParaRPr lang="fi-FI" dirty="0"/>
          </a:p>
          <a:p>
            <a:endParaRPr lang="fi-FI" dirty="0"/>
          </a:p>
          <a:p>
            <a:endParaRPr lang="fi-FI" dirty="0"/>
          </a:p>
          <a:p>
            <a:r>
              <a:rPr lang="en-US" dirty="0"/>
              <a:t>Calling a </a:t>
            </a:r>
            <a:r>
              <a:rPr lang="en-US" dirty="0">
                <a:solidFill>
                  <a:srgbClr val="00B050"/>
                </a:solidFill>
              </a:rPr>
              <a:t>function</a:t>
            </a:r>
            <a:r>
              <a:rPr lang="en-US" dirty="0"/>
              <a:t> creates a new </a:t>
            </a:r>
            <a:r>
              <a:rPr lang="en-US" dirty="0">
                <a:solidFill>
                  <a:srgbClr val="00B050"/>
                </a:solidFill>
              </a:rPr>
              <a:t>stack</a:t>
            </a:r>
            <a:r>
              <a:rPr lang="en-US" dirty="0"/>
              <a:t> frame for that </a:t>
            </a:r>
            <a:r>
              <a:rPr lang="en-US" dirty="0">
                <a:solidFill>
                  <a:srgbClr val="00B050"/>
                </a:solidFill>
              </a:rPr>
              <a:t>function's</a:t>
            </a:r>
            <a:r>
              <a:rPr lang="en-US" dirty="0"/>
              <a:t> use.</a:t>
            </a:r>
          </a:p>
          <a:p>
            <a:r>
              <a:rPr lang="en-US" dirty="0"/>
              <a:t>The processing of functions continues until the </a:t>
            </a:r>
            <a:r>
              <a:rPr lang="en-US" dirty="0">
                <a:solidFill>
                  <a:srgbClr val="00B050"/>
                </a:solidFill>
              </a:rPr>
              <a:t>stack</a:t>
            </a:r>
            <a:r>
              <a:rPr lang="en-US" dirty="0"/>
              <a:t> is once again empty. Then, the </a:t>
            </a:r>
            <a:r>
              <a:rPr lang="en-US" dirty="0">
                <a:solidFill>
                  <a:srgbClr val="00B050"/>
                </a:solidFill>
              </a:rPr>
              <a:t>event</a:t>
            </a:r>
            <a:r>
              <a:rPr lang="en-US" dirty="0"/>
              <a:t> </a:t>
            </a:r>
            <a:r>
              <a:rPr lang="en-US" dirty="0">
                <a:solidFill>
                  <a:srgbClr val="00B050"/>
                </a:solidFill>
              </a:rPr>
              <a:t>loop</a:t>
            </a:r>
            <a:r>
              <a:rPr lang="en-US" dirty="0"/>
              <a:t> will process the next message in the </a:t>
            </a:r>
            <a:r>
              <a:rPr lang="en-US" dirty="0">
                <a:solidFill>
                  <a:srgbClr val="00B050"/>
                </a:solidFill>
              </a:rPr>
              <a:t>queue</a:t>
            </a:r>
            <a:r>
              <a:rPr lang="en-US" dirty="0"/>
              <a:t> (if there is one).</a:t>
            </a:r>
            <a:endParaRPr lang="fi-FI" dirty="0"/>
          </a:p>
          <a:p>
            <a:r>
              <a:rPr lang="fi-FI" dirty="0" err="1"/>
              <a:t>Source</a:t>
            </a:r>
            <a:r>
              <a:rPr lang="fi-FI" dirty="0"/>
              <a:t>: https://developer.mozilla.org/en-US/docs/Web/JavaScript/EventLoop</a:t>
            </a:r>
          </a:p>
        </p:txBody>
      </p:sp>
      <p:sp>
        <p:nvSpPr>
          <p:cNvPr id="5" name="Dian numeron paikkamerkki 4">
            <a:extLst>
              <a:ext uri="{FF2B5EF4-FFF2-40B4-BE49-F238E27FC236}">
                <a16:creationId xmlns:a16="http://schemas.microsoft.com/office/drawing/2014/main" id="{68EC090A-BA95-41E5-8C83-74503772D5BE}"/>
              </a:ext>
            </a:extLst>
          </p:cNvPr>
          <p:cNvSpPr>
            <a:spLocks noGrp="1"/>
          </p:cNvSpPr>
          <p:nvPr>
            <p:ph type="sldNum" sz="quarter" idx="12"/>
          </p:nvPr>
        </p:nvSpPr>
        <p:spPr/>
        <p:txBody>
          <a:bodyPr/>
          <a:lstStyle/>
          <a:p>
            <a:fld id="{3A98EE3D-8CD1-4C3F-BD1C-C98C9596463C}" type="slidenum">
              <a:rPr lang="en-US" smtClean="0"/>
              <a:t>227</a:t>
            </a:fld>
            <a:endParaRPr lang="en-US" dirty="0"/>
          </a:p>
        </p:txBody>
      </p:sp>
      <p:pic>
        <p:nvPicPr>
          <p:cNvPr id="6" name="Kuva 5">
            <a:extLst>
              <a:ext uri="{FF2B5EF4-FFF2-40B4-BE49-F238E27FC236}">
                <a16:creationId xmlns:a16="http://schemas.microsoft.com/office/drawing/2014/main" id="{52A0B741-E1EA-49F1-B94C-83285E8944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97170" y="1180728"/>
            <a:ext cx="2809875" cy="2581275"/>
          </a:xfrm>
          <a:prstGeom prst="rect">
            <a:avLst/>
          </a:prstGeom>
        </p:spPr>
      </p:pic>
    </p:spTree>
    <p:extLst>
      <p:ext uri="{BB962C8B-B14F-4D97-AF65-F5344CB8AC3E}">
        <p14:creationId xmlns:p14="http://schemas.microsoft.com/office/powerpoint/2010/main" val="109840773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58FDCC9-5B85-49DC-87A4-DCA03ACA2A08}"/>
              </a:ext>
            </a:extLst>
          </p:cNvPr>
          <p:cNvSpPr>
            <a:spLocks noGrp="1"/>
          </p:cNvSpPr>
          <p:nvPr>
            <p:ph type="title"/>
          </p:nvPr>
        </p:nvSpPr>
        <p:spPr/>
        <p:txBody>
          <a:bodyPr>
            <a:normAutofit fontScale="90000"/>
          </a:bodyPr>
          <a:lstStyle/>
          <a:p>
            <a:pPr algn="ctr"/>
            <a:r>
              <a:rPr lang="fi-FI" dirty="0" err="1"/>
              <a:t>Event</a:t>
            </a:r>
            <a:r>
              <a:rPr lang="fi-FI" dirty="0"/>
              <a:t> </a:t>
            </a:r>
            <a:r>
              <a:rPr lang="fi-FI" dirty="0" err="1"/>
              <a:t>Loop</a:t>
            </a:r>
            <a:r>
              <a:rPr lang="fi-FI" dirty="0"/>
              <a:t> Runtime </a:t>
            </a:r>
            <a:r>
              <a:rPr lang="fi-FI" dirty="0" err="1"/>
              <a:t>Concepts</a:t>
            </a:r>
            <a:endParaRPr lang="fi-FI" dirty="0"/>
          </a:p>
        </p:txBody>
      </p:sp>
      <p:sp>
        <p:nvSpPr>
          <p:cNvPr id="5" name="Sisällön paikkamerkki 4">
            <a:extLst>
              <a:ext uri="{FF2B5EF4-FFF2-40B4-BE49-F238E27FC236}">
                <a16:creationId xmlns:a16="http://schemas.microsoft.com/office/drawing/2014/main" id="{16C1BBC8-FAB3-4322-9052-C29EC4D3FD1A}"/>
              </a:ext>
            </a:extLst>
          </p:cNvPr>
          <p:cNvSpPr>
            <a:spLocks noGrp="1"/>
          </p:cNvSpPr>
          <p:nvPr>
            <p:ph sz="half" idx="1"/>
          </p:nvPr>
        </p:nvSpPr>
        <p:spPr>
          <a:xfrm>
            <a:off x="798990" y="1180730"/>
            <a:ext cx="4938026" cy="5390665"/>
          </a:xfrm>
        </p:spPr>
        <p:txBody>
          <a:bodyPr>
            <a:normAutofit fontScale="92500" lnSpcReduction="10000"/>
          </a:bodyPr>
          <a:lstStyle/>
          <a:p>
            <a:r>
              <a:rPr lang="en-US" dirty="0"/>
              <a:t>"</a:t>
            </a:r>
            <a:r>
              <a:rPr lang="en-US" dirty="0">
                <a:solidFill>
                  <a:srgbClr val="00B050"/>
                </a:solidFill>
              </a:rPr>
              <a:t>Run-to-completion</a:t>
            </a:r>
            <a:r>
              <a:rPr lang="en-US" dirty="0"/>
              <a:t>“: Each message is processed completely before any other message is processed.</a:t>
            </a:r>
          </a:p>
          <a:p>
            <a:r>
              <a:rPr lang="en-US" dirty="0"/>
              <a:t>This offers some nice properties when reasoning about your program, including the fact that whenever a </a:t>
            </a:r>
            <a:r>
              <a:rPr lang="en-US" dirty="0">
                <a:solidFill>
                  <a:srgbClr val="00B050"/>
                </a:solidFill>
              </a:rPr>
              <a:t>function</a:t>
            </a:r>
            <a:r>
              <a:rPr lang="en-US" dirty="0"/>
              <a:t> runs, it cannot be pre-empted and will run entirely before any other code runs (and can modify data the </a:t>
            </a:r>
            <a:r>
              <a:rPr lang="en-US" dirty="0">
                <a:solidFill>
                  <a:srgbClr val="00B050"/>
                </a:solidFill>
              </a:rPr>
              <a:t>function</a:t>
            </a:r>
            <a:r>
              <a:rPr lang="en-US" dirty="0"/>
              <a:t> manipulates).</a:t>
            </a:r>
          </a:p>
          <a:p>
            <a:r>
              <a:rPr lang="en-US" dirty="0"/>
              <a:t>A downside of this model is that if a message takes too long to complete, the </a:t>
            </a:r>
            <a:r>
              <a:rPr lang="en-US" dirty="0">
                <a:solidFill>
                  <a:srgbClr val="00B050"/>
                </a:solidFill>
              </a:rPr>
              <a:t>web</a:t>
            </a:r>
            <a:r>
              <a:rPr lang="en-US" dirty="0"/>
              <a:t> </a:t>
            </a:r>
            <a:r>
              <a:rPr lang="en-US" dirty="0">
                <a:solidFill>
                  <a:srgbClr val="00B050"/>
                </a:solidFill>
              </a:rPr>
              <a:t>application</a:t>
            </a:r>
            <a:r>
              <a:rPr lang="en-US" dirty="0"/>
              <a:t> is unable to process user interactions like click or scroll. The browser mitigates this with the "a script is taking too long to run" dialog. A good practice to follow is to make message processing short and if possible cut down one message into several messages.</a:t>
            </a:r>
          </a:p>
          <a:p>
            <a:r>
              <a:rPr lang="fi-FI" dirty="0" err="1"/>
              <a:t>Source</a:t>
            </a:r>
            <a:r>
              <a:rPr lang="fi-FI" dirty="0"/>
              <a:t>: https://developer.mozilla.org/en-US/docs/Web/JavaScript/EventLoop</a:t>
            </a:r>
          </a:p>
          <a:p>
            <a:endParaRPr lang="fi-FI" dirty="0"/>
          </a:p>
        </p:txBody>
      </p:sp>
      <p:sp>
        <p:nvSpPr>
          <p:cNvPr id="6" name="Sisällön paikkamerkki 5">
            <a:extLst>
              <a:ext uri="{FF2B5EF4-FFF2-40B4-BE49-F238E27FC236}">
                <a16:creationId xmlns:a16="http://schemas.microsoft.com/office/drawing/2014/main" id="{2B1EE552-95FD-4670-87AB-7762215B3E60}"/>
              </a:ext>
            </a:extLst>
          </p:cNvPr>
          <p:cNvSpPr>
            <a:spLocks noGrp="1"/>
          </p:cNvSpPr>
          <p:nvPr>
            <p:ph sz="half" idx="2"/>
          </p:nvPr>
        </p:nvSpPr>
        <p:spPr>
          <a:xfrm>
            <a:off x="6217654" y="1180729"/>
            <a:ext cx="4938026" cy="5390665"/>
          </a:xfrm>
        </p:spPr>
        <p:txBody>
          <a:bodyPr>
            <a:normAutofit fontScale="92500" lnSpcReduction="10000"/>
          </a:bodyPr>
          <a:lstStyle/>
          <a:p>
            <a:r>
              <a:rPr lang="en-US" dirty="0"/>
              <a:t>Adding messages: In web browsers, messages are added anytime an </a:t>
            </a:r>
            <a:r>
              <a:rPr lang="en-US" dirty="0">
                <a:solidFill>
                  <a:srgbClr val="00B050"/>
                </a:solidFill>
              </a:rPr>
              <a:t>event</a:t>
            </a:r>
            <a:r>
              <a:rPr lang="en-US" dirty="0"/>
              <a:t> occurs and there is an </a:t>
            </a:r>
            <a:r>
              <a:rPr lang="en-US" dirty="0">
                <a:solidFill>
                  <a:srgbClr val="00B050"/>
                </a:solidFill>
              </a:rPr>
              <a:t>event</a:t>
            </a:r>
            <a:r>
              <a:rPr lang="en-US" dirty="0"/>
              <a:t> </a:t>
            </a:r>
            <a:r>
              <a:rPr lang="en-US" dirty="0">
                <a:solidFill>
                  <a:srgbClr val="00B050"/>
                </a:solidFill>
              </a:rPr>
              <a:t>listener</a:t>
            </a:r>
            <a:r>
              <a:rPr lang="en-US" dirty="0"/>
              <a:t> attached to it. If there is no </a:t>
            </a:r>
            <a:r>
              <a:rPr lang="en-US" dirty="0">
                <a:solidFill>
                  <a:srgbClr val="00B050"/>
                </a:solidFill>
              </a:rPr>
              <a:t>listener</a:t>
            </a:r>
            <a:r>
              <a:rPr lang="en-US" dirty="0"/>
              <a:t>, the </a:t>
            </a:r>
            <a:r>
              <a:rPr lang="en-US" dirty="0">
                <a:solidFill>
                  <a:srgbClr val="00B050"/>
                </a:solidFill>
              </a:rPr>
              <a:t>event</a:t>
            </a:r>
            <a:r>
              <a:rPr lang="en-US" dirty="0"/>
              <a:t> is lost. So a click on an element with a click </a:t>
            </a:r>
            <a:r>
              <a:rPr lang="en-US" dirty="0">
                <a:solidFill>
                  <a:srgbClr val="00B050"/>
                </a:solidFill>
              </a:rPr>
              <a:t>event</a:t>
            </a:r>
            <a:r>
              <a:rPr lang="en-US" dirty="0"/>
              <a:t> </a:t>
            </a:r>
            <a:r>
              <a:rPr lang="en-US" dirty="0">
                <a:solidFill>
                  <a:srgbClr val="00B050"/>
                </a:solidFill>
              </a:rPr>
              <a:t>handler</a:t>
            </a:r>
            <a:r>
              <a:rPr lang="en-US" dirty="0"/>
              <a:t> will add a message—likewise with any other </a:t>
            </a:r>
            <a:r>
              <a:rPr lang="en-US" dirty="0">
                <a:solidFill>
                  <a:srgbClr val="00B050"/>
                </a:solidFill>
              </a:rPr>
              <a:t>event</a:t>
            </a:r>
            <a:r>
              <a:rPr lang="en-US" dirty="0"/>
              <a:t>.</a:t>
            </a:r>
          </a:p>
          <a:p>
            <a:r>
              <a:rPr lang="en-US" dirty="0"/>
              <a:t>Several runtimes communicating together : A </a:t>
            </a:r>
            <a:r>
              <a:rPr lang="en-US" dirty="0">
                <a:solidFill>
                  <a:srgbClr val="00B050"/>
                </a:solidFill>
              </a:rPr>
              <a:t>web</a:t>
            </a:r>
            <a:r>
              <a:rPr lang="en-US" dirty="0"/>
              <a:t> </a:t>
            </a:r>
            <a:r>
              <a:rPr lang="en-US" dirty="0">
                <a:solidFill>
                  <a:srgbClr val="00B050"/>
                </a:solidFill>
              </a:rPr>
              <a:t>worker</a:t>
            </a:r>
            <a:r>
              <a:rPr lang="en-US" dirty="0"/>
              <a:t> or a </a:t>
            </a:r>
            <a:r>
              <a:rPr lang="en-US" dirty="0">
                <a:solidFill>
                  <a:srgbClr val="00B050"/>
                </a:solidFill>
              </a:rPr>
              <a:t>cross-origin</a:t>
            </a:r>
            <a:r>
              <a:rPr lang="en-US" dirty="0"/>
              <a:t> </a:t>
            </a:r>
            <a:r>
              <a:rPr lang="en-US" dirty="0">
                <a:solidFill>
                  <a:srgbClr val="00B050"/>
                </a:solidFill>
              </a:rPr>
              <a:t>iframe</a:t>
            </a:r>
            <a:r>
              <a:rPr lang="en-US" dirty="0"/>
              <a:t> has its own </a:t>
            </a:r>
            <a:r>
              <a:rPr lang="en-US" dirty="0">
                <a:solidFill>
                  <a:srgbClr val="00B050"/>
                </a:solidFill>
              </a:rPr>
              <a:t>stack</a:t>
            </a:r>
            <a:r>
              <a:rPr lang="en-US" dirty="0"/>
              <a:t>, </a:t>
            </a:r>
            <a:r>
              <a:rPr lang="en-US" dirty="0">
                <a:solidFill>
                  <a:srgbClr val="00B050"/>
                </a:solidFill>
              </a:rPr>
              <a:t>heap</a:t>
            </a:r>
            <a:r>
              <a:rPr lang="en-US" dirty="0"/>
              <a:t>, and </a:t>
            </a:r>
            <a:r>
              <a:rPr lang="en-US" dirty="0">
                <a:solidFill>
                  <a:srgbClr val="00B050"/>
                </a:solidFill>
              </a:rPr>
              <a:t>message</a:t>
            </a:r>
            <a:r>
              <a:rPr lang="en-US" dirty="0"/>
              <a:t> </a:t>
            </a:r>
            <a:r>
              <a:rPr lang="en-US" dirty="0">
                <a:solidFill>
                  <a:srgbClr val="00B050"/>
                </a:solidFill>
              </a:rPr>
              <a:t>queue</a:t>
            </a:r>
            <a:r>
              <a:rPr lang="en-US" dirty="0"/>
              <a:t>. Two distinct runtimes can only communicate through sending messages via the </a:t>
            </a:r>
            <a:r>
              <a:rPr lang="en-US" dirty="0" err="1">
                <a:solidFill>
                  <a:srgbClr val="00B050"/>
                </a:solidFill>
              </a:rPr>
              <a:t>postMessage</a:t>
            </a:r>
            <a:r>
              <a:rPr lang="en-US" dirty="0"/>
              <a:t> method. This method adds a message to the other runtime if the latter listens to message events.</a:t>
            </a:r>
          </a:p>
          <a:p>
            <a:r>
              <a:rPr lang="en-US" dirty="0"/>
              <a:t>Never blocking: A very interesting property of the </a:t>
            </a:r>
            <a:r>
              <a:rPr lang="en-US" dirty="0">
                <a:solidFill>
                  <a:srgbClr val="00B050"/>
                </a:solidFill>
              </a:rPr>
              <a:t>event</a:t>
            </a:r>
            <a:r>
              <a:rPr lang="en-US" dirty="0"/>
              <a:t> </a:t>
            </a:r>
            <a:r>
              <a:rPr lang="en-US" dirty="0">
                <a:solidFill>
                  <a:srgbClr val="00B050"/>
                </a:solidFill>
              </a:rPr>
              <a:t>loop</a:t>
            </a:r>
            <a:r>
              <a:rPr lang="en-US" dirty="0"/>
              <a:t> </a:t>
            </a:r>
            <a:r>
              <a:rPr lang="en-US" dirty="0">
                <a:solidFill>
                  <a:srgbClr val="00B050"/>
                </a:solidFill>
              </a:rPr>
              <a:t>model</a:t>
            </a:r>
            <a:r>
              <a:rPr lang="en-US" dirty="0"/>
              <a:t> is that </a:t>
            </a:r>
            <a:r>
              <a:rPr lang="en-US" dirty="0">
                <a:solidFill>
                  <a:srgbClr val="00B050"/>
                </a:solidFill>
              </a:rPr>
              <a:t>JavaScript</a:t>
            </a:r>
            <a:r>
              <a:rPr lang="en-US" dirty="0"/>
              <a:t>, unlike a lot of other languages, never blocks.</a:t>
            </a:r>
          </a:p>
          <a:p>
            <a:endParaRPr lang="fi-FI" dirty="0"/>
          </a:p>
        </p:txBody>
      </p:sp>
      <p:sp>
        <p:nvSpPr>
          <p:cNvPr id="4" name="Dian numeron paikkamerkki 3">
            <a:extLst>
              <a:ext uri="{FF2B5EF4-FFF2-40B4-BE49-F238E27FC236}">
                <a16:creationId xmlns:a16="http://schemas.microsoft.com/office/drawing/2014/main" id="{39D06133-8887-438F-BD05-D73BB0F3D48C}"/>
              </a:ext>
            </a:extLst>
          </p:cNvPr>
          <p:cNvSpPr>
            <a:spLocks noGrp="1"/>
          </p:cNvSpPr>
          <p:nvPr>
            <p:ph type="sldNum" sz="quarter" idx="12"/>
          </p:nvPr>
        </p:nvSpPr>
        <p:spPr/>
        <p:txBody>
          <a:bodyPr/>
          <a:lstStyle/>
          <a:p>
            <a:fld id="{3A98EE3D-8CD1-4C3F-BD1C-C98C9596463C}" type="slidenum">
              <a:rPr lang="en-US" smtClean="0"/>
              <a:pPr/>
              <a:t>228</a:t>
            </a:fld>
            <a:endParaRPr lang="en-US" dirty="0"/>
          </a:p>
        </p:txBody>
      </p:sp>
    </p:spTree>
    <p:extLst>
      <p:ext uri="{BB962C8B-B14F-4D97-AF65-F5344CB8AC3E}">
        <p14:creationId xmlns:p14="http://schemas.microsoft.com/office/powerpoint/2010/main" val="131492531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58FDCC9-5B85-49DC-87A4-DCA03ACA2A08}"/>
              </a:ext>
            </a:extLst>
          </p:cNvPr>
          <p:cNvSpPr>
            <a:spLocks noGrp="1"/>
          </p:cNvSpPr>
          <p:nvPr>
            <p:ph type="title"/>
          </p:nvPr>
        </p:nvSpPr>
        <p:spPr/>
        <p:txBody>
          <a:bodyPr>
            <a:normAutofit/>
          </a:bodyPr>
          <a:lstStyle/>
          <a:p>
            <a:pPr algn="ctr"/>
            <a:r>
              <a:rPr lang="fi-FI" dirty="0" err="1"/>
              <a:t>Event</a:t>
            </a:r>
            <a:r>
              <a:rPr lang="fi-FI" dirty="0"/>
              <a:t> </a:t>
            </a:r>
            <a:r>
              <a:rPr lang="fi-FI" dirty="0" err="1"/>
              <a:t>Loop</a:t>
            </a:r>
            <a:r>
              <a:rPr lang="fi-FI" dirty="0"/>
              <a:t> Runtime </a:t>
            </a:r>
            <a:r>
              <a:rPr lang="fi-FI" dirty="0" err="1"/>
              <a:t>Concepts</a:t>
            </a:r>
            <a:r>
              <a:rPr lang="fi-FI" dirty="0"/>
              <a:t>: </a:t>
            </a:r>
            <a:r>
              <a:rPr lang="fi-FI" dirty="0" err="1"/>
              <a:t>SetTimeout</a:t>
            </a:r>
            <a:r>
              <a:rPr lang="fi-FI" dirty="0"/>
              <a:t>()</a:t>
            </a:r>
          </a:p>
        </p:txBody>
      </p:sp>
      <p:sp>
        <p:nvSpPr>
          <p:cNvPr id="5" name="Sisällön paikkamerkki 4">
            <a:extLst>
              <a:ext uri="{FF2B5EF4-FFF2-40B4-BE49-F238E27FC236}">
                <a16:creationId xmlns:a16="http://schemas.microsoft.com/office/drawing/2014/main" id="{16C1BBC8-FAB3-4322-9052-C29EC4D3FD1A}"/>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https://developer.mozilla.org/en-US/docs/Web/JavaScript/EventLoop</a:t>
            </a:r>
          </a:p>
        </p:txBody>
      </p:sp>
      <p:sp>
        <p:nvSpPr>
          <p:cNvPr id="4" name="Dian numeron paikkamerkki 3">
            <a:extLst>
              <a:ext uri="{FF2B5EF4-FFF2-40B4-BE49-F238E27FC236}">
                <a16:creationId xmlns:a16="http://schemas.microsoft.com/office/drawing/2014/main" id="{39D06133-8887-438F-BD05-D73BB0F3D48C}"/>
              </a:ext>
            </a:extLst>
          </p:cNvPr>
          <p:cNvSpPr>
            <a:spLocks noGrp="1"/>
          </p:cNvSpPr>
          <p:nvPr>
            <p:ph type="sldNum" sz="quarter" idx="12"/>
          </p:nvPr>
        </p:nvSpPr>
        <p:spPr/>
        <p:txBody>
          <a:bodyPr/>
          <a:lstStyle/>
          <a:p>
            <a:fld id="{3A98EE3D-8CD1-4C3F-BD1C-C98C9596463C}" type="slidenum">
              <a:rPr lang="en-US" smtClean="0"/>
              <a:pPr/>
              <a:t>229</a:t>
            </a:fld>
            <a:endParaRPr lang="en-US" dirty="0"/>
          </a:p>
        </p:txBody>
      </p:sp>
      <p:pic>
        <p:nvPicPr>
          <p:cNvPr id="3" name="Kuva 2">
            <a:extLst>
              <a:ext uri="{FF2B5EF4-FFF2-40B4-BE49-F238E27FC236}">
                <a16:creationId xmlns:a16="http://schemas.microsoft.com/office/drawing/2014/main" id="{90F3995D-05D0-4CCA-8A2A-3746DDB9E17D}"/>
              </a:ext>
            </a:extLst>
          </p:cNvPr>
          <p:cNvPicPr>
            <a:picLocks noChangeAspect="1"/>
          </p:cNvPicPr>
          <p:nvPr/>
        </p:nvPicPr>
        <p:blipFill>
          <a:blip r:embed="rId2"/>
          <a:stretch>
            <a:fillRect/>
          </a:stretch>
        </p:blipFill>
        <p:spPr>
          <a:xfrm>
            <a:off x="861134" y="1109751"/>
            <a:ext cx="11134286" cy="5060230"/>
          </a:xfrm>
          <a:prstGeom prst="rect">
            <a:avLst/>
          </a:prstGeom>
        </p:spPr>
      </p:pic>
    </p:spTree>
    <p:extLst>
      <p:ext uri="{BB962C8B-B14F-4D97-AF65-F5344CB8AC3E}">
        <p14:creationId xmlns:p14="http://schemas.microsoft.com/office/powerpoint/2010/main" val="6029937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E85A269B-CF1C-42BE-ADB2-3BE4EAF50A3A}"/>
              </a:ext>
            </a:extLst>
          </p:cNvPr>
          <p:cNvSpPr>
            <a:spLocks noGrp="1"/>
          </p:cNvSpPr>
          <p:nvPr>
            <p:ph type="title"/>
          </p:nvPr>
        </p:nvSpPr>
        <p:spPr/>
        <p:txBody>
          <a:bodyPr>
            <a:normAutofit fontScale="90000"/>
          </a:bodyPr>
          <a:lstStyle/>
          <a:p>
            <a:pPr algn="ctr"/>
            <a:r>
              <a:rPr lang="fi-FI" dirty="0" err="1"/>
              <a:t>Modules</a:t>
            </a:r>
            <a:r>
              <a:rPr lang="fi-FI" dirty="0"/>
              <a:t> 3</a:t>
            </a:r>
          </a:p>
        </p:txBody>
      </p:sp>
      <p:sp>
        <p:nvSpPr>
          <p:cNvPr id="3" name="Sisällön paikkamerkki 2">
            <a:extLst>
              <a:ext uri="{FF2B5EF4-FFF2-40B4-BE49-F238E27FC236}">
                <a16:creationId xmlns:a16="http://schemas.microsoft.com/office/drawing/2014/main" id="{342EDFB8-8352-495E-9E16-6D012F03B5DA}"/>
              </a:ext>
            </a:extLst>
          </p:cNvPr>
          <p:cNvSpPr>
            <a:spLocks noGrp="1"/>
          </p:cNvSpPr>
          <p:nvPr>
            <p:ph sz="half" idx="1"/>
          </p:nvPr>
        </p:nvSpPr>
        <p:spPr>
          <a:xfrm>
            <a:off x="798990" y="1180730"/>
            <a:ext cx="4938026" cy="5390665"/>
          </a:xfrm>
        </p:spPr>
        <p:txBody>
          <a:bodyPr>
            <a:normAutofit/>
          </a:bodyPr>
          <a:lstStyle/>
          <a:p>
            <a:r>
              <a:rPr lang="en-US" dirty="0"/>
              <a:t>Default exports versus named exports:</a:t>
            </a:r>
          </a:p>
          <a:p>
            <a:r>
              <a:rPr lang="en-US" dirty="0"/>
              <a:t>The functionality we've exported so far has been comprised of named exports — each item (be it a </a:t>
            </a:r>
            <a:r>
              <a:rPr lang="en-US" dirty="0">
                <a:solidFill>
                  <a:srgbClr val="00B050"/>
                </a:solidFill>
              </a:rPr>
              <a:t>function</a:t>
            </a:r>
            <a:r>
              <a:rPr lang="en-US" dirty="0"/>
              <a:t>, </a:t>
            </a:r>
            <a:r>
              <a:rPr lang="en-US" dirty="0">
                <a:solidFill>
                  <a:srgbClr val="00B050"/>
                </a:solidFill>
              </a:rPr>
              <a:t>const</a:t>
            </a:r>
            <a:r>
              <a:rPr lang="en-US" dirty="0"/>
              <a:t>, etc.) has been referred to by its name upon export, and that name has been used to refer to it on import as well.</a:t>
            </a:r>
          </a:p>
          <a:p>
            <a:r>
              <a:rPr lang="en-US" dirty="0"/>
              <a:t>There is also a type of export called the default export — this is designed to make it easy to have a default function provided by a </a:t>
            </a:r>
            <a:r>
              <a:rPr lang="en-US" dirty="0">
                <a:solidFill>
                  <a:srgbClr val="00B050"/>
                </a:solidFill>
              </a:rPr>
              <a:t>module</a:t>
            </a:r>
            <a:r>
              <a:rPr lang="en-US" dirty="0"/>
              <a:t>, and also helps </a:t>
            </a:r>
            <a:r>
              <a:rPr lang="en-US" dirty="0">
                <a:solidFill>
                  <a:srgbClr val="00B050"/>
                </a:solidFill>
              </a:rPr>
              <a:t>JavaScript</a:t>
            </a:r>
            <a:r>
              <a:rPr lang="en-US" dirty="0"/>
              <a:t> </a:t>
            </a:r>
            <a:r>
              <a:rPr lang="en-US" dirty="0">
                <a:solidFill>
                  <a:srgbClr val="00B050"/>
                </a:solidFill>
              </a:rPr>
              <a:t>modules</a:t>
            </a:r>
            <a:r>
              <a:rPr lang="en-US" dirty="0"/>
              <a:t> to interoperate with existing </a:t>
            </a:r>
            <a:r>
              <a:rPr lang="en-US" dirty="0" err="1">
                <a:solidFill>
                  <a:srgbClr val="00B050"/>
                </a:solidFill>
              </a:rPr>
              <a:t>CommonJS</a:t>
            </a:r>
            <a:r>
              <a:rPr lang="en-US" dirty="0"/>
              <a:t> and AMD </a:t>
            </a:r>
            <a:r>
              <a:rPr lang="en-US" dirty="0">
                <a:solidFill>
                  <a:srgbClr val="00B050"/>
                </a:solidFill>
              </a:rPr>
              <a:t>module</a:t>
            </a:r>
            <a:r>
              <a:rPr lang="en-US" dirty="0"/>
              <a:t> </a:t>
            </a:r>
            <a:r>
              <a:rPr lang="en-US" dirty="0">
                <a:solidFill>
                  <a:srgbClr val="00B050"/>
                </a:solidFill>
              </a:rPr>
              <a:t>systems</a:t>
            </a:r>
            <a:r>
              <a:rPr lang="en-US" dirty="0"/>
              <a:t>.</a:t>
            </a:r>
            <a:endParaRPr lang="fi-FI" dirty="0"/>
          </a:p>
          <a:p>
            <a:r>
              <a:rPr lang="fi-FI" dirty="0" err="1"/>
              <a:t>Source</a:t>
            </a:r>
            <a:r>
              <a:rPr lang="fi-FI" dirty="0"/>
              <a:t>: https://developer.mozilla.org/en-US/docs/Web/JavaScript/Guide/Modules</a:t>
            </a:r>
          </a:p>
        </p:txBody>
      </p:sp>
      <p:sp>
        <p:nvSpPr>
          <p:cNvPr id="4" name="Sisällön paikkamerkki 3">
            <a:extLst>
              <a:ext uri="{FF2B5EF4-FFF2-40B4-BE49-F238E27FC236}">
                <a16:creationId xmlns:a16="http://schemas.microsoft.com/office/drawing/2014/main" id="{EC64A2AA-0B8B-48E6-B281-865B1716B22F}"/>
              </a:ext>
            </a:extLst>
          </p:cNvPr>
          <p:cNvSpPr>
            <a:spLocks noGrp="1"/>
          </p:cNvSpPr>
          <p:nvPr>
            <p:ph sz="half" idx="2"/>
          </p:nvPr>
        </p:nvSpPr>
        <p:spPr>
          <a:xfrm>
            <a:off x="6217654" y="1180729"/>
            <a:ext cx="4938026" cy="5390665"/>
          </a:xfrm>
        </p:spPr>
        <p:txBody>
          <a:bodyPr>
            <a:normAutofit/>
          </a:bodyPr>
          <a:lstStyle/>
          <a:p>
            <a:r>
              <a:rPr lang="en-US" dirty="0"/>
              <a:t>Aside: </a:t>
            </a:r>
            <a:r>
              <a:rPr lang="en-US" dirty="0">
                <a:solidFill>
                  <a:srgbClr val="00B050"/>
                </a:solidFill>
              </a:rPr>
              <a:t>.</a:t>
            </a:r>
            <a:r>
              <a:rPr lang="en-US" dirty="0" err="1">
                <a:solidFill>
                  <a:srgbClr val="00B050"/>
                </a:solidFill>
              </a:rPr>
              <a:t>mjs</a:t>
            </a:r>
            <a:r>
              <a:rPr lang="en-US" dirty="0">
                <a:solidFill>
                  <a:srgbClr val="00B050"/>
                </a:solidFill>
              </a:rPr>
              <a:t> </a:t>
            </a:r>
            <a:r>
              <a:rPr lang="en-US" dirty="0"/>
              <a:t>versus </a:t>
            </a:r>
            <a:r>
              <a:rPr lang="en-US" dirty="0">
                <a:solidFill>
                  <a:srgbClr val="00B050"/>
                </a:solidFill>
              </a:rPr>
              <a:t>.</a:t>
            </a:r>
            <a:r>
              <a:rPr lang="en-US" dirty="0" err="1">
                <a:solidFill>
                  <a:srgbClr val="00B050"/>
                </a:solidFill>
              </a:rPr>
              <a:t>js</a:t>
            </a:r>
            <a:endParaRPr lang="en-US" dirty="0">
              <a:solidFill>
                <a:srgbClr val="00B050"/>
              </a:solidFill>
            </a:endParaRPr>
          </a:p>
          <a:p>
            <a:r>
              <a:rPr lang="en-US" dirty="0"/>
              <a:t>Throughout this article, we've used</a:t>
            </a:r>
            <a:r>
              <a:rPr lang="en-US" dirty="0">
                <a:solidFill>
                  <a:srgbClr val="00B050"/>
                </a:solidFill>
              </a:rPr>
              <a:t> .</a:t>
            </a:r>
            <a:r>
              <a:rPr lang="en-US" dirty="0" err="1">
                <a:solidFill>
                  <a:srgbClr val="00B050"/>
                </a:solidFill>
              </a:rPr>
              <a:t>js</a:t>
            </a:r>
            <a:r>
              <a:rPr lang="en-US" dirty="0">
                <a:solidFill>
                  <a:srgbClr val="00B050"/>
                </a:solidFill>
              </a:rPr>
              <a:t> </a:t>
            </a:r>
            <a:r>
              <a:rPr lang="en-US" dirty="0"/>
              <a:t>extensions for our </a:t>
            </a:r>
            <a:r>
              <a:rPr lang="en-US" dirty="0">
                <a:solidFill>
                  <a:srgbClr val="00B050"/>
                </a:solidFill>
              </a:rPr>
              <a:t>module</a:t>
            </a:r>
            <a:r>
              <a:rPr lang="en-US" dirty="0"/>
              <a:t> </a:t>
            </a:r>
            <a:r>
              <a:rPr lang="en-US" dirty="0">
                <a:solidFill>
                  <a:srgbClr val="00B050"/>
                </a:solidFill>
              </a:rPr>
              <a:t>files</a:t>
            </a:r>
            <a:r>
              <a:rPr lang="en-US" dirty="0"/>
              <a:t>, but in other resources you may see the </a:t>
            </a:r>
            <a:r>
              <a:rPr lang="en-US" dirty="0">
                <a:solidFill>
                  <a:srgbClr val="00B050"/>
                </a:solidFill>
              </a:rPr>
              <a:t>.</a:t>
            </a:r>
            <a:r>
              <a:rPr lang="en-US" dirty="0" err="1">
                <a:solidFill>
                  <a:srgbClr val="00B050"/>
                </a:solidFill>
              </a:rPr>
              <a:t>mjs</a:t>
            </a:r>
            <a:r>
              <a:rPr lang="en-US" dirty="0">
                <a:solidFill>
                  <a:srgbClr val="00B050"/>
                </a:solidFill>
              </a:rPr>
              <a:t> </a:t>
            </a:r>
            <a:r>
              <a:rPr lang="en-US" dirty="0"/>
              <a:t>extension used instead. </a:t>
            </a:r>
            <a:r>
              <a:rPr lang="en-US" dirty="0">
                <a:solidFill>
                  <a:srgbClr val="00B050"/>
                </a:solidFill>
              </a:rPr>
              <a:t>V8's</a:t>
            </a:r>
            <a:r>
              <a:rPr lang="en-US" dirty="0"/>
              <a:t> documentation recommends this, for example. </a:t>
            </a:r>
          </a:p>
          <a:p>
            <a:r>
              <a:rPr lang="en-US" dirty="0"/>
              <a:t>The reasons given are:</a:t>
            </a:r>
          </a:p>
          <a:p>
            <a:r>
              <a:rPr lang="en-US" dirty="0"/>
              <a:t>It is good for clarity, i.e. it makes it clear which files are </a:t>
            </a:r>
            <a:r>
              <a:rPr lang="en-US" dirty="0">
                <a:solidFill>
                  <a:srgbClr val="00B050"/>
                </a:solidFill>
              </a:rPr>
              <a:t>modules</a:t>
            </a:r>
            <a:r>
              <a:rPr lang="en-US" dirty="0"/>
              <a:t>, and which are regular </a:t>
            </a:r>
            <a:r>
              <a:rPr lang="en-US" dirty="0">
                <a:solidFill>
                  <a:srgbClr val="00B050"/>
                </a:solidFill>
              </a:rPr>
              <a:t>JavaScript</a:t>
            </a:r>
            <a:r>
              <a:rPr lang="en-US" dirty="0"/>
              <a:t>.</a:t>
            </a:r>
          </a:p>
          <a:p>
            <a:r>
              <a:rPr lang="en-US" dirty="0"/>
              <a:t>It ensures that your </a:t>
            </a:r>
            <a:r>
              <a:rPr lang="en-US" dirty="0">
                <a:solidFill>
                  <a:srgbClr val="00B050"/>
                </a:solidFill>
              </a:rPr>
              <a:t>module</a:t>
            </a:r>
            <a:r>
              <a:rPr lang="en-US" dirty="0"/>
              <a:t> </a:t>
            </a:r>
            <a:r>
              <a:rPr lang="en-US" dirty="0">
                <a:solidFill>
                  <a:srgbClr val="00B050"/>
                </a:solidFill>
              </a:rPr>
              <a:t>files</a:t>
            </a:r>
            <a:r>
              <a:rPr lang="en-US" dirty="0"/>
              <a:t> are parsed as a </a:t>
            </a:r>
            <a:r>
              <a:rPr lang="en-US" dirty="0">
                <a:solidFill>
                  <a:srgbClr val="00B050"/>
                </a:solidFill>
              </a:rPr>
              <a:t>module</a:t>
            </a:r>
            <a:r>
              <a:rPr lang="en-US" dirty="0"/>
              <a:t> by runtimes such as </a:t>
            </a:r>
            <a:r>
              <a:rPr lang="en-US" dirty="0">
                <a:solidFill>
                  <a:srgbClr val="00B050"/>
                </a:solidFill>
              </a:rPr>
              <a:t>Node.js</a:t>
            </a:r>
            <a:r>
              <a:rPr lang="en-US" dirty="0"/>
              <a:t>, and build tools such as </a:t>
            </a:r>
            <a:r>
              <a:rPr lang="en-US" dirty="0">
                <a:solidFill>
                  <a:srgbClr val="00B050"/>
                </a:solidFill>
              </a:rPr>
              <a:t>Babel</a:t>
            </a:r>
            <a:r>
              <a:rPr lang="en-US" dirty="0"/>
              <a:t>.</a:t>
            </a:r>
          </a:p>
          <a:p>
            <a:r>
              <a:rPr lang="en-US" dirty="0"/>
              <a:t>However, we decided to keep to using </a:t>
            </a:r>
            <a:r>
              <a:rPr lang="en-US" dirty="0">
                <a:solidFill>
                  <a:srgbClr val="00B050"/>
                </a:solidFill>
              </a:rPr>
              <a:t>.</a:t>
            </a:r>
            <a:r>
              <a:rPr lang="en-US" dirty="0" err="1">
                <a:solidFill>
                  <a:srgbClr val="00B050"/>
                </a:solidFill>
              </a:rPr>
              <a:t>js</a:t>
            </a:r>
            <a:r>
              <a:rPr lang="en-US" dirty="0"/>
              <a:t>.</a:t>
            </a:r>
            <a:endParaRPr lang="fi-FI" dirty="0"/>
          </a:p>
          <a:p>
            <a:endParaRPr lang="fi-FI" dirty="0"/>
          </a:p>
          <a:p>
            <a:endParaRPr lang="fi-FI" dirty="0"/>
          </a:p>
        </p:txBody>
      </p:sp>
      <p:sp>
        <p:nvSpPr>
          <p:cNvPr id="5" name="Dian numeron paikkamerkki 4">
            <a:extLst>
              <a:ext uri="{FF2B5EF4-FFF2-40B4-BE49-F238E27FC236}">
                <a16:creationId xmlns:a16="http://schemas.microsoft.com/office/drawing/2014/main" id="{EB5FF1C3-C7F3-48C3-94B9-B2ACA958C315}"/>
              </a:ext>
            </a:extLst>
          </p:cNvPr>
          <p:cNvSpPr>
            <a:spLocks noGrp="1"/>
          </p:cNvSpPr>
          <p:nvPr>
            <p:ph type="sldNum" sz="quarter" idx="12"/>
          </p:nvPr>
        </p:nvSpPr>
        <p:spPr/>
        <p:txBody>
          <a:bodyPr/>
          <a:lstStyle/>
          <a:p>
            <a:fld id="{3A98EE3D-8CD1-4C3F-BD1C-C98C9596463C}" type="slidenum">
              <a:rPr lang="en-US" smtClean="0"/>
              <a:t>23</a:t>
            </a:fld>
            <a:endParaRPr lang="en-US" dirty="0"/>
          </a:p>
        </p:txBody>
      </p:sp>
    </p:spTree>
    <p:extLst>
      <p:ext uri="{BB962C8B-B14F-4D97-AF65-F5344CB8AC3E}">
        <p14:creationId xmlns:p14="http://schemas.microsoft.com/office/powerpoint/2010/main" val="272385892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58FDCC9-5B85-49DC-87A4-DCA03ACA2A08}"/>
              </a:ext>
            </a:extLst>
          </p:cNvPr>
          <p:cNvSpPr>
            <a:spLocks noGrp="1"/>
          </p:cNvSpPr>
          <p:nvPr>
            <p:ph type="title"/>
          </p:nvPr>
        </p:nvSpPr>
        <p:spPr/>
        <p:txBody>
          <a:bodyPr>
            <a:normAutofit/>
          </a:bodyPr>
          <a:lstStyle/>
          <a:p>
            <a:pPr algn="ctr"/>
            <a:r>
              <a:rPr lang="fi-FI" dirty="0" err="1"/>
              <a:t>Event</a:t>
            </a:r>
            <a:r>
              <a:rPr lang="fi-FI" dirty="0"/>
              <a:t> </a:t>
            </a:r>
            <a:r>
              <a:rPr lang="fi-FI" dirty="0" err="1"/>
              <a:t>Loop</a:t>
            </a:r>
            <a:r>
              <a:rPr lang="fi-FI" dirty="0"/>
              <a:t> Runtime </a:t>
            </a:r>
            <a:r>
              <a:rPr lang="fi-FI" dirty="0" err="1"/>
              <a:t>Concepts</a:t>
            </a:r>
            <a:r>
              <a:rPr lang="fi-FI" dirty="0"/>
              <a:t>: </a:t>
            </a:r>
            <a:r>
              <a:rPr lang="fi-FI" dirty="0" err="1"/>
              <a:t>SetTimeout</a:t>
            </a:r>
            <a:r>
              <a:rPr lang="fi-FI" dirty="0"/>
              <a:t>() 2</a:t>
            </a:r>
          </a:p>
        </p:txBody>
      </p:sp>
      <p:sp>
        <p:nvSpPr>
          <p:cNvPr id="5" name="Sisällön paikkamerkki 4">
            <a:extLst>
              <a:ext uri="{FF2B5EF4-FFF2-40B4-BE49-F238E27FC236}">
                <a16:creationId xmlns:a16="http://schemas.microsoft.com/office/drawing/2014/main" id="{16C1BBC8-FAB3-4322-9052-C29EC4D3FD1A}"/>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https://developer.mozilla.org/en-US/docs/Web/JavaScript/EventLoop</a:t>
            </a:r>
          </a:p>
        </p:txBody>
      </p:sp>
      <p:sp>
        <p:nvSpPr>
          <p:cNvPr id="4" name="Dian numeron paikkamerkki 3">
            <a:extLst>
              <a:ext uri="{FF2B5EF4-FFF2-40B4-BE49-F238E27FC236}">
                <a16:creationId xmlns:a16="http://schemas.microsoft.com/office/drawing/2014/main" id="{39D06133-8887-438F-BD05-D73BB0F3D48C}"/>
              </a:ext>
            </a:extLst>
          </p:cNvPr>
          <p:cNvSpPr>
            <a:spLocks noGrp="1"/>
          </p:cNvSpPr>
          <p:nvPr>
            <p:ph type="sldNum" sz="quarter" idx="12"/>
          </p:nvPr>
        </p:nvSpPr>
        <p:spPr/>
        <p:txBody>
          <a:bodyPr/>
          <a:lstStyle/>
          <a:p>
            <a:fld id="{3A98EE3D-8CD1-4C3F-BD1C-C98C9596463C}" type="slidenum">
              <a:rPr lang="en-US" smtClean="0"/>
              <a:pPr/>
              <a:t>230</a:t>
            </a:fld>
            <a:endParaRPr lang="en-US" dirty="0"/>
          </a:p>
        </p:txBody>
      </p:sp>
      <p:pic>
        <p:nvPicPr>
          <p:cNvPr id="7" name="Kuva 6">
            <a:extLst>
              <a:ext uri="{FF2B5EF4-FFF2-40B4-BE49-F238E27FC236}">
                <a16:creationId xmlns:a16="http://schemas.microsoft.com/office/drawing/2014/main" id="{833CA969-E9D0-4AF0-A662-16F3908A1549}"/>
              </a:ext>
            </a:extLst>
          </p:cNvPr>
          <p:cNvPicPr>
            <a:picLocks noChangeAspect="1"/>
          </p:cNvPicPr>
          <p:nvPr/>
        </p:nvPicPr>
        <p:blipFill>
          <a:blip r:embed="rId2"/>
          <a:stretch>
            <a:fillRect/>
          </a:stretch>
        </p:blipFill>
        <p:spPr>
          <a:xfrm>
            <a:off x="861134" y="1109751"/>
            <a:ext cx="11245056" cy="4989208"/>
          </a:xfrm>
          <a:prstGeom prst="rect">
            <a:avLst/>
          </a:prstGeom>
        </p:spPr>
      </p:pic>
    </p:spTree>
    <p:extLst>
      <p:ext uri="{BB962C8B-B14F-4D97-AF65-F5344CB8AC3E}">
        <p14:creationId xmlns:p14="http://schemas.microsoft.com/office/powerpoint/2010/main" val="260413966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C2C3E62-8DCB-4F7A-A6A0-A92B6091094D}"/>
              </a:ext>
            </a:extLst>
          </p:cNvPr>
          <p:cNvSpPr>
            <a:spLocks noGrp="1"/>
          </p:cNvSpPr>
          <p:nvPr>
            <p:ph type="title"/>
          </p:nvPr>
        </p:nvSpPr>
        <p:spPr/>
        <p:txBody>
          <a:bodyPr>
            <a:normAutofit/>
          </a:bodyPr>
          <a:lstStyle/>
          <a:p>
            <a:pPr algn="ctr"/>
            <a:r>
              <a:rPr lang="fi-FI" dirty="0" err="1"/>
              <a:t>Concurrency</a:t>
            </a:r>
            <a:endParaRPr lang="fi-FI" dirty="0"/>
          </a:p>
        </p:txBody>
      </p:sp>
      <p:sp>
        <p:nvSpPr>
          <p:cNvPr id="3" name="Sisällön paikkamerkki 2">
            <a:extLst>
              <a:ext uri="{FF2B5EF4-FFF2-40B4-BE49-F238E27FC236}">
                <a16:creationId xmlns:a16="http://schemas.microsoft.com/office/drawing/2014/main" id="{8D1453EA-AF06-4ABC-BE61-3F5EDF7ADEAA}"/>
              </a:ext>
            </a:extLst>
          </p:cNvPr>
          <p:cNvSpPr>
            <a:spLocks noGrp="1"/>
          </p:cNvSpPr>
          <p:nvPr>
            <p:ph idx="1"/>
          </p:nvPr>
        </p:nvSpPr>
        <p:spPr>
          <a:xfrm>
            <a:off x="861134" y="1109751"/>
            <a:ext cx="10294546" cy="5461644"/>
          </a:xfrm>
          <a:noFill/>
          <a:ln w="22225">
            <a:noFill/>
          </a:ln>
        </p:spPr>
        <p:style>
          <a:lnRef idx="1">
            <a:schemeClr val="accent2"/>
          </a:lnRef>
          <a:fillRef idx="0">
            <a:schemeClr val="accent2"/>
          </a:fillRef>
          <a:effectRef idx="0">
            <a:schemeClr val="accent2"/>
          </a:effectRef>
          <a:fontRef idx="minor">
            <a:schemeClr val="tx1"/>
          </a:fontRef>
        </p:style>
        <p:txBody>
          <a:bodyPr>
            <a:normAutofit fontScale="92500" lnSpcReduction="10000"/>
          </a:bodyPr>
          <a:lstStyle/>
          <a:p>
            <a:endParaRPr lang="fi-FI" dirty="0"/>
          </a:p>
          <a:p>
            <a:endParaRPr lang="fi-FI" dirty="0"/>
          </a:p>
          <a:p>
            <a:endParaRPr lang="fi-FI" dirty="0"/>
          </a:p>
          <a:p>
            <a:endParaRPr lang="fi-FI" dirty="0"/>
          </a:p>
          <a:p>
            <a:endParaRPr lang="fi-FI" dirty="0"/>
          </a:p>
          <a:p>
            <a:endParaRPr lang="fi-FI" dirty="0"/>
          </a:p>
          <a:p>
            <a:r>
              <a:rPr lang="en-US" dirty="0">
                <a:solidFill>
                  <a:srgbClr val="00B050"/>
                </a:solidFill>
              </a:rPr>
              <a:t>Concurrency</a:t>
            </a:r>
            <a:r>
              <a:rPr lang="en-US" dirty="0"/>
              <a:t> is the ability of different parts or units of a program, algorithm, or problem to be executed out-of-order or in partial order, without affecting the final outcome. </a:t>
            </a:r>
            <a:endParaRPr lang="fi-FI" dirty="0"/>
          </a:p>
          <a:p>
            <a:r>
              <a:rPr lang="en-US" dirty="0">
                <a:solidFill>
                  <a:srgbClr val="00B050"/>
                </a:solidFill>
              </a:rPr>
              <a:t>Multithreading</a:t>
            </a:r>
            <a:r>
              <a:rPr lang="en-US" dirty="0"/>
              <a:t> is the ability of a central processing unit (CPU) (or a single core in a multi-core processor) to provide multiple </a:t>
            </a:r>
            <a:r>
              <a:rPr lang="en-US" dirty="0">
                <a:solidFill>
                  <a:srgbClr val="00B050"/>
                </a:solidFill>
              </a:rPr>
              <a:t>threads</a:t>
            </a:r>
            <a:r>
              <a:rPr lang="en-US" dirty="0"/>
              <a:t> of execution </a:t>
            </a:r>
            <a:r>
              <a:rPr lang="en-US" dirty="0">
                <a:solidFill>
                  <a:srgbClr val="00B050"/>
                </a:solidFill>
              </a:rPr>
              <a:t>concurrently</a:t>
            </a:r>
            <a:r>
              <a:rPr lang="en-US" dirty="0"/>
              <a:t>, supported by the operating system.</a:t>
            </a:r>
            <a:endParaRPr lang="fi-FI" dirty="0"/>
          </a:p>
          <a:p>
            <a:r>
              <a:rPr lang="fi-FI" dirty="0" err="1"/>
              <a:t>Sources</a:t>
            </a:r>
            <a:r>
              <a:rPr lang="fi-FI" dirty="0"/>
              <a:t>: https://books.google.ie/books/about/Introduction_to_Concurrency_in_Programmi.html?id=J5-ckoCgc3IC&amp;redir_esc=y, https://en.wikipedia.org/wiki/Multithreading_(computer_architecture) and https://en.wikipedia.org/wiki/Concurrency_(computer_science)  </a:t>
            </a:r>
          </a:p>
        </p:txBody>
      </p:sp>
      <p:sp>
        <p:nvSpPr>
          <p:cNvPr id="5" name="Dian numeron paikkamerkki 4">
            <a:extLst>
              <a:ext uri="{FF2B5EF4-FFF2-40B4-BE49-F238E27FC236}">
                <a16:creationId xmlns:a16="http://schemas.microsoft.com/office/drawing/2014/main" id="{80690D7F-D3E3-4C0D-88B4-67BC051FCE78}"/>
              </a:ext>
            </a:extLst>
          </p:cNvPr>
          <p:cNvSpPr>
            <a:spLocks noGrp="1"/>
          </p:cNvSpPr>
          <p:nvPr>
            <p:ph type="sldNum" sz="quarter" idx="12"/>
          </p:nvPr>
        </p:nvSpPr>
        <p:spPr/>
        <p:txBody>
          <a:bodyPr/>
          <a:lstStyle/>
          <a:p>
            <a:fld id="{3A98EE3D-8CD1-4C3F-BD1C-C98C9596463C}" type="slidenum">
              <a:rPr lang="en-US" smtClean="0"/>
              <a:t>231</a:t>
            </a:fld>
            <a:endParaRPr lang="en-US" dirty="0"/>
          </a:p>
        </p:txBody>
      </p:sp>
      <p:pic>
        <p:nvPicPr>
          <p:cNvPr id="130" name="Kuva 129">
            <a:extLst>
              <a:ext uri="{FF2B5EF4-FFF2-40B4-BE49-F238E27FC236}">
                <a16:creationId xmlns:a16="http://schemas.microsoft.com/office/drawing/2014/main" id="{8B39149F-DC02-411D-B134-0BD120B27205}"/>
              </a:ext>
            </a:extLst>
          </p:cNvPr>
          <p:cNvPicPr>
            <a:picLocks noChangeAspect="1"/>
          </p:cNvPicPr>
          <p:nvPr/>
        </p:nvPicPr>
        <p:blipFill>
          <a:blip r:embed="rId2"/>
          <a:stretch>
            <a:fillRect/>
          </a:stretch>
        </p:blipFill>
        <p:spPr>
          <a:xfrm>
            <a:off x="861134" y="1109752"/>
            <a:ext cx="5122223" cy="2753808"/>
          </a:xfrm>
          <a:prstGeom prst="rect">
            <a:avLst/>
          </a:prstGeom>
        </p:spPr>
      </p:pic>
      <p:pic>
        <p:nvPicPr>
          <p:cNvPr id="132" name="Kuva 131">
            <a:extLst>
              <a:ext uri="{FF2B5EF4-FFF2-40B4-BE49-F238E27FC236}">
                <a16:creationId xmlns:a16="http://schemas.microsoft.com/office/drawing/2014/main" id="{625ACC36-C53C-4CE5-92BE-D35DB301AA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5319" y="988908"/>
            <a:ext cx="3030615" cy="2865309"/>
          </a:xfrm>
          <a:prstGeom prst="rect">
            <a:avLst/>
          </a:prstGeom>
        </p:spPr>
      </p:pic>
    </p:spTree>
    <p:extLst>
      <p:ext uri="{BB962C8B-B14F-4D97-AF65-F5344CB8AC3E}">
        <p14:creationId xmlns:p14="http://schemas.microsoft.com/office/powerpoint/2010/main" val="165715719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C2C3E62-8DCB-4F7A-A6A0-A92B6091094D}"/>
              </a:ext>
            </a:extLst>
          </p:cNvPr>
          <p:cNvSpPr>
            <a:spLocks noGrp="1"/>
          </p:cNvSpPr>
          <p:nvPr>
            <p:ph type="title"/>
          </p:nvPr>
        </p:nvSpPr>
        <p:spPr/>
        <p:txBody>
          <a:bodyPr>
            <a:normAutofit fontScale="90000"/>
          </a:bodyPr>
          <a:lstStyle/>
          <a:p>
            <a:pPr algn="ctr"/>
            <a:r>
              <a:rPr lang="en-US" dirty="0"/>
              <a:t>JavaScript is Single Threaded </a:t>
            </a:r>
          </a:p>
        </p:txBody>
      </p:sp>
      <p:sp>
        <p:nvSpPr>
          <p:cNvPr id="3" name="Sisällön paikkamerkki 2">
            <a:extLst>
              <a:ext uri="{FF2B5EF4-FFF2-40B4-BE49-F238E27FC236}">
                <a16:creationId xmlns:a16="http://schemas.microsoft.com/office/drawing/2014/main" id="{8D1453EA-AF06-4ABC-BE61-3F5EDF7ADEAA}"/>
              </a:ext>
            </a:extLst>
          </p:cNvPr>
          <p:cNvSpPr>
            <a:spLocks noGrp="1"/>
          </p:cNvSpPr>
          <p:nvPr>
            <p:ph sz="half" idx="1"/>
          </p:nvPr>
        </p:nvSpPr>
        <p:spPr>
          <a:xfrm>
            <a:off x="798990" y="1180730"/>
            <a:ext cx="4938026" cy="5390665"/>
          </a:xfrm>
        </p:spPr>
        <p:txBody>
          <a:bodyPr>
            <a:normAutofit fontScale="92500" lnSpcReduction="20000"/>
          </a:bodyPr>
          <a:lstStyle/>
          <a:p>
            <a:r>
              <a:rPr lang="en-US" dirty="0"/>
              <a:t>A </a:t>
            </a:r>
            <a:r>
              <a:rPr lang="en-US" dirty="0">
                <a:solidFill>
                  <a:srgbClr val="00B050"/>
                </a:solidFill>
              </a:rPr>
              <a:t>thread</a:t>
            </a:r>
            <a:r>
              <a:rPr lang="en-US" dirty="0"/>
              <a:t> is basically a single process that a program can use to complete tasks. Each </a:t>
            </a:r>
            <a:r>
              <a:rPr lang="en-US" dirty="0">
                <a:solidFill>
                  <a:srgbClr val="00B050"/>
                </a:solidFill>
              </a:rPr>
              <a:t>thread</a:t>
            </a:r>
            <a:r>
              <a:rPr lang="en-US" dirty="0"/>
              <a:t> can only do a single task at once:</a:t>
            </a:r>
          </a:p>
          <a:p>
            <a:r>
              <a:rPr lang="en-US" dirty="0">
                <a:highlight>
                  <a:srgbClr val="008000"/>
                </a:highlight>
              </a:rPr>
              <a:t>Task A --&gt; Task B --&gt; Task C</a:t>
            </a:r>
          </a:p>
          <a:p>
            <a:r>
              <a:rPr lang="en-US" dirty="0"/>
              <a:t>Each task will be run sequentially; a task has to complete before the next one can be started.</a:t>
            </a:r>
          </a:p>
          <a:p>
            <a:r>
              <a:rPr lang="en-US" dirty="0"/>
              <a:t>Many computers now have multiple cores, so cores can do multiple things at once. Programming languages that can support multiple </a:t>
            </a:r>
            <a:r>
              <a:rPr lang="en-US" dirty="0">
                <a:solidFill>
                  <a:srgbClr val="00B050"/>
                </a:solidFill>
              </a:rPr>
              <a:t>threads</a:t>
            </a:r>
            <a:r>
              <a:rPr lang="en-US" dirty="0"/>
              <a:t> can use multiple cores to complete multiple tasks simultaneously:</a:t>
            </a:r>
          </a:p>
          <a:p>
            <a:r>
              <a:rPr lang="en-US" dirty="0">
                <a:solidFill>
                  <a:srgbClr val="00B050"/>
                </a:solidFill>
              </a:rPr>
              <a:t>Thread</a:t>
            </a:r>
            <a:r>
              <a:rPr lang="en-US" dirty="0"/>
              <a:t> 1: </a:t>
            </a:r>
            <a:r>
              <a:rPr lang="en-US" dirty="0">
                <a:highlight>
                  <a:srgbClr val="008000"/>
                </a:highlight>
              </a:rPr>
              <a:t>Task A --&gt; Task B</a:t>
            </a:r>
          </a:p>
          <a:p>
            <a:r>
              <a:rPr lang="en-US" dirty="0">
                <a:solidFill>
                  <a:srgbClr val="00B050"/>
                </a:solidFill>
              </a:rPr>
              <a:t>Thread</a:t>
            </a:r>
            <a:r>
              <a:rPr lang="en-US" dirty="0"/>
              <a:t> 2: </a:t>
            </a:r>
            <a:r>
              <a:rPr lang="en-US" dirty="0">
                <a:highlight>
                  <a:srgbClr val="008000"/>
                </a:highlight>
              </a:rPr>
              <a:t>Task C --&gt; Task D</a:t>
            </a:r>
            <a:endParaRPr lang="fi-FI" dirty="0">
              <a:highlight>
                <a:srgbClr val="008000"/>
              </a:highlight>
            </a:endParaRPr>
          </a:p>
          <a:p>
            <a:r>
              <a:rPr lang="fi-FI" dirty="0" err="1"/>
              <a:t>Source</a:t>
            </a:r>
            <a:r>
              <a:rPr lang="fi-FI" dirty="0"/>
              <a:t>: https://developer.mozilla.org/en-US/docs/Learn/JavaScript/Asynchronous/Concepts</a:t>
            </a:r>
          </a:p>
        </p:txBody>
      </p:sp>
      <p:sp>
        <p:nvSpPr>
          <p:cNvPr id="4" name="Sisällön paikkamerkki 3">
            <a:extLst>
              <a:ext uri="{FF2B5EF4-FFF2-40B4-BE49-F238E27FC236}">
                <a16:creationId xmlns:a16="http://schemas.microsoft.com/office/drawing/2014/main" id="{C7F4FC45-D887-483A-9D6E-42B57B85EF8D}"/>
              </a:ext>
            </a:extLst>
          </p:cNvPr>
          <p:cNvSpPr>
            <a:spLocks noGrp="1"/>
          </p:cNvSpPr>
          <p:nvPr>
            <p:ph sz="half" idx="2"/>
          </p:nvPr>
        </p:nvSpPr>
        <p:spPr>
          <a:xfrm>
            <a:off x="6217654" y="1180729"/>
            <a:ext cx="4938026" cy="5390665"/>
          </a:xfrm>
        </p:spPr>
        <p:txBody>
          <a:bodyPr>
            <a:normAutofit fontScale="92500" lnSpcReduction="20000"/>
          </a:bodyPr>
          <a:lstStyle/>
          <a:p>
            <a:r>
              <a:rPr lang="en-US" dirty="0">
                <a:solidFill>
                  <a:srgbClr val="00B050"/>
                </a:solidFill>
              </a:rPr>
              <a:t>JavaScript</a:t>
            </a:r>
            <a:r>
              <a:rPr lang="en-US" dirty="0"/>
              <a:t> is </a:t>
            </a:r>
            <a:r>
              <a:rPr lang="en-US" dirty="0">
                <a:solidFill>
                  <a:srgbClr val="00B050"/>
                </a:solidFill>
              </a:rPr>
              <a:t>single</a:t>
            </a:r>
            <a:r>
              <a:rPr lang="en-US" dirty="0"/>
              <a:t> </a:t>
            </a:r>
            <a:r>
              <a:rPr lang="en-US" dirty="0">
                <a:solidFill>
                  <a:srgbClr val="00B050"/>
                </a:solidFill>
              </a:rPr>
              <a:t>threaded</a:t>
            </a:r>
            <a:r>
              <a:rPr lang="en-US" dirty="0"/>
              <a:t>:</a:t>
            </a:r>
          </a:p>
          <a:p>
            <a:r>
              <a:rPr lang="en-US" dirty="0">
                <a:solidFill>
                  <a:srgbClr val="00B050"/>
                </a:solidFill>
              </a:rPr>
              <a:t>JavaScript</a:t>
            </a:r>
            <a:r>
              <a:rPr lang="en-US" dirty="0"/>
              <a:t> is traditionally </a:t>
            </a:r>
            <a:r>
              <a:rPr lang="en-US" dirty="0">
                <a:solidFill>
                  <a:srgbClr val="00B050"/>
                </a:solidFill>
              </a:rPr>
              <a:t>single-threaded</a:t>
            </a:r>
            <a:r>
              <a:rPr lang="en-US" dirty="0"/>
              <a:t>. Even with multiple cores, you could only get it to run tasks on a </a:t>
            </a:r>
            <a:r>
              <a:rPr lang="en-US" dirty="0">
                <a:solidFill>
                  <a:srgbClr val="00B050"/>
                </a:solidFill>
              </a:rPr>
              <a:t>single</a:t>
            </a:r>
            <a:r>
              <a:rPr lang="en-US" dirty="0"/>
              <a:t> thread, called the </a:t>
            </a:r>
            <a:r>
              <a:rPr lang="en-US" dirty="0">
                <a:solidFill>
                  <a:srgbClr val="00B050"/>
                </a:solidFill>
              </a:rPr>
              <a:t>main</a:t>
            </a:r>
            <a:r>
              <a:rPr lang="en-US" dirty="0"/>
              <a:t> </a:t>
            </a:r>
            <a:r>
              <a:rPr lang="en-US" dirty="0">
                <a:solidFill>
                  <a:srgbClr val="00B050"/>
                </a:solidFill>
              </a:rPr>
              <a:t>thread</a:t>
            </a:r>
            <a:r>
              <a:rPr lang="en-US" dirty="0"/>
              <a:t>. </a:t>
            </a:r>
          </a:p>
          <a:p>
            <a:r>
              <a:rPr lang="en-US" dirty="0"/>
              <a:t>After some time, </a:t>
            </a:r>
            <a:r>
              <a:rPr lang="en-US" dirty="0">
                <a:solidFill>
                  <a:srgbClr val="00B050"/>
                </a:solidFill>
              </a:rPr>
              <a:t>JavaScript</a:t>
            </a:r>
            <a:r>
              <a:rPr lang="en-US" dirty="0"/>
              <a:t> gained some tools to help with such problems. </a:t>
            </a:r>
          </a:p>
          <a:p>
            <a:r>
              <a:rPr lang="en-US" dirty="0">
                <a:solidFill>
                  <a:srgbClr val="00B050"/>
                </a:solidFill>
              </a:rPr>
              <a:t>Web</a:t>
            </a:r>
            <a:r>
              <a:rPr lang="en-US" dirty="0"/>
              <a:t> </a:t>
            </a:r>
            <a:r>
              <a:rPr lang="en-US" dirty="0">
                <a:solidFill>
                  <a:srgbClr val="00B050"/>
                </a:solidFill>
              </a:rPr>
              <a:t>workers</a:t>
            </a:r>
            <a:r>
              <a:rPr lang="en-US" dirty="0"/>
              <a:t> allow you to send some of the </a:t>
            </a:r>
            <a:r>
              <a:rPr lang="en-US" dirty="0">
                <a:solidFill>
                  <a:srgbClr val="00B050"/>
                </a:solidFill>
              </a:rPr>
              <a:t>JavaScript</a:t>
            </a:r>
            <a:r>
              <a:rPr lang="en-US" dirty="0"/>
              <a:t> processing off to a separate </a:t>
            </a:r>
            <a:r>
              <a:rPr lang="en-US" dirty="0">
                <a:solidFill>
                  <a:srgbClr val="00B050"/>
                </a:solidFill>
              </a:rPr>
              <a:t>thread</a:t>
            </a:r>
            <a:r>
              <a:rPr lang="en-US" dirty="0"/>
              <a:t>, called a </a:t>
            </a:r>
            <a:r>
              <a:rPr lang="en-US" dirty="0">
                <a:solidFill>
                  <a:srgbClr val="00B050"/>
                </a:solidFill>
              </a:rPr>
              <a:t>worker</a:t>
            </a:r>
            <a:r>
              <a:rPr lang="en-US" dirty="0"/>
              <a:t>, so that you can run multiple </a:t>
            </a:r>
            <a:r>
              <a:rPr lang="en-US" dirty="0">
                <a:solidFill>
                  <a:srgbClr val="00B050"/>
                </a:solidFill>
              </a:rPr>
              <a:t>JavaScript</a:t>
            </a:r>
            <a:r>
              <a:rPr lang="en-US" dirty="0"/>
              <a:t> chunks simultaneously. </a:t>
            </a:r>
          </a:p>
          <a:p>
            <a:r>
              <a:rPr lang="en-US" dirty="0"/>
              <a:t>You'd generally use a </a:t>
            </a:r>
            <a:r>
              <a:rPr lang="en-US" dirty="0">
                <a:solidFill>
                  <a:srgbClr val="00B050"/>
                </a:solidFill>
              </a:rPr>
              <a:t>worker</a:t>
            </a:r>
            <a:r>
              <a:rPr lang="en-US" dirty="0"/>
              <a:t> to run expensive processes off the </a:t>
            </a:r>
            <a:r>
              <a:rPr lang="en-US" dirty="0">
                <a:solidFill>
                  <a:srgbClr val="00B050"/>
                </a:solidFill>
              </a:rPr>
              <a:t>main</a:t>
            </a:r>
            <a:r>
              <a:rPr lang="en-US" dirty="0"/>
              <a:t> </a:t>
            </a:r>
            <a:r>
              <a:rPr lang="en-US" dirty="0">
                <a:solidFill>
                  <a:srgbClr val="00B050"/>
                </a:solidFill>
              </a:rPr>
              <a:t>thread</a:t>
            </a:r>
            <a:r>
              <a:rPr lang="en-US" dirty="0"/>
              <a:t> so that user interaction is not blocked.</a:t>
            </a:r>
          </a:p>
          <a:p>
            <a:r>
              <a:rPr lang="en-US" dirty="0">
                <a:solidFill>
                  <a:srgbClr val="00B050"/>
                </a:solidFill>
              </a:rPr>
              <a:t>Main</a:t>
            </a:r>
            <a:r>
              <a:rPr lang="en-US" dirty="0"/>
              <a:t> </a:t>
            </a:r>
            <a:r>
              <a:rPr lang="en-US" dirty="0">
                <a:solidFill>
                  <a:srgbClr val="00B050"/>
                </a:solidFill>
              </a:rPr>
              <a:t>thread</a:t>
            </a:r>
            <a:r>
              <a:rPr lang="en-US" dirty="0"/>
              <a:t>: </a:t>
            </a:r>
            <a:r>
              <a:rPr lang="en-US" dirty="0">
                <a:highlight>
                  <a:srgbClr val="008000"/>
                </a:highlight>
              </a:rPr>
              <a:t>Task A --&gt; Task C</a:t>
            </a:r>
          </a:p>
          <a:p>
            <a:r>
              <a:rPr lang="en-US" dirty="0">
                <a:solidFill>
                  <a:srgbClr val="00B050"/>
                </a:solidFill>
              </a:rPr>
              <a:t>Worker</a:t>
            </a:r>
            <a:r>
              <a:rPr lang="en-US" dirty="0"/>
              <a:t> </a:t>
            </a:r>
            <a:r>
              <a:rPr lang="en-US" dirty="0">
                <a:solidFill>
                  <a:srgbClr val="00B050"/>
                </a:solidFill>
              </a:rPr>
              <a:t>thread</a:t>
            </a:r>
            <a:r>
              <a:rPr lang="en-US" dirty="0"/>
              <a:t>: </a:t>
            </a:r>
            <a:r>
              <a:rPr lang="en-US" dirty="0">
                <a:highlight>
                  <a:srgbClr val="008000"/>
                </a:highlight>
              </a:rPr>
              <a:t>Expensive task B</a:t>
            </a:r>
            <a:endParaRPr lang="fi-FI" dirty="0">
              <a:highlight>
                <a:srgbClr val="008000"/>
              </a:highlight>
            </a:endParaRPr>
          </a:p>
        </p:txBody>
      </p:sp>
      <p:sp>
        <p:nvSpPr>
          <p:cNvPr id="5" name="Dian numeron paikkamerkki 4">
            <a:extLst>
              <a:ext uri="{FF2B5EF4-FFF2-40B4-BE49-F238E27FC236}">
                <a16:creationId xmlns:a16="http://schemas.microsoft.com/office/drawing/2014/main" id="{80690D7F-D3E3-4C0D-88B4-67BC051FCE78}"/>
              </a:ext>
            </a:extLst>
          </p:cNvPr>
          <p:cNvSpPr>
            <a:spLocks noGrp="1"/>
          </p:cNvSpPr>
          <p:nvPr>
            <p:ph type="sldNum" sz="quarter" idx="12"/>
          </p:nvPr>
        </p:nvSpPr>
        <p:spPr/>
        <p:txBody>
          <a:bodyPr/>
          <a:lstStyle/>
          <a:p>
            <a:fld id="{3A98EE3D-8CD1-4C3F-BD1C-C98C9596463C}" type="slidenum">
              <a:rPr lang="en-US" smtClean="0"/>
              <a:t>232</a:t>
            </a:fld>
            <a:endParaRPr lang="en-US" dirty="0"/>
          </a:p>
        </p:txBody>
      </p:sp>
    </p:spTree>
    <p:extLst>
      <p:ext uri="{BB962C8B-B14F-4D97-AF65-F5344CB8AC3E}">
        <p14:creationId xmlns:p14="http://schemas.microsoft.com/office/powerpoint/2010/main" val="214708518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C2C3E62-8DCB-4F7A-A6A0-A92B6091094D}"/>
              </a:ext>
            </a:extLst>
          </p:cNvPr>
          <p:cNvSpPr>
            <a:spLocks noGrp="1"/>
          </p:cNvSpPr>
          <p:nvPr>
            <p:ph type="title"/>
          </p:nvPr>
        </p:nvSpPr>
        <p:spPr/>
        <p:txBody>
          <a:bodyPr>
            <a:normAutofit fontScale="90000"/>
          </a:bodyPr>
          <a:lstStyle/>
          <a:p>
            <a:pPr algn="ctr"/>
            <a:r>
              <a:rPr lang="fi-FI" dirty="0" err="1"/>
              <a:t>Asynchronous</a:t>
            </a:r>
            <a:r>
              <a:rPr lang="fi-FI" dirty="0"/>
              <a:t> </a:t>
            </a:r>
            <a:r>
              <a:rPr lang="fi-FI" dirty="0" err="1"/>
              <a:t>Javascript</a:t>
            </a:r>
            <a:endParaRPr lang="fi-FI" dirty="0"/>
          </a:p>
        </p:txBody>
      </p:sp>
      <p:sp>
        <p:nvSpPr>
          <p:cNvPr id="3" name="Sisällön paikkamerkki 2">
            <a:extLst>
              <a:ext uri="{FF2B5EF4-FFF2-40B4-BE49-F238E27FC236}">
                <a16:creationId xmlns:a16="http://schemas.microsoft.com/office/drawing/2014/main" id="{8D1453EA-AF06-4ABC-BE61-3F5EDF7ADEAA}"/>
              </a:ext>
            </a:extLst>
          </p:cNvPr>
          <p:cNvSpPr>
            <a:spLocks noGrp="1"/>
          </p:cNvSpPr>
          <p:nvPr>
            <p:ph sz="half" idx="1"/>
          </p:nvPr>
        </p:nvSpPr>
        <p:spPr>
          <a:xfrm>
            <a:off x="798990" y="1180730"/>
            <a:ext cx="4938026" cy="5390665"/>
          </a:xfrm>
        </p:spPr>
        <p:txBody>
          <a:bodyPr>
            <a:normAutofit fontScale="92500" lnSpcReduction="10000"/>
          </a:bodyPr>
          <a:lstStyle/>
          <a:p>
            <a:r>
              <a:rPr lang="en-US" dirty="0">
                <a:solidFill>
                  <a:srgbClr val="00B050"/>
                </a:solidFill>
              </a:rPr>
              <a:t>Asynchronous</a:t>
            </a:r>
            <a:r>
              <a:rPr lang="en-US" dirty="0"/>
              <a:t> code:</a:t>
            </a:r>
          </a:p>
          <a:p>
            <a:r>
              <a:rPr lang="en-US" dirty="0">
                <a:solidFill>
                  <a:srgbClr val="00B050"/>
                </a:solidFill>
              </a:rPr>
              <a:t>Web</a:t>
            </a:r>
            <a:r>
              <a:rPr lang="en-US" dirty="0"/>
              <a:t> </a:t>
            </a:r>
            <a:r>
              <a:rPr lang="en-US" dirty="0">
                <a:solidFill>
                  <a:srgbClr val="00B050"/>
                </a:solidFill>
              </a:rPr>
              <a:t>workers</a:t>
            </a:r>
            <a:r>
              <a:rPr lang="en-US" dirty="0"/>
              <a:t> are pretty useful, but they do have their limitations. A major one is they are not able to access the </a:t>
            </a:r>
            <a:r>
              <a:rPr lang="en-US" dirty="0">
                <a:solidFill>
                  <a:srgbClr val="00B050"/>
                </a:solidFill>
              </a:rPr>
              <a:t>DOM</a:t>
            </a:r>
            <a:r>
              <a:rPr lang="en-US" dirty="0"/>
              <a:t> — you can't get a </a:t>
            </a:r>
            <a:r>
              <a:rPr lang="en-US" dirty="0">
                <a:solidFill>
                  <a:srgbClr val="00B050"/>
                </a:solidFill>
              </a:rPr>
              <a:t>worker</a:t>
            </a:r>
            <a:r>
              <a:rPr lang="en-US" dirty="0"/>
              <a:t> to directly do anything to update the </a:t>
            </a:r>
            <a:r>
              <a:rPr lang="en-US" dirty="0">
                <a:solidFill>
                  <a:srgbClr val="00B050"/>
                </a:solidFill>
              </a:rPr>
              <a:t>UI</a:t>
            </a:r>
            <a:r>
              <a:rPr lang="en-US" dirty="0"/>
              <a:t>. We couldn't render our 1 million blue circles inside our </a:t>
            </a:r>
            <a:r>
              <a:rPr lang="en-US" dirty="0">
                <a:solidFill>
                  <a:srgbClr val="00B050"/>
                </a:solidFill>
              </a:rPr>
              <a:t>worker</a:t>
            </a:r>
            <a:r>
              <a:rPr lang="en-US" dirty="0"/>
              <a:t>; it can basically just do number crunching.</a:t>
            </a:r>
          </a:p>
          <a:p>
            <a:r>
              <a:rPr lang="en-US" dirty="0"/>
              <a:t>The second problem is that although code run in a </a:t>
            </a:r>
            <a:r>
              <a:rPr lang="en-US" dirty="0">
                <a:solidFill>
                  <a:srgbClr val="00B050"/>
                </a:solidFill>
              </a:rPr>
              <a:t>worker</a:t>
            </a:r>
            <a:r>
              <a:rPr lang="en-US" dirty="0"/>
              <a:t> is not blocking, it is still basically </a:t>
            </a:r>
            <a:r>
              <a:rPr lang="en-US" dirty="0">
                <a:solidFill>
                  <a:srgbClr val="00B050"/>
                </a:solidFill>
              </a:rPr>
              <a:t>synchronous</a:t>
            </a:r>
            <a:r>
              <a:rPr lang="en-US" dirty="0"/>
              <a:t>. This becomes a problem when a function relies on the results of multiple previous processes to function. Consider the following </a:t>
            </a:r>
            <a:r>
              <a:rPr lang="en-US" dirty="0">
                <a:solidFill>
                  <a:srgbClr val="00B050"/>
                </a:solidFill>
              </a:rPr>
              <a:t>thread</a:t>
            </a:r>
            <a:r>
              <a:rPr lang="en-US" dirty="0"/>
              <a:t> diagrams:</a:t>
            </a:r>
          </a:p>
          <a:p>
            <a:r>
              <a:rPr lang="en-US" dirty="0">
                <a:solidFill>
                  <a:srgbClr val="00B050"/>
                </a:solidFill>
              </a:rPr>
              <a:t>Main</a:t>
            </a:r>
            <a:r>
              <a:rPr lang="en-US" dirty="0"/>
              <a:t> </a:t>
            </a:r>
            <a:r>
              <a:rPr lang="en-US" dirty="0">
                <a:solidFill>
                  <a:srgbClr val="00B050"/>
                </a:solidFill>
              </a:rPr>
              <a:t>thread</a:t>
            </a:r>
            <a:r>
              <a:rPr lang="en-US" dirty="0"/>
              <a:t>: </a:t>
            </a:r>
            <a:r>
              <a:rPr lang="en-US" dirty="0">
                <a:highlight>
                  <a:srgbClr val="008000"/>
                </a:highlight>
              </a:rPr>
              <a:t>Task A --&gt; Task B</a:t>
            </a:r>
            <a:endParaRPr lang="fi-FI" dirty="0">
              <a:highlight>
                <a:srgbClr val="008000"/>
              </a:highlight>
            </a:endParaRPr>
          </a:p>
          <a:p>
            <a:r>
              <a:rPr lang="fi-FI" dirty="0" err="1"/>
              <a:t>Source</a:t>
            </a:r>
            <a:r>
              <a:rPr lang="fi-FI" dirty="0"/>
              <a:t>: https://developer.mozilla.org/en-US/docs/Learn/JavaScript/Asynchronous/Concepts</a:t>
            </a:r>
          </a:p>
        </p:txBody>
      </p:sp>
      <p:sp>
        <p:nvSpPr>
          <p:cNvPr id="4" name="Sisällön paikkamerkki 3">
            <a:extLst>
              <a:ext uri="{FF2B5EF4-FFF2-40B4-BE49-F238E27FC236}">
                <a16:creationId xmlns:a16="http://schemas.microsoft.com/office/drawing/2014/main" id="{C7F4FC45-D887-483A-9D6E-42B57B85EF8D}"/>
              </a:ext>
            </a:extLst>
          </p:cNvPr>
          <p:cNvSpPr>
            <a:spLocks noGrp="1"/>
          </p:cNvSpPr>
          <p:nvPr>
            <p:ph sz="half" idx="2"/>
          </p:nvPr>
        </p:nvSpPr>
        <p:spPr>
          <a:xfrm>
            <a:off x="6217654" y="1180729"/>
            <a:ext cx="4938026" cy="5390665"/>
          </a:xfrm>
        </p:spPr>
        <p:txBody>
          <a:bodyPr>
            <a:normAutofit fontScale="92500" lnSpcReduction="10000"/>
          </a:bodyPr>
          <a:lstStyle/>
          <a:p>
            <a:r>
              <a:rPr lang="en-US" dirty="0"/>
              <a:t>In this case, let's say Task A is doing something like fetching an image from the server and Task B then does something to the image like applying a filter to it. If you start Task A running and then immediately try to run Task B, you'll get an error, because the image won't be available yet.</a:t>
            </a:r>
          </a:p>
          <a:p>
            <a:r>
              <a:rPr lang="en-US" dirty="0">
                <a:solidFill>
                  <a:srgbClr val="00B050"/>
                </a:solidFill>
              </a:rPr>
              <a:t>Main</a:t>
            </a:r>
            <a:r>
              <a:rPr lang="en-US" dirty="0"/>
              <a:t> </a:t>
            </a:r>
            <a:r>
              <a:rPr lang="en-US" dirty="0">
                <a:solidFill>
                  <a:srgbClr val="00B050"/>
                </a:solidFill>
              </a:rPr>
              <a:t>thread</a:t>
            </a:r>
            <a:r>
              <a:rPr lang="en-US" dirty="0"/>
              <a:t>: </a:t>
            </a:r>
            <a:r>
              <a:rPr lang="en-US" dirty="0">
                <a:highlight>
                  <a:srgbClr val="008000"/>
                </a:highlight>
              </a:rPr>
              <a:t>Task A --&gt; Task B --&gt; |Task D|</a:t>
            </a:r>
          </a:p>
          <a:p>
            <a:r>
              <a:rPr lang="en-US" dirty="0">
                <a:solidFill>
                  <a:srgbClr val="00B050"/>
                </a:solidFill>
              </a:rPr>
              <a:t>Worker</a:t>
            </a:r>
            <a:r>
              <a:rPr lang="en-US" dirty="0"/>
              <a:t> </a:t>
            </a:r>
            <a:r>
              <a:rPr lang="en-US" dirty="0">
                <a:solidFill>
                  <a:srgbClr val="00B050"/>
                </a:solidFill>
              </a:rPr>
              <a:t>thread</a:t>
            </a:r>
            <a:r>
              <a:rPr lang="en-US" dirty="0"/>
              <a:t>: </a:t>
            </a:r>
            <a:r>
              <a:rPr lang="en-US" dirty="0">
                <a:highlight>
                  <a:srgbClr val="008000"/>
                </a:highlight>
              </a:rPr>
              <a:t>Task C -----------&gt; |      |</a:t>
            </a:r>
          </a:p>
          <a:p>
            <a:r>
              <a:rPr lang="en-US" dirty="0"/>
              <a:t>In this case, let's say Task D makes use of the results of both Task B and Task C. If we can guarantee that these results will both be available at the same time, then we might be OK, but this is unlikely. If Task D tries to run when one of its inputs is not yet available, it will throw an error.</a:t>
            </a:r>
            <a:endParaRPr lang="fi-FI" dirty="0"/>
          </a:p>
        </p:txBody>
      </p:sp>
      <p:sp>
        <p:nvSpPr>
          <p:cNvPr id="5" name="Dian numeron paikkamerkki 4">
            <a:extLst>
              <a:ext uri="{FF2B5EF4-FFF2-40B4-BE49-F238E27FC236}">
                <a16:creationId xmlns:a16="http://schemas.microsoft.com/office/drawing/2014/main" id="{80690D7F-D3E3-4C0D-88B4-67BC051FCE78}"/>
              </a:ext>
            </a:extLst>
          </p:cNvPr>
          <p:cNvSpPr>
            <a:spLocks noGrp="1"/>
          </p:cNvSpPr>
          <p:nvPr>
            <p:ph type="sldNum" sz="quarter" idx="12"/>
          </p:nvPr>
        </p:nvSpPr>
        <p:spPr/>
        <p:txBody>
          <a:bodyPr/>
          <a:lstStyle/>
          <a:p>
            <a:fld id="{3A98EE3D-8CD1-4C3F-BD1C-C98C9596463C}" type="slidenum">
              <a:rPr lang="en-US" smtClean="0"/>
              <a:t>233</a:t>
            </a:fld>
            <a:endParaRPr lang="en-US" dirty="0"/>
          </a:p>
        </p:txBody>
      </p:sp>
    </p:spTree>
    <p:extLst>
      <p:ext uri="{BB962C8B-B14F-4D97-AF65-F5344CB8AC3E}">
        <p14:creationId xmlns:p14="http://schemas.microsoft.com/office/powerpoint/2010/main" val="327527938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3E0179C4-5F0D-4E35-96C1-91E3F4FAC090}"/>
              </a:ext>
            </a:extLst>
          </p:cNvPr>
          <p:cNvSpPr>
            <a:spLocks noGrp="1"/>
          </p:cNvSpPr>
          <p:nvPr>
            <p:ph type="title"/>
          </p:nvPr>
        </p:nvSpPr>
        <p:spPr/>
        <p:txBody>
          <a:bodyPr>
            <a:normAutofit fontScale="90000"/>
          </a:bodyPr>
          <a:lstStyle/>
          <a:p>
            <a:pPr algn="ctr"/>
            <a:r>
              <a:rPr lang="fi-FI" dirty="0" err="1"/>
              <a:t>Asynchronous</a:t>
            </a:r>
            <a:r>
              <a:rPr lang="fi-FI" dirty="0"/>
              <a:t> </a:t>
            </a:r>
            <a:r>
              <a:rPr lang="fi-FI" dirty="0" err="1"/>
              <a:t>Javascript</a:t>
            </a:r>
            <a:r>
              <a:rPr lang="fi-FI" dirty="0"/>
              <a:t> 2</a:t>
            </a:r>
          </a:p>
        </p:txBody>
      </p:sp>
      <p:sp>
        <p:nvSpPr>
          <p:cNvPr id="3" name="Sisällön paikkamerkki 2">
            <a:extLst>
              <a:ext uri="{FF2B5EF4-FFF2-40B4-BE49-F238E27FC236}">
                <a16:creationId xmlns:a16="http://schemas.microsoft.com/office/drawing/2014/main" id="{30835616-E9A5-4701-8A9C-48C7D1D952F4}"/>
              </a:ext>
            </a:extLst>
          </p:cNvPr>
          <p:cNvSpPr>
            <a:spLocks noGrp="1"/>
          </p:cNvSpPr>
          <p:nvPr>
            <p:ph sz="half" idx="1"/>
          </p:nvPr>
        </p:nvSpPr>
        <p:spPr>
          <a:xfrm>
            <a:off x="798990" y="1180730"/>
            <a:ext cx="4938026" cy="5390665"/>
          </a:xfrm>
        </p:spPr>
        <p:txBody>
          <a:bodyPr>
            <a:normAutofit lnSpcReduction="10000"/>
          </a:bodyPr>
          <a:lstStyle/>
          <a:p>
            <a:r>
              <a:rPr lang="en-US" dirty="0"/>
              <a:t>Browsers allow us to run certain operations asynchronously. Features like </a:t>
            </a:r>
            <a:r>
              <a:rPr lang="en-US" dirty="0">
                <a:solidFill>
                  <a:srgbClr val="00B050"/>
                </a:solidFill>
              </a:rPr>
              <a:t>promises</a:t>
            </a:r>
            <a:r>
              <a:rPr lang="en-US" dirty="0"/>
              <a:t> allow you to set an operation running (e.g. the fetching of an image from the server), and then wait until the result has returned before running another operation:</a:t>
            </a:r>
          </a:p>
          <a:p>
            <a:r>
              <a:rPr lang="en-US" dirty="0">
                <a:solidFill>
                  <a:srgbClr val="00B050"/>
                </a:solidFill>
              </a:rPr>
              <a:t>Main</a:t>
            </a:r>
            <a:r>
              <a:rPr lang="en-US" dirty="0"/>
              <a:t> </a:t>
            </a:r>
            <a:r>
              <a:rPr lang="en-US" dirty="0">
                <a:solidFill>
                  <a:srgbClr val="00B050"/>
                </a:solidFill>
              </a:rPr>
              <a:t>thread</a:t>
            </a:r>
            <a:r>
              <a:rPr lang="en-US" dirty="0"/>
              <a:t>: </a:t>
            </a:r>
            <a:r>
              <a:rPr lang="en-US" dirty="0">
                <a:highlight>
                  <a:srgbClr val="008000"/>
                </a:highlight>
              </a:rPr>
              <a:t>Task A</a:t>
            </a:r>
            <a:r>
              <a:rPr lang="en-US" dirty="0"/>
              <a:t>                   </a:t>
            </a:r>
            <a:r>
              <a:rPr lang="en-US" dirty="0">
                <a:highlight>
                  <a:srgbClr val="008000"/>
                </a:highlight>
              </a:rPr>
              <a:t>Task B</a:t>
            </a:r>
          </a:p>
          <a:p>
            <a:r>
              <a:rPr lang="en-US" dirty="0"/>
              <a:t>    </a:t>
            </a:r>
            <a:r>
              <a:rPr lang="en-US" dirty="0">
                <a:solidFill>
                  <a:srgbClr val="00B050"/>
                </a:solidFill>
              </a:rPr>
              <a:t>Promise</a:t>
            </a:r>
            <a:r>
              <a:rPr lang="en-US" dirty="0"/>
              <a:t>:      </a:t>
            </a:r>
            <a:r>
              <a:rPr lang="en-US" dirty="0">
                <a:highlight>
                  <a:srgbClr val="008000"/>
                </a:highlight>
              </a:rPr>
              <a:t>|__async operation__|</a:t>
            </a:r>
          </a:p>
          <a:p>
            <a:r>
              <a:rPr lang="en-US" dirty="0"/>
              <a:t>Since the operation is happening somewhere else, the </a:t>
            </a:r>
            <a:r>
              <a:rPr lang="en-US" dirty="0">
                <a:solidFill>
                  <a:srgbClr val="00B050"/>
                </a:solidFill>
              </a:rPr>
              <a:t>main</a:t>
            </a:r>
            <a:r>
              <a:rPr lang="en-US" dirty="0"/>
              <a:t> </a:t>
            </a:r>
            <a:r>
              <a:rPr lang="en-US" dirty="0">
                <a:solidFill>
                  <a:srgbClr val="00B050"/>
                </a:solidFill>
              </a:rPr>
              <a:t>thread</a:t>
            </a:r>
            <a:r>
              <a:rPr lang="en-US" dirty="0"/>
              <a:t> is not blocked while the </a:t>
            </a:r>
            <a:r>
              <a:rPr lang="en-US" dirty="0">
                <a:solidFill>
                  <a:srgbClr val="00B050"/>
                </a:solidFill>
              </a:rPr>
              <a:t>async</a:t>
            </a:r>
            <a:r>
              <a:rPr lang="en-US" dirty="0"/>
              <a:t> operation is being processed.</a:t>
            </a:r>
            <a:endParaRPr lang="fi-FI" dirty="0"/>
          </a:p>
          <a:p>
            <a:endParaRPr lang="fi-FI" dirty="0"/>
          </a:p>
          <a:p>
            <a:r>
              <a:rPr lang="fi-FI" dirty="0" err="1"/>
              <a:t>Source</a:t>
            </a:r>
            <a:r>
              <a:rPr lang="fi-FI" dirty="0"/>
              <a:t>: https://developer.mozilla.org/en-US/docs/Learn/JavaScript/Asynchronous/Concepts</a:t>
            </a:r>
          </a:p>
        </p:txBody>
      </p:sp>
      <p:sp>
        <p:nvSpPr>
          <p:cNvPr id="4" name="Sisällön paikkamerkki 3">
            <a:extLst>
              <a:ext uri="{FF2B5EF4-FFF2-40B4-BE49-F238E27FC236}">
                <a16:creationId xmlns:a16="http://schemas.microsoft.com/office/drawing/2014/main" id="{EA2FFA1A-C98E-4759-939E-C04BB85BEAC1}"/>
              </a:ext>
            </a:extLst>
          </p:cNvPr>
          <p:cNvSpPr>
            <a:spLocks noGrp="1"/>
          </p:cNvSpPr>
          <p:nvPr>
            <p:ph sz="half" idx="2"/>
          </p:nvPr>
        </p:nvSpPr>
        <p:spPr>
          <a:xfrm>
            <a:off x="6217654" y="1180729"/>
            <a:ext cx="4938026" cy="5390665"/>
          </a:xfrm>
        </p:spPr>
        <p:txBody>
          <a:bodyPr>
            <a:normAutofit lnSpcReduction="10000"/>
          </a:bodyPr>
          <a:lstStyle/>
          <a:p>
            <a:r>
              <a:rPr lang="en-US" dirty="0">
                <a:solidFill>
                  <a:srgbClr val="00B050"/>
                </a:solidFill>
              </a:rPr>
              <a:t>Blocking</a:t>
            </a:r>
            <a:r>
              <a:rPr lang="en-US" dirty="0"/>
              <a:t> code:</a:t>
            </a:r>
          </a:p>
          <a:p>
            <a:r>
              <a:rPr lang="en-US" dirty="0">
                <a:solidFill>
                  <a:srgbClr val="00B050"/>
                </a:solidFill>
              </a:rPr>
              <a:t>Asynchronous</a:t>
            </a:r>
            <a:r>
              <a:rPr lang="en-US" dirty="0"/>
              <a:t> techniques are very useful, particularly in web programming. </a:t>
            </a:r>
          </a:p>
          <a:p>
            <a:r>
              <a:rPr lang="en-US" dirty="0"/>
              <a:t>When a web app runs in a browser and it executes an intensive chunk of code without returning control to the browser, the browser can appear to be frozen. </a:t>
            </a:r>
          </a:p>
          <a:p>
            <a:r>
              <a:rPr lang="en-US" dirty="0"/>
              <a:t>This is called </a:t>
            </a:r>
            <a:r>
              <a:rPr lang="en-US" dirty="0">
                <a:solidFill>
                  <a:srgbClr val="00B050"/>
                </a:solidFill>
              </a:rPr>
              <a:t>blocking</a:t>
            </a:r>
            <a:r>
              <a:rPr lang="en-US" dirty="0"/>
              <a:t>; the browser is </a:t>
            </a:r>
            <a:r>
              <a:rPr lang="en-US" dirty="0">
                <a:solidFill>
                  <a:srgbClr val="00B050"/>
                </a:solidFill>
              </a:rPr>
              <a:t>blocked</a:t>
            </a:r>
            <a:r>
              <a:rPr lang="en-US" dirty="0"/>
              <a:t> from continuing to handle user input and perform other tasks until the web app returns control of the processor.</a:t>
            </a:r>
            <a:endParaRPr lang="fi-FI" dirty="0"/>
          </a:p>
          <a:p>
            <a:r>
              <a:rPr lang="en-US" dirty="0"/>
              <a:t>Modern software design increasingly revolves around using </a:t>
            </a:r>
            <a:r>
              <a:rPr lang="en-US" dirty="0">
                <a:solidFill>
                  <a:srgbClr val="00B050"/>
                </a:solidFill>
              </a:rPr>
              <a:t>asynchronous</a:t>
            </a:r>
            <a:r>
              <a:rPr lang="en-US" dirty="0"/>
              <a:t> programming, to allow programs to do more than one thing at a time.</a:t>
            </a:r>
            <a:endParaRPr lang="fi-FI" dirty="0"/>
          </a:p>
          <a:p>
            <a:endParaRPr lang="fi-FI" dirty="0"/>
          </a:p>
        </p:txBody>
      </p:sp>
      <p:sp>
        <p:nvSpPr>
          <p:cNvPr id="5" name="Dian numeron paikkamerkki 4">
            <a:extLst>
              <a:ext uri="{FF2B5EF4-FFF2-40B4-BE49-F238E27FC236}">
                <a16:creationId xmlns:a16="http://schemas.microsoft.com/office/drawing/2014/main" id="{2D84A4F1-D1D3-4A98-AE99-BD5BEF76F44B}"/>
              </a:ext>
            </a:extLst>
          </p:cNvPr>
          <p:cNvSpPr>
            <a:spLocks noGrp="1"/>
          </p:cNvSpPr>
          <p:nvPr>
            <p:ph type="sldNum" sz="quarter" idx="12"/>
          </p:nvPr>
        </p:nvSpPr>
        <p:spPr/>
        <p:txBody>
          <a:bodyPr/>
          <a:lstStyle/>
          <a:p>
            <a:fld id="{3A98EE3D-8CD1-4C3F-BD1C-C98C9596463C}" type="slidenum">
              <a:rPr lang="en-US" smtClean="0"/>
              <a:t>234</a:t>
            </a:fld>
            <a:endParaRPr lang="en-US" dirty="0"/>
          </a:p>
        </p:txBody>
      </p:sp>
    </p:spTree>
    <p:extLst>
      <p:ext uri="{BB962C8B-B14F-4D97-AF65-F5344CB8AC3E}">
        <p14:creationId xmlns:p14="http://schemas.microsoft.com/office/powerpoint/2010/main" val="23984643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2C786A5D-3013-4BE9-942B-B3027178AF9A}"/>
              </a:ext>
            </a:extLst>
          </p:cNvPr>
          <p:cNvSpPr>
            <a:spLocks noGrp="1"/>
          </p:cNvSpPr>
          <p:nvPr>
            <p:ph type="title"/>
          </p:nvPr>
        </p:nvSpPr>
        <p:spPr/>
        <p:txBody>
          <a:bodyPr>
            <a:normAutofit fontScale="90000"/>
          </a:bodyPr>
          <a:lstStyle/>
          <a:p>
            <a:pPr algn="ctr"/>
            <a:r>
              <a:rPr lang="fi-FI" dirty="0"/>
              <a:t>Web </a:t>
            </a:r>
            <a:r>
              <a:rPr lang="fi-FI" dirty="0" err="1"/>
              <a:t>Worker</a:t>
            </a:r>
            <a:endParaRPr lang="fi-FI" dirty="0"/>
          </a:p>
        </p:txBody>
      </p:sp>
      <p:sp>
        <p:nvSpPr>
          <p:cNvPr id="3" name="Sisällön paikkamerkki 2">
            <a:extLst>
              <a:ext uri="{FF2B5EF4-FFF2-40B4-BE49-F238E27FC236}">
                <a16:creationId xmlns:a16="http://schemas.microsoft.com/office/drawing/2014/main" id="{86FFAF59-DB1B-48BC-BF9B-DC87BE91D70A}"/>
              </a:ext>
            </a:extLst>
          </p:cNvPr>
          <p:cNvSpPr>
            <a:spLocks noGrp="1"/>
          </p:cNvSpPr>
          <p:nvPr>
            <p:ph sz="half" idx="1"/>
          </p:nvPr>
        </p:nvSpPr>
        <p:spPr>
          <a:xfrm>
            <a:off x="798990" y="1180730"/>
            <a:ext cx="4938026" cy="5390665"/>
          </a:xfrm>
        </p:spPr>
        <p:txBody>
          <a:bodyPr>
            <a:normAutofit/>
          </a:bodyPr>
          <a:lstStyle/>
          <a:p>
            <a:r>
              <a:rPr lang="en-US" dirty="0"/>
              <a:t>What is a </a:t>
            </a:r>
            <a:r>
              <a:rPr lang="en-US" dirty="0">
                <a:solidFill>
                  <a:srgbClr val="00B050"/>
                </a:solidFill>
              </a:rPr>
              <a:t>Web</a:t>
            </a:r>
            <a:r>
              <a:rPr lang="en-US" dirty="0"/>
              <a:t> </a:t>
            </a:r>
            <a:r>
              <a:rPr lang="en-US" dirty="0">
                <a:solidFill>
                  <a:srgbClr val="00B050"/>
                </a:solidFill>
              </a:rPr>
              <a:t>Worker</a:t>
            </a:r>
            <a:r>
              <a:rPr lang="en-US" dirty="0"/>
              <a:t>?</a:t>
            </a:r>
          </a:p>
          <a:p>
            <a:r>
              <a:rPr lang="en-US" dirty="0"/>
              <a:t>A </a:t>
            </a:r>
            <a:r>
              <a:rPr lang="en-US" dirty="0">
                <a:solidFill>
                  <a:srgbClr val="00B050"/>
                </a:solidFill>
              </a:rPr>
              <a:t>web</a:t>
            </a:r>
            <a:r>
              <a:rPr lang="en-US" dirty="0"/>
              <a:t> </a:t>
            </a:r>
            <a:r>
              <a:rPr lang="en-US" dirty="0">
                <a:solidFill>
                  <a:srgbClr val="00B050"/>
                </a:solidFill>
              </a:rPr>
              <a:t>worker</a:t>
            </a:r>
            <a:r>
              <a:rPr lang="en-US" dirty="0"/>
              <a:t> is a </a:t>
            </a:r>
            <a:r>
              <a:rPr lang="en-US" dirty="0">
                <a:solidFill>
                  <a:srgbClr val="00B050"/>
                </a:solidFill>
              </a:rPr>
              <a:t>JavaScript</a:t>
            </a:r>
            <a:r>
              <a:rPr lang="en-US" dirty="0"/>
              <a:t> running in the background, without affecting the performance of the page.</a:t>
            </a:r>
          </a:p>
          <a:p>
            <a:r>
              <a:rPr lang="en-US" dirty="0"/>
              <a:t>When executing scripts in an </a:t>
            </a:r>
            <a:r>
              <a:rPr lang="en-US" dirty="0">
                <a:solidFill>
                  <a:srgbClr val="00B050"/>
                </a:solidFill>
              </a:rPr>
              <a:t>HTML</a:t>
            </a:r>
            <a:r>
              <a:rPr lang="en-US" dirty="0"/>
              <a:t> page, the page becomes unresponsive until the script is finished.</a:t>
            </a:r>
          </a:p>
          <a:p>
            <a:r>
              <a:rPr lang="en-US" dirty="0"/>
              <a:t>A </a:t>
            </a:r>
            <a:r>
              <a:rPr lang="en-US" dirty="0">
                <a:solidFill>
                  <a:srgbClr val="00B050"/>
                </a:solidFill>
              </a:rPr>
              <a:t>web</a:t>
            </a:r>
            <a:r>
              <a:rPr lang="en-US" dirty="0"/>
              <a:t> </a:t>
            </a:r>
            <a:r>
              <a:rPr lang="en-US" dirty="0">
                <a:solidFill>
                  <a:srgbClr val="00B050"/>
                </a:solidFill>
              </a:rPr>
              <a:t>worker</a:t>
            </a:r>
            <a:r>
              <a:rPr lang="en-US" dirty="0"/>
              <a:t> is a </a:t>
            </a:r>
            <a:r>
              <a:rPr lang="en-US" dirty="0">
                <a:solidFill>
                  <a:srgbClr val="00B050"/>
                </a:solidFill>
              </a:rPr>
              <a:t>JavaScript</a:t>
            </a:r>
            <a:r>
              <a:rPr lang="en-US" dirty="0"/>
              <a:t> that runs in the background, independently of other scripts, without affecting the performance of the page. </a:t>
            </a:r>
          </a:p>
          <a:p>
            <a:r>
              <a:rPr lang="en-US" dirty="0"/>
              <a:t>You can continue to do whatever you want: clicking, selecting things, etc., while the </a:t>
            </a:r>
            <a:r>
              <a:rPr lang="en-US" dirty="0">
                <a:solidFill>
                  <a:srgbClr val="00B050"/>
                </a:solidFill>
              </a:rPr>
              <a:t>web</a:t>
            </a:r>
            <a:r>
              <a:rPr lang="en-US" dirty="0"/>
              <a:t> </a:t>
            </a:r>
            <a:r>
              <a:rPr lang="en-US" dirty="0">
                <a:solidFill>
                  <a:srgbClr val="00B050"/>
                </a:solidFill>
              </a:rPr>
              <a:t>worker</a:t>
            </a:r>
            <a:r>
              <a:rPr lang="en-US" dirty="0"/>
              <a:t> runs in the background.</a:t>
            </a:r>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p:txBody>
      </p:sp>
      <p:sp>
        <p:nvSpPr>
          <p:cNvPr id="4" name="Sisällön paikkamerkki 3">
            <a:extLst>
              <a:ext uri="{FF2B5EF4-FFF2-40B4-BE49-F238E27FC236}">
                <a16:creationId xmlns:a16="http://schemas.microsoft.com/office/drawing/2014/main" id="{268B449B-D933-4146-90F5-842244BEA400}"/>
              </a:ext>
            </a:extLst>
          </p:cNvPr>
          <p:cNvSpPr>
            <a:spLocks noGrp="1"/>
          </p:cNvSpPr>
          <p:nvPr>
            <p:ph sz="half" idx="2"/>
          </p:nvPr>
        </p:nvSpPr>
        <p:spPr>
          <a:xfrm>
            <a:off x="6217654" y="1180729"/>
            <a:ext cx="4938026" cy="5390665"/>
          </a:xfrm>
        </p:spPr>
        <p:txBody>
          <a:bodyPr>
            <a:normAutofit/>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p:txBody>
      </p:sp>
      <p:sp>
        <p:nvSpPr>
          <p:cNvPr id="5" name="Dian numeron paikkamerkki 4">
            <a:extLst>
              <a:ext uri="{FF2B5EF4-FFF2-40B4-BE49-F238E27FC236}">
                <a16:creationId xmlns:a16="http://schemas.microsoft.com/office/drawing/2014/main" id="{E9A76F5A-7340-4BDA-A216-5E50A6923571}"/>
              </a:ext>
            </a:extLst>
          </p:cNvPr>
          <p:cNvSpPr>
            <a:spLocks noGrp="1"/>
          </p:cNvSpPr>
          <p:nvPr>
            <p:ph type="sldNum" sz="quarter" idx="12"/>
          </p:nvPr>
        </p:nvSpPr>
        <p:spPr/>
        <p:txBody>
          <a:bodyPr/>
          <a:lstStyle/>
          <a:p>
            <a:fld id="{3A98EE3D-8CD1-4C3F-BD1C-C98C9596463C}" type="slidenum">
              <a:rPr lang="en-US" smtClean="0"/>
              <a:t>235</a:t>
            </a:fld>
            <a:endParaRPr lang="en-US" dirty="0"/>
          </a:p>
        </p:txBody>
      </p:sp>
      <p:pic>
        <p:nvPicPr>
          <p:cNvPr id="6" name="Kuva 5">
            <a:extLst>
              <a:ext uri="{FF2B5EF4-FFF2-40B4-BE49-F238E27FC236}">
                <a16:creationId xmlns:a16="http://schemas.microsoft.com/office/drawing/2014/main" id="{CCAD9341-F892-43A9-B1C7-A38EA69FDD5F}"/>
              </a:ext>
            </a:extLst>
          </p:cNvPr>
          <p:cNvPicPr>
            <a:picLocks noChangeAspect="1"/>
          </p:cNvPicPr>
          <p:nvPr/>
        </p:nvPicPr>
        <p:blipFill>
          <a:blip r:embed="rId2"/>
          <a:stretch>
            <a:fillRect/>
          </a:stretch>
        </p:blipFill>
        <p:spPr>
          <a:xfrm>
            <a:off x="5623900" y="1180728"/>
            <a:ext cx="6437716" cy="4421082"/>
          </a:xfrm>
          <a:prstGeom prst="rect">
            <a:avLst/>
          </a:prstGeom>
        </p:spPr>
      </p:pic>
      <p:sp>
        <p:nvSpPr>
          <p:cNvPr id="9" name="Tekstiruutu 8">
            <a:extLst>
              <a:ext uri="{FF2B5EF4-FFF2-40B4-BE49-F238E27FC236}">
                <a16:creationId xmlns:a16="http://schemas.microsoft.com/office/drawing/2014/main" id="{429C236E-E127-48BC-9AC7-E79137F7E40F}"/>
              </a:ext>
            </a:extLst>
          </p:cNvPr>
          <p:cNvSpPr txBox="1"/>
          <p:nvPr/>
        </p:nvSpPr>
        <p:spPr>
          <a:xfrm>
            <a:off x="5388746" y="6017397"/>
            <a:ext cx="6672870" cy="369332"/>
          </a:xfrm>
          <a:prstGeom prst="rect">
            <a:avLst/>
          </a:prstGeom>
          <a:noFill/>
        </p:spPr>
        <p:txBody>
          <a:bodyPr wrap="square" rtlCol="0">
            <a:spAutoFit/>
          </a:bodyPr>
          <a:lstStyle/>
          <a:p>
            <a:r>
              <a:rPr lang="fi-FI" dirty="0" err="1"/>
              <a:t>Source</a:t>
            </a:r>
            <a:r>
              <a:rPr lang="fi-FI" dirty="0"/>
              <a:t>: https://www.w3schools.com/html/html5_webworkers.asp</a:t>
            </a:r>
          </a:p>
        </p:txBody>
      </p:sp>
    </p:spTree>
    <p:extLst>
      <p:ext uri="{BB962C8B-B14F-4D97-AF65-F5344CB8AC3E}">
        <p14:creationId xmlns:p14="http://schemas.microsoft.com/office/powerpoint/2010/main" val="241833101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tsikko 5">
            <a:extLst>
              <a:ext uri="{FF2B5EF4-FFF2-40B4-BE49-F238E27FC236}">
                <a16:creationId xmlns:a16="http://schemas.microsoft.com/office/drawing/2014/main" id="{A7BEB3FA-92E9-4909-978A-8D2780A92228}"/>
              </a:ext>
            </a:extLst>
          </p:cNvPr>
          <p:cNvSpPr>
            <a:spLocks noGrp="1"/>
          </p:cNvSpPr>
          <p:nvPr>
            <p:ph type="title"/>
          </p:nvPr>
        </p:nvSpPr>
        <p:spPr/>
        <p:txBody>
          <a:bodyPr/>
          <a:lstStyle/>
          <a:p>
            <a:pPr algn="ctr"/>
            <a:r>
              <a:rPr lang="fi-FI" dirty="0"/>
              <a:t>Web </a:t>
            </a:r>
            <a:r>
              <a:rPr lang="fi-FI" dirty="0" err="1"/>
              <a:t>Worker</a:t>
            </a:r>
            <a:r>
              <a:rPr lang="fi-FI" dirty="0"/>
              <a:t> 2</a:t>
            </a:r>
          </a:p>
        </p:txBody>
      </p:sp>
      <p:sp>
        <p:nvSpPr>
          <p:cNvPr id="7" name="Sisällön paikkamerkki 6">
            <a:extLst>
              <a:ext uri="{FF2B5EF4-FFF2-40B4-BE49-F238E27FC236}">
                <a16:creationId xmlns:a16="http://schemas.microsoft.com/office/drawing/2014/main" id="{4A285BC0-E368-49DA-AF98-230F0C3782AF}"/>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https://www.w3schools.com/html/html5_webworkers.asp </a:t>
            </a:r>
          </a:p>
        </p:txBody>
      </p:sp>
      <p:sp>
        <p:nvSpPr>
          <p:cNvPr id="5" name="Dian numeron paikkamerkki 4">
            <a:extLst>
              <a:ext uri="{FF2B5EF4-FFF2-40B4-BE49-F238E27FC236}">
                <a16:creationId xmlns:a16="http://schemas.microsoft.com/office/drawing/2014/main" id="{974DC258-4BA5-417A-B9B1-FA62DD3F1F58}"/>
              </a:ext>
            </a:extLst>
          </p:cNvPr>
          <p:cNvSpPr>
            <a:spLocks noGrp="1"/>
          </p:cNvSpPr>
          <p:nvPr>
            <p:ph type="sldNum" sz="quarter" idx="12"/>
          </p:nvPr>
        </p:nvSpPr>
        <p:spPr/>
        <p:txBody>
          <a:bodyPr/>
          <a:lstStyle/>
          <a:p>
            <a:fld id="{3A98EE3D-8CD1-4C3F-BD1C-C98C9596463C}" type="slidenum">
              <a:rPr lang="en-US" smtClean="0"/>
              <a:t>236</a:t>
            </a:fld>
            <a:endParaRPr lang="en-US" dirty="0"/>
          </a:p>
        </p:txBody>
      </p:sp>
      <p:pic>
        <p:nvPicPr>
          <p:cNvPr id="8" name="Kuva 7">
            <a:extLst>
              <a:ext uri="{FF2B5EF4-FFF2-40B4-BE49-F238E27FC236}">
                <a16:creationId xmlns:a16="http://schemas.microsoft.com/office/drawing/2014/main" id="{2846D6C2-4288-41A6-9D26-6BEB006F60A9}"/>
              </a:ext>
            </a:extLst>
          </p:cNvPr>
          <p:cNvPicPr>
            <a:picLocks noChangeAspect="1"/>
          </p:cNvPicPr>
          <p:nvPr/>
        </p:nvPicPr>
        <p:blipFill>
          <a:blip r:embed="rId2"/>
          <a:stretch>
            <a:fillRect/>
          </a:stretch>
        </p:blipFill>
        <p:spPr>
          <a:xfrm>
            <a:off x="861134" y="1109751"/>
            <a:ext cx="9523887" cy="5120720"/>
          </a:xfrm>
          <a:prstGeom prst="rect">
            <a:avLst/>
          </a:prstGeom>
        </p:spPr>
      </p:pic>
    </p:spTree>
    <p:extLst>
      <p:ext uri="{BB962C8B-B14F-4D97-AF65-F5344CB8AC3E}">
        <p14:creationId xmlns:p14="http://schemas.microsoft.com/office/powerpoint/2010/main" val="201841023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FC5D0334-C0F9-4EA8-A420-66E74A9A0ADC}"/>
              </a:ext>
            </a:extLst>
          </p:cNvPr>
          <p:cNvSpPr>
            <a:spLocks noGrp="1"/>
          </p:cNvSpPr>
          <p:nvPr>
            <p:ph type="title"/>
          </p:nvPr>
        </p:nvSpPr>
        <p:spPr/>
        <p:txBody>
          <a:bodyPr/>
          <a:lstStyle/>
          <a:p>
            <a:pPr algn="ctr"/>
            <a:r>
              <a:rPr lang="fi-FI" dirty="0"/>
              <a:t>Web </a:t>
            </a:r>
            <a:r>
              <a:rPr lang="fi-FI" dirty="0" err="1"/>
              <a:t>Worker</a:t>
            </a:r>
            <a:r>
              <a:rPr lang="fi-FI" dirty="0"/>
              <a:t> 3</a:t>
            </a:r>
          </a:p>
        </p:txBody>
      </p:sp>
      <p:sp>
        <p:nvSpPr>
          <p:cNvPr id="3" name="Sisällön paikkamerkki 2">
            <a:extLst>
              <a:ext uri="{FF2B5EF4-FFF2-40B4-BE49-F238E27FC236}">
                <a16:creationId xmlns:a16="http://schemas.microsoft.com/office/drawing/2014/main" id="{0003DDF1-65B5-4CBE-B70A-DFB5968EF262}"/>
              </a:ext>
            </a:extLst>
          </p:cNvPr>
          <p:cNvSpPr>
            <a:spLocks noGrp="1"/>
          </p:cNvSpPr>
          <p:nvPr>
            <p:ph idx="1"/>
          </p:nvPr>
        </p:nvSpPr>
        <p:spPr>
          <a:xfrm>
            <a:off x="861134" y="1109751"/>
            <a:ext cx="10294546" cy="5461644"/>
          </a:xfrm>
        </p:spPr>
        <p:txBody>
          <a:bodyPr>
            <a:normAutofit fontScale="62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https://www.w3schools.com/html/html5_webworkers.asp</a:t>
            </a:r>
          </a:p>
        </p:txBody>
      </p:sp>
      <p:sp>
        <p:nvSpPr>
          <p:cNvPr id="4" name="Dian numeron paikkamerkki 3">
            <a:extLst>
              <a:ext uri="{FF2B5EF4-FFF2-40B4-BE49-F238E27FC236}">
                <a16:creationId xmlns:a16="http://schemas.microsoft.com/office/drawing/2014/main" id="{CC28E642-8999-4196-93AB-8A2E3338D6DE}"/>
              </a:ext>
            </a:extLst>
          </p:cNvPr>
          <p:cNvSpPr>
            <a:spLocks noGrp="1"/>
          </p:cNvSpPr>
          <p:nvPr>
            <p:ph type="sldNum" sz="quarter" idx="12"/>
          </p:nvPr>
        </p:nvSpPr>
        <p:spPr/>
        <p:txBody>
          <a:bodyPr/>
          <a:lstStyle/>
          <a:p>
            <a:fld id="{3A98EE3D-8CD1-4C3F-BD1C-C98C9596463C}" type="slidenum">
              <a:rPr lang="en-US" smtClean="0"/>
              <a:pPr/>
              <a:t>237</a:t>
            </a:fld>
            <a:endParaRPr lang="en-US" dirty="0"/>
          </a:p>
        </p:txBody>
      </p:sp>
      <p:pic>
        <p:nvPicPr>
          <p:cNvPr id="5" name="Kuva 4">
            <a:extLst>
              <a:ext uri="{FF2B5EF4-FFF2-40B4-BE49-F238E27FC236}">
                <a16:creationId xmlns:a16="http://schemas.microsoft.com/office/drawing/2014/main" id="{788145F8-E99F-4EA4-84E4-9B259A565497}"/>
              </a:ext>
            </a:extLst>
          </p:cNvPr>
          <p:cNvPicPr>
            <a:picLocks noChangeAspect="1"/>
          </p:cNvPicPr>
          <p:nvPr/>
        </p:nvPicPr>
        <p:blipFill>
          <a:blip r:embed="rId2"/>
          <a:stretch>
            <a:fillRect/>
          </a:stretch>
        </p:blipFill>
        <p:spPr>
          <a:xfrm>
            <a:off x="861133" y="1109751"/>
            <a:ext cx="6989807" cy="5237261"/>
          </a:xfrm>
          <a:prstGeom prst="rect">
            <a:avLst/>
          </a:prstGeom>
        </p:spPr>
      </p:pic>
      <p:pic>
        <p:nvPicPr>
          <p:cNvPr id="8" name="Kuva 7">
            <a:extLst>
              <a:ext uri="{FF2B5EF4-FFF2-40B4-BE49-F238E27FC236}">
                <a16:creationId xmlns:a16="http://schemas.microsoft.com/office/drawing/2014/main" id="{386D7DBB-2221-479B-92B3-586E92531F39}"/>
              </a:ext>
            </a:extLst>
          </p:cNvPr>
          <p:cNvPicPr>
            <a:picLocks noChangeAspect="1"/>
          </p:cNvPicPr>
          <p:nvPr/>
        </p:nvPicPr>
        <p:blipFill>
          <a:blip r:embed="rId3"/>
          <a:stretch>
            <a:fillRect/>
          </a:stretch>
        </p:blipFill>
        <p:spPr>
          <a:xfrm>
            <a:off x="7850939" y="1109751"/>
            <a:ext cx="3381417" cy="1637458"/>
          </a:xfrm>
          <a:prstGeom prst="rect">
            <a:avLst/>
          </a:prstGeom>
        </p:spPr>
      </p:pic>
      <p:sp>
        <p:nvSpPr>
          <p:cNvPr id="10" name="Tekstiruutu 9">
            <a:extLst>
              <a:ext uri="{FF2B5EF4-FFF2-40B4-BE49-F238E27FC236}">
                <a16:creationId xmlns:a16="http://schemas.microsoft.com/office/drawing/2014/main" id="{68796D1A-C54F-497F-B077-85B29E9A285C}"/>
              </a:ext>
            </a:extLst>
          </p:cNvPr>
          <p:cNvSpPr txBox="1"/>
          <p:nvPr/>
        </p:nvSpPr>
        <p:spPr>
          <a:xfrm>
            <a:off x="7850940" y="2987777"/>
            <a:ext cx="4168943" cy="1477328"/>
          </a:xfrm>
          <a:prstGeom prst="rect">
            <a:avLst/>
          </a:prstGeom>
          <a:noFill/>
        </p:spPr>
        <p:txBody>
          <a:bodyPr wrap="square" rtlCol="0">
            <a:spAutoFit/>
          </a:bodyPr>
          <a:lstStyle/>
          <a:p>
            <a:r>
              <a:rPr lang="en-US" dirty="0">
                <a:solidFill>
                  <a:srgbClr val="00B050"/>
                </a:solidFill>
              </a:rPr>
              <a:t>Note ! </a:t>
            </a:r>
            <a:r>
              <a:rPr lang="en-US" dirty="0"/>
              <a:t>Chrome or Firefox don't let you load web workers when running scripts from a local file and the counting will not work. Open the html file with Edge and then the counting works fine. </a:t>
            </a:r>
            <a:endParaRPr lang="fi-FI" dirty="0"/>
          </a:p>
        </p:txBody>
      </p:sp>
      <p:pic>
        <p:nvPicPr>
          <p:cNvPr id="11" name="Kuva 10">
            <a:extLst>
              <a:ext uri="{FF2B5EF4-FFF2-40B4-BE49-F238E27FC236}">
                <a16:creationId xmlns:a16="http://schemas.microsoft.com/office/drawing/2014/main" id="{ECF8C5F8-8EAE-4AF9-A940-15FA2514DFB8}"/>
              </a:ext>
            </a:extLst>
          </p:cNvPr>
          <p:cNvPicPr>
            <a:picLocks noChangeAspect="1"/>
          </p:cNvPicPr>
          <p:nvPr/>
        </p:nvPicPr>
        <p:blipFill>
          <a:blip r:embed="rId4"/>
          <a:stretch>
            <a:fillRect/>
          </a:stretch>
        </p:blipFill>
        <p:spPr>
          <a:xfrm>
            <a:off x="7857201" y="4853500"/>
            <a:ext cx="3455399" cy="1578056"/>
          </a:xfrm>
          <a:prstGeom prst="rect">
            <a:avLst/>
          </a:prstGeom>
        </p:spPr>
      </p:pic>
    </p:spTree>
    <p:extLst>
      <p:ext uri="{BB962C8B-B14F-4D97-AF65-F5344CB8AC3E}">
        <p14:creationId xmlns:p14="http://schemas.microsoft.com/office/powerpoint/2010/main" val="411391117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DC3004B4-458D-41E1-91C0-29F4A48666D5}"/>
              </a:ext>
            </a:extLst>
          </p:cNvPr>
          <p:cNvSpPr>
            <a:spLocks noGrp="1"/>
          </p:cNvSpPr>
          <p:nvPr>
            <p:ph type="title"/>
          </p:nvPr>
        </p:nvSpPr>
        <p:spPr/>
        <p:txBody>
          <a:bodyPr>
            <a:normAutofit fontScale="90000"/>
          </a:bodyPr>
          <a:lstStyle/>
          <a:p>
            <a:pPr algn="ctr"/>
            <a:r>
              <a:rPr lang="fi-FI" dirty="0" err="1"/>
              <a:t>Promises</a:t>
            </a:r>
            <a:endParaRPr lang="fi-FI" dirty="0"/>
          </a:p>
        </p:txBody>
      </p:sp>
      <p:sp>
        <p:nvSpPr>
          <p:cNvPr id="3" name="Sisällön paikkamerkki 2">
            <a:extLst>
              <a:ext uri="{FF2B5EF4-FFF2-40B4-BE49-F238E27FC236}">
                <a16:creationId xmlns:a16="http://schemas.microsoft.com/office/drawing/2014/main" id="{73EFF172-FB5C-49FA-83C2-3A9BAC98C7E9}"/>
              </a:ext>
            </a:extLst>
          </p:cNvPr>
          <p:cNvSpPr>
            <a:spLocks noGrp="1"/>
          </p:cNvSpPr>
          <p:nvPr>
            <p:ph sz="half" idx="1"/>
          </p:nvPr>
        </p:nvSpPr>
        <p:spPr>
          <a:xfrm>
            <a:off x="798990" y="1180730"/>
            <a:ext cx="4938026" cy="5390665"/>
          </a:xfrm>
        </p:spPr>
        <p:txBody>
          <a:bodyPr>
            <a:normAutofit fontScale="92500" lnSpcReduction="20000"/>
          </a:bodyPr>
          <a:lstStyle/>
          <a:p>
            <a:r>
              <a:rPr lang="en-US" dirty="0"/>
              <a:t>A </a:t>
            </a:r>
            <a:r>
              <a:rPr lang="en-US" dirty="0">
                <a:solidFill>
                  <a:srgbClr val="00B050"/>
                </a:solidFill>
              </a:rPr>
              <a:t>promise</a:t>
            </a:r>
            <a:r>
              <a:rPr lang="en-US" dirty="0"/>
              <a:t> is an </a:t>
            </a:r>
            <a:r>
              <a:rPr lang="en-US" dirty="0">
                <a:solidFill>
                  <a:srgbClr val="00B050"/>
                </a:solidFill>
              </a:rPr>
              <a:t>object</a:t>
            </a:r>
            <a:r>
              <a:rPr lang="en-US" dirty="0"/>
              <a:t> that represents an intermediate state of an operation — in effect, a </a:t>
            </a:r>
            <a:r>
              <a:rPr lang="en-US" dirty="0">
                <a:solidFill>
                  <a:srgbClr val="00B050"/>
                </a:solidFill>
              </a:rPr>
              <a:t>promise</a:t>
            </a:r>
            <a:r>
              <a:rPr lang="en-US" dirty="0"/>
              <a:t> that a result of some kind will be returned at some point in the future. There is no guarantee of exactly when the operation will complete and the result will be returned, but there </a:t>
            </a:r>
            <a:r>
              <a:rPr lang="en-US" i="1" dirty="0"/>
              <a:t>is</a:t>
            </a:r>
            <a:r>
              <a:rPr lang="en-US" dirty="0"/>
              <a:t> a guarantee that when the result is available, or the </a:t>
            </a:r>
            <a:r>
              <a:rPr lang="en-US" dirty="0">
                <a:solidFill>
                  <a:srgbClr val="00B050"/>
                </a:solidFill>
              </a:rPr>
              <a:t>promise</a:t>
            </a:r>
            <a:r>
              <a:rPr lang="en-US" dirty="0"/>
              <a:t> fails, the code you provide will be executed in order to do something else with a successful result, or to gracefully handle a failure case.</a:t>
            </a:r>
          </a:p>
          <a:p>
            <a:r>
              <a:rPr lang="en-US" dirty="0"/>
              <a:t>You are less interested in the amount of time an </a:t>
            </a:r>
            <a:r>
              <a:rPr lang="en-US" dirty="0">
                <a:solidFill>
                  <a:srgbClr val="00B050"/>
                </a:solidFill>
              </a:rPr>
              <a:t>async</a:t>
            </a:r>
            <a:r>
              <a:rPr lang="en-US" dirty="0"/>
              <a:t> </a:t>
            </a:r>
            <a:r>
              <a:rPr lang="en-US" dirty="0">
                <a:solidFill>
                  <a:srgbClr val="00B050"/>
                </a:solidFill>
              </a:rPr>
              <a:t>operation</a:t>
            </a:r>
            <a:r>
              <a:rPr lang="en-US" dirty="0"/>
              <a:t> will take to return its result and more interested in being able to respond to it being returned, whenever that is. And of course, it's nice that it doesn't block the rest of the code execution.</a:t>
            </a:r>
          </a:p>
          <a:p>
            <a:r>
              <a:rPr lang="fi-FI" dirty="0" err="1"/>
              <a:t>Source</a:t>
            </a:r>
            <a:r>
              <a:rPr lang="fi-FI" dirty="0"/>
              <a:t>: https://developer.mozilla.org/en-US/docs/Learn/JavaScript/Asynchronous/Promises#Promise_terminology_recap</a:t>
            </a:r>
          </a:p>
        </p:txBody>
      </p:sp>
      <p:sp>
        <p:nvSpPr>
          <p:cNvPr id="4" name="Sisällön paikkamerkki 3">
            <a:extLst>
              <a:ext uri="{FF2B5EF4-FFF2-40B4-BE49-F238E27FC236}">
                <a16:creationId xmlns:a16="http://schemas.microsoft.com/office/drawing/2014/main" id="{36242B81-BB39-4B66-8FE1-00ADD26F3BDF}"/>
              </a:ext>
            </a:extLst>
          </p:cNvPr>
          <p:cNvSpPr>
            <a:spLocks noGrp="1"/>
          </p:cNvSpPr>
          <p:nvPr>
            <p:ph sz="half" idx="2"/>
          </p:nvPr>
        </p:nvSpPr>
        <p:spPr>
          <a:xfrm>
            <a:off x="6217654" y="1180729"/>
            <a:ext cx="4938026" cy="5390665"/>
          </a:xfrm>
        </p:spPr>
        <p:txBody>
          <a:bodyPr>
            <a:normAutofit fontScale="92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p:txBody>
      </p:sp>
      <p:sp>
        <p:nvSpPr>
          <p:cNvPr id="5" name="Dian numeron paikkamerkki 4">
            <a:extLst>
              <a:ext uri="{FF2B5EF4-FFF2-40B4-BE49-F238E27FC236}">
                <a16:creationId xmlns:a16="http://schemas.microsoft.com/office/drawing/2014/main" id="{DF253B01-CF25-43CC-84C7-2AB2745BFD71}"/>
              </a:ext>
            </a:extLst>
          </p:cNvPr>
          <p:cNvSpPr>
            <a:spLocks noGrp="1"/>
          </p:cNvSpPr>
          <p:nvPr>
            <p:ph type="sldNum" sz="quarter" idx="12"/>
          </p:nvPr>
        </p:nvSpPr>
        <p:spPr/>
        <p:txBody>
          <a:bodyPr/>
          <a:lstStyle/>
          <a:p>
            <a:fld id="{3A98EE3D-8CD1-4C3F-BD1C-C98C9596463C}" type="slidenum">
              <a:rPr lang="en-US" smtClean="0"/>
              <a:t>238</a:t>
            </a:fld>
            <a:endParaRPr lang="en-US" dirty="0"/>
          </a:p>
        </p:txBody>
      </p:sp>
      <p:pic>
        <p:nvPicPr>
          <p:cNvPr id="6" name="Kuva 5">
            <a:extLst>
              <a:ext uri="{FF2B5EF4-FFF2-40B4-BE49-F238E27FC236}">
                <a16:creationId xmlns:a16="http://schemas.microsoft.com/office/drawing/2014/main" id="{6763D937-0A6B-4FF5-8BB7-B23EA16BF8C5}"/>
              </a:ext>
            </a:extLst>
          </p:cNvPr>
          <p:cNvPicPr>
            <a:picLocks noChangeAspect="1"/>
          </p:cNvPicPr>
          <p:nvPr/>
        </p:nvPicPr>
        <p:blipFill>
          <a:blip r:embed="rId2"/>
          <a:stretch>
            <a:fillRect/>
          </a:stretch>
        </p:blipFill>
        <p:spPr>
          <a:xfrm>
            <a:off x="5838269" y="1180727"/>
            <a:ext cx="6272285" cy="5033641"/>
          </a:xfrm>
          <a:prstGeom prst="rect">
            <a:avLst/>
          </a:prstGeom>
        </p:spPr>
      </p:pic>
    </p:spTree>
    <p:extLst>
      <p:ext uri="{BB962C8B-B14F-4D97-AF65-F5344CB8AC3E}">
        <p14:creationId xmlns:p14="http://schemas.microsoft.com/office/powerpoint/2010/main" val="423736193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DC3004B4-458D-41E1-91C0-29F4A48666D5}"/>
              </a:ext>
            </a:extLst>
          </p:cNvPr>
          <p:cNvSpPr>
            <a:spLocks noGrp="1"/>
          </p:cNvSpPr>
          <p:nvPr>
            <p:ph type="title"/>
          </p:nvPr>
        </p:nvSpPr>
        <p:spPr/>
        <p:txBody>
          <a:bodyPr>
            <a:normAutofit fontScale="90000"/>
          </a:bodyPr>
          <a:lstStyle/>
          <a:p>
            <a:pPr algn="ctr"/>
            <a:r>
              <a:rPr lang="fi-FI" dirty="0" err="1"/>
              <a:t>Promises</a:t>
            </a:r>
            <a:r>
              <a:rPr lang="fi-FI" dirty="0"/>
              <a:t> 2</a:t>
            </a:r>
          </a:p>
        </p:txBody>
      </p:sp>
      <p:sp>
        <p:nvSpPr>
          <p:cNvPr id="3" name="Sisällön paikkamerkki 2">
            <a:extLst>
              <a:ext uri="{FF2B5EF4-FFF2-40B4-BE49-F238E27FC236}">
                <a16:creationId xmlns:a16="http://schemas.microsoft.com/office/drawing/2014/main" id="{73EFF172-FB5C-49FA-83C2-3A9BAC98C7E9}"/>
              </a:ext>
            </a:extLst>
          </p:cNvPr>
          <p:cNvSpPr>
            <a:spLocks noGrp="1"/>
          </p:cNvSpPr>
          <p:nvPr>
            <p:ph sz="half" idx="1"/>
          </p:nvPr>
        </p:nvSpPr>
        <p:spPr>
          <a:xfrm>
            <a:off x="798990" y="1180730"/>
            <a:ext cx="4938026" cy="5390665"/>
          </a:xfrm>
        </p:spPr>
        <p:txBody>
          <a:bodyPr>
            <a:normAutofit fontScale="92500" lnSpcReduction="10000"/>
          </a:bodyPr>
          <a:lstStyle/>
          <a:p>
            <a:r>
              <a:rPr lang="en-US" dirty="0"/>
              <a:t>When a </a:t>
            </a:r>
            <a:r>
              <a:rPr lang="en-US" dirty="0">
                <a:solidFill>
                  <a:srgbClr val="00B050"/>
                </a:solidFill>
              </a:rPr>
              <a:t>promise</a:t>
            </a:r>
            <a:r>
              <a:rPr lang="en-US" dirty="0"/>
              <a:t> is created, it is neither in a success or failure state. It is said to be </a:t>
            </a:r>
            <a:r>
              <a:rPr lang="en-US" dirty="0">
                <a:solidFill>
                  <a:srgbClr val="00B050"/>
                </a:solidFill>
              </a:rPr>
              <a:t>pending</a:t>
            </a:r>
            <a:r>
              <a:rPr lang="en-US" dirty="0"/>
              <a:t>.</a:t>
            </a:r>
          </a:p>
          <a:p>
            <a:r>
              <a:rPr lang="en-US" dirty="0"/>
              <a:t>When a </a:t>
            </a:r>
            <a:r>
              <a:rPr lang="en-US" dirty="0">
                <a:solidFill>
                  <a:srgbClr val="00B050"/>
                </a:solidFill>
              </a:rPr>
              <a:t>promise</a:t>
            </a:r>
            <a:r>
              <a:rPr lang="en-US" dirty="0"/>
              <a:t> returns, it is said to be </a:t>
            </a:r>
            <a:r>
              <a:rPr lang="en-US" dirty="0">
                <a:solidFill>
                  <a:srgbClr val="00B050"/>
                </a:solidFill>
              </a:rPr>
              <a:t>resolved</a:t>
            </a:r>
            <a:r>
              <a:rPr lang="en-US" dirty="0"/>
              <a:t>. </a:t>
            </a:r>
          </a:p>
          <a:p>
            <a:r>
              <a:rPr lang="en-US" dirty="0"/>
              <a:t>A successfully </a:t>
            </a:r>
            <a:r>
              <a:rPr lang="en-US" dirty="0">
                <a:solidFill>
                  <a:srgbClr val="00B050"/>
                </a:solidFill>
              </a:rPr>
              <a:t>resolved</a:t>
            </a:r>
            <a:r>
              <a:rPr lang="en-US" dirty="0"/>
              <a:t> </a:t>
            </a:r>
            <a:r>
              <a:rPr lang="en-US" dirty="0">
                <a:solidFill>
                  <a:srgbClr val="00B050"/>
                </a:solidFill>
              </a:rPr>
              <a:t>promise</a:t>
            </a:r>
            <a:r>
              <a:rPr lang="en-US" dirty="0"/>
              <a:t> is said to be </a:t>
            </a:r>
            <a:r>
              <a:rPr lang="en-US" dirty="0">
                <a:solidFill>
                  <a:srgbClr val="00B050"/>
                </a:solidFill>
              </a:rPr>
              <a:t>fulfilled</a:t>
            </a:r>
            <a:r>
              <a:rPr lang="en-US" dirty="0"/>
              <a:t>. It returns a value, which can be accessed by chaining a .then() block onto the end of the promise chain. The executor function inside the .then() block will contain the </a:t>
            </a:r>
            <a:r>
              <a:rPr lang="en-US" dirty="0">
                <a:solidFill>
                  <a:srgbClr val="00B050"/>
                </a:solidFill>
              </a:rPr>
              <a:t>promise's</a:t>
            </a:r>
            <a:r>
              <a:rPr lang="en-US" dirty="0"/>
              <a:t> return value.</a:t>
            </a:r>
          </a:p>
          <a:p>
            <a:r>
              <a:rPr lang="en-US" dirty="0"/>
              <a:t>An </a:t>
            </a:r>
            <a:r>
              <a:rPr lang="en-US" dirty="0">
                <a:solidFill>
                  <a:srgbClr val="00B050"/>
                </a:solidFill>
              </a:rPr>
              <a:t>unsuccessful</a:t>
            </a:r>
            <a:r>
              <a:rPr lang="en-US" dirty="0"/>
              <a:t> </a:t>
            </a:r>
            <a:r>
              <a:rPr lang="en-US" dirty="0">
                <a:solidFill>
                  <a:srgbClr val="00B050"/>
                </a:solidFill>
              </a:rPr>
              <a:t>resolved</a:t>
            </a:r>
            <a:r>
              <a:rPr lang="en-US" dirty="0"/>
              <a:t> </a:t>
            </a:r>
            <a:r>
              <a:rPr lang="en-US" dirty="0">
                <a:solidFill>
                  <a:srgbClr val="00B050"/>
                </a:solidFill>
              </a:rPr>
              <a:t>promise</a:t>
            </a:r>
            <a:r>
              <a:rPr lang="en-US" dirty="0"/>
              <a:t> is said to be </a:t>
            </a:r>
            <a:r>
              <a:rPr lang="en-US" dirty="0">
                <a:solidFill>
                  <a:srgbClr val="00B050"/>
                </a:solidFill>
              </a:rPr>
              <a:t>rejected</a:t>
            </a:r>
            <a:r>
              <a:rPr lang="en-US" dirty="0"/>
              <a:t>. It returns a </a:t>
            </a:r>
            <a:r>
              <a:rPr lang="en-US" dirty="0">
                <a:solidFill>
                  <a:srgbClr val="00B050"/>
                </a:solidFill>
              </a:rPr>
              <a:t>reason</a:t>
            </a:r>
            <a:r>
              <a:rPr lang="en-US" dirty="0"/>
              <a:t>, an error message stating why the </a:t>
            </a:r>
            <a:r>
              <a:rPr lang="en-US" dirty="0">
                <a:solidFill>
                  <a:srgbClr val="00B050"/>
                </a:solidFill>
              </a:rPr>
              <a:t>promise</a:t>
            </a:r>
            <a:r>
              <a:rPr lang="en-US" dirty="0"/>
              <a:t> was rejected. This reason can be accessed by chaining a .catch() block onto the end of the </a:t>
            </a:r>
            <a:r>
              <a:rPr lang="en-US" dirty="0">
                <a:solidFill>
                  <a:srgbClr val="00B050"/>
                </a:solidFill>
              </a:rPr>
              <a:t>promise</a:t>
            </a:r>
            <a:r>
              <a:rPr lang="en-US" dirty="0"/>
              <a:t> </a:t>
            </a:r>
            <a:r>
              <a:rPr lang="en-US" dirty="0">
                <a:solidFill>
                  <a:srgbClr val="00B050"/>
                </a:solidFill>
              </a:rPr>
              <a:t>chain</a:t>
            </a:r>
            <a:r>
              <a:rPr lang="en-US" dirty="0"/>
              <a:t>.</a:t>
            </a:r>
          </a:p>
          <a:p>
            <a:r>
              <a:rPr lang="fi-FI" dirty="0" err="1"/>
              <a:t>Sources</a:t>
            </a:r>
            <a:r>
              <a:rPr lang="fi-FI" dirty="0"/>
              <a:t>: https://developer.mozilla.org/en-US/docs/Learn/JavaScript/Asynchronous/Promises and .../Web/API/Fetch_API/Using_Fetch</a:t>
            </a:r>
          </a:p>
        </p:txBody>
      </p:sp>
      <p:sp>
        <p:nvSpPr>
          <p:cNvPr id="4" name="Sisällön paikkamerkki 3">
            <a:extLst>
              <a:ext uri="{FF2B5EF4-FFF2-40B4-BE49-F238E27FC236}">
                <a16:creationId xmlns:a16="http://schemas.microsoft.com/office/drawing/2014/main" id="{36242B81-BB39-4B66-8FE1-00ADD26F3BDF}"/>
              </a:ext>
            </a:extLst>
          </p:cNvPr>
          <p:cNvSpPr>
            <a:spLocks noGrp="1"/>
          </p:cNvSpPr>
          <p:nvPr>
            <p:ph sz="half" idx="2"/>
          </p:nvPr>
        </p:nvSpPr>
        <p:spPr>
          <a:xfrm>
            <a:off x="6217654" y="1180729"/>
            <a:ext cx="4938026" cy="5390665"/>
          </a:xfrm>
        </p:spPr>
        <p:txBody>
          <a:bodyPr>
            <a:normAutofit fontScale="92500" lnSpcReduction="10000"/>
          </a:bodyPr>
          <a:lstStyle/>
          <a:p>
            <a:endParaRPr lang="fi-FI" dirty="0"/>
          </a:p>
          <a:p>
            <a:endParaRPr lang="fi-FI" dirty="0"/>
          </a:p>
          <a:p>
            <a:endParaRPr lang="fi-FI" dirty="0"/>
          </a:p>
          <a:p>
            <a:endParaRPr lang="fi-FI" dirty="0"/>
          </a:p>
          <a:p>
            <a:endParaRPr lang="fi-FI" dirty="0"/>
          </a:p>
          <a:p>
            <a:endParaRPr lang="fi-FI" dirty="0"/>
          </a:p>
          <a:p>
            <a:endParaRPr lang="fi-FI" dirty="0"/>
          </a:p>
          <a:p>
            <a:r>
              <a:rPr lang="en-US" dirty="0"/>
              <a:t>Here we are fetching a JSON file across the network and printing it to the console. The simplest use of fetch() takes one argument — the path to the resource you want to fetch — and returns a </a:t>
            </a:r>
            <a:r>
              <a:rPr lang="en-US" dirty="0">
                <a:solidFill>
                  <a:srgbClr val="00B050"/>
                </a:solidFill>
              </a:rPr>
              <a:t>promise</a:t>
            </a:r>
            <a:r>
              <a:rPr lang="en-US" dirty="0"/>
              <a:t> containing the response (a </a:t>
            </a:r>
            <a:r>
              <a:rPr lang="en-US" dirty="0">
                <a:solidFill>
                  <a:srgbClr val="00B050"/>
                </a:solidFill>
              </a:rPr>
              <a:t>response</a:t>
            </a:r>
            <a:r>
              <a:rPr lang="en-US" dirty="0"/>
              <a:t> </a:t>
            </a:r>
            <a:r>
              <a:rPr lang="en-US" dirty="0">
                <a:solidFill>
                  <a:srgbClr val="00B050"/>
                </a:solidFill>
              </a:rPr>
              <a:t>object</a:t>
            </a:r>
            <a:r>
              <a:rPr lang="en-US" dirty="0"/>
              <a:t>). This is just an </a:t>
            </a:r>
            <a:r>
              <a:rPr lang="en-US" dirty="0">
                <a:solidFill>
                  <a:srgbClr val="00B050"/>
                </a:solidFill>
              </a:rPr>
              <a:t>HTTP</a:t>
            </a:r>
            <a:r>
              <a:rPr lang="en-US" dirty="0"/>
              <a:t> response, not the actual </a:t>
            </a:r>
            <a:r>
              <a:rPr lang="en-US" dirty="0">
                <a:solidFill>
                  <a:srgbClr val="00B050"/>
                </a:solidFill>
              </a:rPr>
              <a:t>JSON</a:t>
            </a:r>
            <a:r>
              <a:rPr lang="en-US" dirty="0"/>
              <a:t>.</a:t>
            </a:r>
            <a:endParaRPr lang="fi-FI" dirty="0"/>
          </a:p>
          <a:p>
            <a:endParaRPr lang="fi-FI" dirty="0"/>
          </a:p>
          <a:p>
            <a:endParaRPr lang="fi-FI" dirty="0"/>
          </a:p>
        </p:txBody>
      </p:sp>
      <p:sp>
        <p:nvSpPr>
          <p:cNvPr id="5" name="Dian numeron paikkamerkki 4">
            <a:extLst>
              <a:ext uri="{FF2B5EF4-FFF2-40B4-BE49-F238E27FC236}">
                <a16:creationId xmlns:a16="http://schemas.microsoft.com/office/drawing/2014/main" id="{DF253B01-CF25-43CC-84C7-2AB2745BFD71}"/>
              </a:ext>
            </a:extLst>
          </p:cNvPr>
          <p:cNvSpPr>
            <a:spLocks noGrp="1"/>
          </p:cNvSpPr>
          <p:nvPr>
            <p:ph type="sldNum" sz="quarter" idx="12"/>
          </p:nvPr>
        </p:nvSpPr>
        <p:spPr/>
        <p:txBody>
          <a:bodyPr/>
          <a:lstStyle/>
          <a:p>
            <a:fld id="{3A98EE3D-8CD1-4C3F-BD1C-C98C9596463C}" type="slidenum">
              <a:rPr lang="en-US" smtClean="0"/>
              <a:t>239</a:t>
            </a:fld>
            <a:endParaRPr lang="en-US" dirty="0"/>
          </a:p>
        </p:txBody>
      </p:sp>
      <p:pic>
        <p:nvPicPr>
          <p:cNvPr id="6" name="Kuva 5">
            <a:extLst>
              <a:ext uri="{FF2B5EF4-FFF2-40B4-BE49-F238E27FC236}">
                <a16:creationId xmlns:a16="http://schemas.microsoft.com/office/drawing/2014/main" id="{A92B5181-49D0-46EE-87A6-47FF553493F6}"/>
              </a:ext>
            </a:extLst>
          </p:cNvPr>
          <p:cNvPicPr>
            <a:picLocks noChangeAspect="1"/>
          </p:cNvPicPr>
          <p:nvPr/>
        </p:nvPicPr>
        <p:blipFill>
          <a:blip r:embed="rId2"/>
          <a:stretch>
            <a:fillRect/>
          </a:stretch>
        </p:blipFill>
        <p:spPr>
          <a:xfrm>
            <a:off x="5838546" y="1180728"/>
            <a:ext cx="6000165" cy="2952613"/>
          </a:xfrm>
          <a:prstGeom prst="rect">
            <a:avLst/>
          </a:prstGeom>
        </p:spPr>
      </p:pic>
    </p:spTree>
    <p:extLst>
      <p:ext uri="{BB962C8B-B14F-4D97-AF65-F5344CB8AC3E}">
        <p14:creationId xmlns:p14="http://schemas.microsoft.com/office/powerpoint/2010/main" val="3643894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E85A269B-CF1C-42BE-ADB2-3BE4EAF50A3A}"/>
              </a:ext>
            </a:extLst>
          </p:cNvPr>
          <p:cNvSpPr>
            <a:spLocks noGrp="1"/>
          </p:cNvSpPr>
          <p:nvPr>
            <p:ph type="title"/>
          </p:nvPr>
        </p:nvSpPr>
        <p:spPr/>
        <p:txBody>
          <a:bodyPr>
            <a:normAutofit/>
          </a:bodyPr>
          <a:lstStyle/>
          <a:p>
            <a:pPr algn="ctr"/>
            <a:r>
              <a:rPr lang="fi-FI" dirty="0" err="1"/>
              <a:t>Modules</a:t>
            </a:r>
            <a:r>
              <a:rPr lang="fi-FI" dirty="0"/>
              <a:t> 4</a:t>
            </a:r>
          </a:p>
        </p:txBody>
      </p:sp>
      <p:sp>
        <p:nvSpPr>
          <p:cNvPr id="3" name="Sisällön paikkamerkki 2">
            <a:extLst>
              <a:ext uri="{FF2B5EF4-FFF2-40B4-BE49-F238E27FC236}">
                <a16:creationId xmlns:a16="http://schemas.microsoft.com/office/drawing/2014/main" id="{342EDFB8-8352-495E-9E16-6D012F03B5DA}"/>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https://developer.mozilla.org/en-US/docs/Web/JavaScript/Guide/Modules</a:t>
            </a:r>
          </a:p>
        </p:txBody>
      </p:sp>
      <p:sp>
        <p:nvSpPr>
          <p:cNvPr id="5" name="Dian numeron paikkamerkki 4">
            <a:extLst>
              <a:ext uri="{FF2B5EF4-FFF2-40B4-BE49-F238E27FC236}">
                <a16:creationId xmlns:a16="http://schemas.microsoft.com/office/drawing/2014/main" id="{EB5FF1C3-C7F3-48C3-94B9-B2ACA958C315}"/>
              </a:ext>
            </a:extLst>
          </p:cNvPr>
          <p:cNvSpPr>
            <a:spLocks noGrp="1"/>
          </p:cNvSpPr>
          <p:nvPr>
            <p:ph type="sldNum" sz="quarter" idx="12"/>
          </p:nvPr>
        </p:nvSpPr>
        <p:spPr/>
        <p:txBody>
          <a:bodyPr/>
          <a:lstStyle/>
          <a:p>
            <a:fld id="{3A98EE3D-8CD1-4C3F-BD1C-C98C9596463C}" type="slidenum">
              <a:rPr lang="en-US" smtClean="0"/>
              <a:t>24</a:t>
            </a:fld>
            <a:endParaRPr lang="en-US" dirty="0"/>
          </a:p>
        </p:txBody>
      </p:sp>
      <p:pic>
        <p:nvPicPr>
          <p:cNvPr id="6" name="Kuva 5">
            <a:extLst>
              <a:ext uri="{FF2B5EF4-FFF2-40B4-BE49-F238E27FC236}">
                <a16:creationId xmlns:a16="http://schemas.microsoft.com/office/drawing/2014/main" id="{F653082A-9BBB-4A71-A6F7-B4A448F34799}"/>
              </a:ext>
            </a:extLst>
          </p:cNvPr>
          <p:cNvPicPr>
            <a:picLocks noChangeAspect="1"/>
          </p:cNvPicPr>
          <p:nvPr/>
        </p:nvPicPr>
        <p:blipFill>
          <a:blip r:embed="rId2"/>
          <a:stretch>
            <a:fillRect/>
          </a:stretch>
        </p:blipFill>
        <p:spPr>
          <a:xfrm>
            <a:off x="861133" y="1109750"/>
            <a:ext cx="8666497" cy="5140129"/>
          </a:xfrm>
          <a:prstGeom prst="rect">
            <a:avLst/>
          </a:prstGeom>
        </p:spPr>
      </p:pic>
    </p:spTree>
    <p:extLst>
      <p:ext uri="{BB962C8B-B14F-4D97-AF65-F5344CB8AC3E}">
        <p14:creationId xmlns:p14="http://schemas.microsoft.com/office/powerpoint/2010/main" val="268681395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DC3004B4-458D-41E1-91C0-29F4A48666D5}"/>
              </a:ext>
            </a:extLst>
          </p:cNvPr>
          <p:cNvSpPr>
            <a:spLocks noGrp="1"/>
          </p:cNvSpPr>
          <p:nvPr>
            <p:ph type="title"/>
          </p:nvPr>
        </p:nvSpPr>
        <p:spPr/>
        <p:txBody>
          <a:bodyPr>
            <a:normAutofit/>
          </a:bodyPr>
          <a:lstStyle/>
          <a:p>
            <a:pPr algn="ctr"/>
            <a:r>
              <a:rPr lang="en-US" dirty="0"/>
              <a:t>The basics of Async/Await</a:t>
            </a:r>
            <a:endParaRPr lang="fi-FI" dirty="0"/>
          </a:p>
        </p:txBody>
      </p:sp>
      <p:sp>
        <p:nvSpPr>
          <p:cNvPr id="3" name="Sisällön paikkamerkki 2">
            <a:extLst>
              <a:ext uri="{FF2B5EF4-FFF2-40B4-BE49-F238E27FC236}">
                <a16:creationId xmlns:a16="http://schemas.microsoft.com/office/drawing/2014/main" id="{73EFF172-FB5C-49FA-83C2-3A9BAC98C7E9}"/>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https://developer.mozilla.org/en-US/docs/Learn/JavaScript/Asynchronous/Async_await</a:t>
            </a:r>
          </a:p>
        </p:txBody>
      </p:sp>
      <p:sp>
        <p:nvSpPr>
          <p:cNvPr id="5" name="Dian numeron paikkamerkki 4">
            <a:extLst>
              <a:ext uri="{FF2B5EF4-FFF2-40B4-BE49-F238E27FC236}">
                <a16:creationId xmlns:a16="http://schemas.microsoft.com/office/drawing/2014/main" id="{DF253B01-CF25-43CC-84C7-2AB2745BFD71}"/>
              </a:ext>
            </a:extLst>
          </p:cNvPr>
          <p:cNvSpPr>
            <a:spLocks noGrp="1"/>
          </p:cNvSpPr>
          <p:nvPr>
            <p:ph type="sldNum" sz="quarter" idx="12"/>
          </p:nvPr>
        </p:nvSpPr>
        <p:spPr/>
        <p:txBody>
          <a:bodyPr/>
          <a:lstStyle/>
          <a:p>
            <a:fld id="{3A98EE3D-8CD1-4C3F-BD1C-C98C9596463C}" type="slidenum">
              <a:rPr lang="en-US" smtClean="0"/>
              <a:t>240</a:t>
            </a:fld>
            <a:endParaRPr lang="en-US" dirty="0"/>
          </a:p>
        </p:txBody>
      </p:sp>
      <p:pic>
        <p:nvPicPr>
          <p:cNvPr id="7" name="Kuva 6">
            <a:extLst>
              <a:ext uri="{FF2B5EF4-FFF2-40B4-BE49-F238E27FC236}">
                <a16:creationId xmlns:a16="http://schemas.microsoft.com/office/drawing/2014/main" id="{6A5334CE-049E-4E88-BAF2-EBD1DF70914D}"/>
              </a:ext>
            </a:extLst>
          </p:cNvPr>
          <p:cNvPicPr>
            <a:picLocks noChangeAspect="1"/>
          </p:cNvPicPr>
          <p:nvPr/>
        </p:nvPicPr>
        <p:blipFill>
          <a:blip r:embed="rId2"/>
          <a:stretch>
            <a:fillRect/>
          </a:stretch>
        </p:blipFill>
        <p:spPr>
          <a:xfrm>
            <a:off x="861134" y="1109751"/>
            <a:ext cx="10344150" cy="2724150"/>
          </a:xfrm>
          <a:prstGeom prst="rect">
            <a:avLst/>
          </a:prstGeom>
        </p:spPr>
      </p:pic>
      <p:pic>
        <p:nvPicPr>
          <p:cNvPr id="9" name="Kuva 8">
            <a:extLst>
              <a:ext uri="{FF2B5EF4-FFF2-40B4-BE49-F238E27FC236}">
                <a16:creationId xmlns:a16="http://schemas.microsoft.com/office/drawing/2014/main" id="{192E9A3E-B80B-428E-8DD6-433C17C0CE38}"/>
              </a:ext>
            </a:extLst>
          </p:cNvPr>
          <p:cNvPicPr>
            <a:picLocks noChangeAspect="1"/>
          </p:cNvPicPr>
          <p:nvPr/>
        </p:nvPicPr>
        <p:blipFill>
          <a:blip r:embed="rId3"/>
          <a:stretch>
            <a:fillRect/>
          </a:stretch>
        </p:blipFill>
        <p:spPr>
          <a:xfrm>
            <a:off x="861134" y="3833901"/>
            <a:ext cx="5840642" cy="1156086"/>
          </a:xfrm>
          <a:prstGeom prst="rect">
            <a:avLst/>
          </a:prstGeom>
        </p:spPr>
      </p:pic>
      <p:pic>
        <p:nvPicPr>
          <p:cNvPr id="10" name="Kuva 9">
            <a:extLst>
              <a:ext uri="{FF2B5EF4-FFF2-40B4-BE49-F238E27FC236}">
                <a16:creationId xmlns:a16="http://schemas.microsoft.com/office/drawing/2014/main" id="{2C712FA1-7B6E-4BE2-BAF5-A7E367C9A67C}"/>
              </a:ext>
            </a:extLst>
          </p:cNvPr>
          <p:cNvPicPr>
            <a:picLocks noChangeAspect="1"/>
          </p:cNvPicPr>
          <p:nvPr/>
        </p:nvPicPr>
        <p:blipFill>
          <a:blip r:embed="rId4"/>
          <a:stretch>
            <a:fillRect/>
          </a:stretch>
        </p:blipFill>
        <p:spPr>
          <a:xfrm>
            <a:off x="861134" y="4989986"/>
            <a:ext cx="5914179" cy="1043065"/>
          </a:xfrm>
          <a:prstGeom prst="rect">
            <a:avLst/>
          </a:prstGeom>
        </p:spPr>
      </p:pic>
      <p:pic>
        <p:nvPicPr>
          <p:cNvPr id="12" name="Kuva 11">
            <a:extLst>
              <a:ext uri="{FF2B5EF4-FFF2-40B4-BE49-F238E27FC236}">
                <a16:creationId xmlns:a16="http://schemas.microsoft.com/office/drawing/2014/main" id="{A568DDD8-B77F-45CB-B364-E9E4ADBE2AB7}"/>
              </a:ext>
            </a:extLst>
          </p:cNvPr>
          <p:cNvPicPr>
            <a:picLocks noChangeAspect="1"/>
          </p:cNvPicPr>
          <p:nvPr/>
        </p:nvPicPr>
        <p:blipFill>
          <a:blip r:embed="rId5"/>
          <a:stretch>
            <a:fillRect/>
          </a:stretch>
        </p:blipFill>
        <p:spPr>
          <a:xfrm>
            <a:off x="6261808" y="3833901"/>
            <a:ext cx="5783775" cy="1914348"/>
          </a:xfrm>
          <a:prstGeom prst="rect">
            <a:avLst/>
          </a:prstGeom>
        </p:spPr>
      </p:pic>
      <p:sp>
        <p:nvSpPr>
          <p:cNvPr id="13" name="Suorakulmio: Pyöristetyt kulmat 12">
            <a:extLst>
              <a:ext uri="{FF2B5EF4-FFF2-40B4-BE49-F238E27FC236}">
                <a16:creationId xmlns:a16="http://schemas.microsoft.com/office/drawing/2014/main" id="{58355104-E8A1-4816-A09A-541B76E7F232}"/>
              </a:ext>
            </a:extLst>
          </p:cNvPr>
          <p:cNvSpPr/>
          <p:nvPr/>
        </p:nvSpPr>
        <p:spPr>
          <a:xfrm>
            <a:off x="861134" y="3833901"/>
            <a:ext cx="5400674" cy="115608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ln>
                <a:solidFill>
                  <a:srgbClr val="FF0000"/>
                </a:solidFill>
              </a:ln>
              <a:noFill/>
            </a:endParaRPr>
          </a:p>
        </p:txBody>
      </p:sp>
      <p:sp>
        <p:nvSpPr>
          <p:cNvPr id="14" name="Suorakulmio: Pyöristetyt kulmat 13">
            <a:extLst>
              <a:ext uri="{FF2B5EF4-FFF2-40B4-BE49-F238E27FC236}">
                <a16:creationId xmlns:a16="http://schemas.microsoft.com/office/drawing/2014/main" id="{937EE3E0-9A28-4DEF-8450-C8BBB3ACEAA8}"/>
              </a:ext>
            </a:extLst>
          </p:cNvPr>
          <p:cNvSpPr/>
          <p:nvPr/>
        </p:nvSpPr>
        <p:spPr>
          <a:xfrm>
            <a:off x="885936" y="4989985"/>
            <a:ext cx="5400674" cy="115608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ln>
                <a:solidFill>
                  <a:srgbClr val="FF0000"/>
                </a:solidFill>
              </a:ln>
              <a:noFill/>
            </a:endParaRPr>
          </a:p>
        </p:txBody>
      </p:sp>
      <p:sp>
        <p:nvSpPr>
          <p:cNvPr id="15" name="Suorakulmio: Pyöristetyt kulmat 14">
            <a:extLst>
              <a:ext uri="{FF2B5EF4-FFF2-40B4-BE49-F238E27FC236}">
                <a16:creationId xmlns:a16="http://schemas.microsoft.com/office/drawing/2014/main" id="{2717D53A-B813-45AF-9ED5-CA8FC4D9B535}"/>
              </a:ext>
            </a:extLst>
          </p:cNvPr>
          <p:cNvSpPr/>
          <p:nvPr/>
        </p:nvSpPr>
        <p:spPr>
          <a:xfrm>
            <a:off x="6286610" y="3840573"/>
            <a:ext cx="5749089" cy="190767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ln>
                <a:solidFill>
                  <a:srgbClr val="FF0000"/>
                </a:solidFill>
              </a:ln>
              <a:noFill/>
            </a:endParaRPr>
          </a:p>
        </p:txBody>
      </p:sp>
    </p:spTree>
    <p:extLst>
      <p:ext uri="{BB962C8B-B14F-4D97-AF65-F5344CB8AC3E}">
        <p14:creationId xmlns:p14="http://schemas.microsoft.com/office/powerpoint/2010/main" val="181160334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tsikko 5">
            <a:extLst>
              <a:ext uri="{FF2B5EF4-FFF2-40B4-BE49-F238E27FC236}">
                <a16:creationId xmlns:a16="http://schemas.microsoft.com/office/drawing/2014/main" id="{4D13EF36-03F2-45E0-8701-1287ED0A04EF}"/>
              </a:ext>
            </a:extLst>
          </p:cNvPr>
          <p:cNvSpPr>
            <a:spLocks noGrp="1"/>
          </p:cNvSpPr>
          <p:nvPr>
            <p:ph type="title"/>
          </p:nvPr>
        </p:nvSpPr>
        <p:spPr/>
        <p:txBody>
          <a:bodyPr/>
          <a:lstStyle/>
          <a:p>
            <a:pPr algn="ctr"/>
            <a:r>
              <a:rPr lang="en-US" dirty="0"/>
              <a:t>The basics of Async/Await</a:t>
            </a:r>
            <a:endParaRPr lang="fi-FI" dirty="0"/>
          </a:p>
        </p:txBody>
      </p:sp>
      <p:sp>
        <p:nvSpPr>
          <p:cNvPr id="3" name="Sisällön paikkamerkki 2">
            <a:extLst>
              <a:ext uri="{FF2B5EF4-FFF2-40B4-BE49-F238E27FC236}">
                <a16:creationId xmlns:a16="http://schemas.microsoft.com/office/drawing/2014/main" id="{73EFF172-FB5C-49FA-83C2-3A9BAC98C7E9}"/>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https://developer.mozilla.org/en-US/docs/Learn/JavaScript/Asynchronous/Async_await</a:t>
            </a:r>
          </a:p>
        </p:txBody>
      </p:sp>
      <p:sp>
        <p:nvSpPr>
          <p:cNvPr id="5" name="Dian numeron paikkamerkki 4">
            <a:extLst>
              <a:ext uri="{FF2B5EF4-FFF2-40B4-BE49-F238E27FC236}">
                <a16:creationId xmlns:a16="http://schemas.microsoft.com/office/drawing/2014/main" id="{DF253B01-CF25-43CC-84C7-2AB2745BFD71}"/>
              </a:ext>
            </a:extLst>
          </p:cNvPr>
          <p:cNvSpPr>
            <a:spLocks noGrp="1"/>
          </p:cNvSpPr>
          <p:nvPr>
            <p:ph type="sldNum" sz="quarter" idx="12"/>
          </p:nvPr>
        </p:nvSpPr>
        <p:spPr/>
        <p:txBody>
          <a:bodyPr/>
          <a:lstStyle/>
          <a:p>
            <a:fld id="{3A98EE3D-8CD1-4C3F-BD1C-C98C9596463C}" type="slidenum">
              <a:rPr lang="en-US" smtClean="0"/>
              <a:t>241</a:t>
            </a:fld>
            <a:endParaRPr lang="en-US" dirty="0"/>
          </a:p>
        </p:txBody>
      </p:sp>
      <p:pic>
        <p:nvPicPr>
          <p:cNvPr id="7" name="Kuva 6">
            <a:extLst>
              <a:ext uri="{FF2B5EF4-FFF2-40B4-BE49-F238E27FC236}">
                <a16:creationId xmlns:a16="http://schemas.microsoft.com/office/drawing/2014/main" id="{A9538397-A54C-43D1-A854-20962A1CEC80}"/>
              </a:ext>
            </a:extLst>
          </p:cNvPr>
          <p:cNvPicPr>
            <a:picLocks noChangeAspect="1"/>
          </p:cNvPicPr>
          <p:nvPr/>
        </p:nvPicPr>
        <p:blipFill>
          <a:blip r:embed="rId2"/>
          <a:stretch>
            <a:fillRect/>
          </a:stretch>
        </p:blipFill>
        <p:spPr>
          <a:xfrm>
            <a:off x="861134" y="1109751"/>
            <a:ext cx="9039225" cy="3562350"/>
          </a:xfrm>
          <a:prstGeom prst="rect">
            <a:avLst/>
          </a:prstGeom>
        </p:spPr>
      </p:pic>
      <p:pic>
        <p:nvPicPr>
          <p:cNvPr id="8" name="Kuva 7">
            <a:extLst>
              <a:ext uri="{FF2B5EF4-FFF2-40B4-BE49-F238E27FC236}">
                <a16:creationId xmlns:a16="http://schemas.microsoft.com/office/drawing/2014/main" id="{AC0BC11F-D3C2-4725-A9CF-0DCB67CD629D}"/>
              </a:ext>
            </a:extLst>
          </p:cNvPr>
          <p:cNvPicPr>
            <a:picLocks noChangeAspect="1"/>
          </p:cNvPicPr>
          <p:nvPr/>
        </p:nvPicPr>
        <p:blipFill>
          <a:blip r:embed="rId3"/>
          <a:stretch>
            <a:fillRect/>
          </a:stretch>
        </p:blipFill>
        <p:spPr>
          <a:xfrm>
            <a:off x="861133" y="4691890"/>
            <a:ext cx="5029200" cy="1143000"/>
          </a:xfrm>
          <a:prstGeom prst="rect">
            <a:avLst/>
          </a:prstGeom>
        </p:spPr>
      </p:pic>
      <p:pic>
        <p:nvPicPr>
          <p:cNvPr id="9" name="Kuva 8">
            <a:extLst>
              <a:ext uri="{FF2B5EF4-FFF2-40B4-BE49-F238E27FC236}">
                <a16:creationId xmlns:a16="http://schemas.microsoft.com/office/drawing/2014/main" id="{34DE180B-FD89-425A-A5B5-4FE4E5BC77BB}"/>
              </a:ext>
            </a:extLst>
          </p:cNvPr>
          <p:cNvPicPr>
            <a:picLocks noChangeAspect="1"/>
          </p:cNvPicPr>
          <p:nvPr/>
        </p:nvPicPr>
        <p:blipFill>
          <a:blip r:embed="rId4"/>
          <a:stretch>
            <a:fillRect/>
          </a:stretch>
        </p:blipFill>
        <p:spPr>
          <a:xfrm>
            <a:off x="5890335" y="4652312"/>
            <a:ext cx="6199824" cy="1348993"/>
          </a:xfrm>
          <a:prstGeom prst="rect">
            <a:avLst/>
          </a:prstGeom>
        </p:spPr>
      </p:pic>
      <p:sp>
        <p:nvSpPr>
          <p:cNvPr id="2" name="Suorakulmio: Pyöristetyt kulmat 1">
            <a:extLst>
              <a:ext uri="{FF2B5EF4-FFF2-40B4-BE49-F238E27FC236}">
                <a16:creationId xmlns:a16="http://schemas.microsoft.com/office/drawing/2014/main" id="{450ABC61-4D0D-450A-AEBA-61F1C0EDFB6C}"/>
              </a:ext>
            </a:extLst>
          </p:cNvPr>
          <p:cNvSpPr/>
          <p:nvPr/>
        </p:nvSpPr>
        <p:spPr>
          <a:xfrm>
            <a:off x="5890334" y="4672101"/>
            <a:ext cx="6199824" cy="132920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4" name="Suorakulmio: Pyöristetyt kulmat 3">
            <a:extLst>
              <a:ext uri="{FF2B5EF4-FFF2-40B4-BE49-F238E27FC236}">
                <a16:creationId xmlns:a16="http://schemas.microsoft.com/office/drawing/2014/main" id="{561C577E-E10F-4F23-AA82-573E2A79018E}"/>
              </a:ext>
            </a:extLst>
          </p:cNvPr>
          <p:cNvSpPr/>
          <p:nvPr/>
        </p:nvSpPr>
        <p:spPr>
          <a:xfrm>
            <a:off x="861133" y="4652312"/>
            <a:ext cx="5029200" cy="132920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Tree>
    <p:extLst>
      <p:ext uri="{BB962C8B-B14F-4D97-AF65-F5344CB8AC3E}">
        <p14:creationId xmlns:p14="http://schemas.microsoft.com/office/powerpoint/2010/main" val="203843835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tsikko 5">
            <a:extLst>
              <a:ext uri="{FF2B5EF4-FFF2-40B4-BE49-F238E27FC236}">
                <a16:creationId xmlns:a16="http://schemas.microsoft.com/office/drawing/2014/main" id="{CF7C04A5-A18A-48BD-B1B7-7EFCEBA55D78}"/>
              </a:ext>
            </a:extLst>
          </p:cNvPr>
          <p:cNvSpPr>
            <a:spLocks noGrp="1"/>
          </p:cNvSpPr>
          <p:nvPr>
            <p:ph type="title"/>
          </p:nvPr>
        </p:nvSpPr>
        <p:spPr/>
        <p:txBody>
          <a:bodyPr/>
          <a:lstStyle/>
          <a:p>
            <a:pPr algn="ctr"/>
            <a:r>
              <a:rPr lang="fi-FI" dirty="0" err="1"/>
              <a:t>Callbacks</a:t>
            </a:r>
            <a:endParaRPr lang="fi-FI" dirty="0"/>
          </a:p>
        </p:txBody>
      </p:sp>
      <p:sp>
        <p:nvSpPr>
          <p:cNvPr id="7" name="Sisällön paikkamerkki 6">
            <a:extLst>
              <a:ext uri="{FF2B5EF4-FFF2-40B4-BE49-F238E27FC236}">
                <a16:creationId xmlns:a16="http://schemas.microsoft.com/office/drawing/2014/main" id="{09A3AFC1-DBAA-4116-B163-F5D175EE919C}"/>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https://en.wikipedia.org/wiki/Callback_(computer_programming) </a:t>
            </a:r>
          </a:p>
        </p:txBody>
      </p:sp>
      <p:sp>
        <p:nvSpPr>
          <p:cNvPr id="5" name="Dian numeron paikkamerkki 4">
            <a:extLst>
              <a:ext uri="{FF2B5EF4-FFF2-40B4-BE49-F238E27FC236}">
                <a16:creationId xmlns:a16="http://schemas.microsoft.com/office/drawing/2014/main" id="{625817CB-F3F1-4427-A179-9A240A99E80D}"/>
              </a:ext>
            </a:extLst>
          </p:cNvPr>
          <p:cNvSpPr>
            <a:spLocks noGrp="1"/>
          </p:cNvSpPr>
          <p:nvPr>
            <p:ph type="sldNum" sz="quarter" idx="12"/>
          </p:nvPr>
        </p:nvSpPr>
        <p:spPr/>
        <p:txBody>
          <a:bodyPr/>
          <a:lstStyle/>
          <a:p>
            <a:fld id="{3A98EE3D-8CD1-4C3F-BD1C-C98C9596463C}" type="slidenum">
              <a:rPr lang="en-US" smtClean="0"/>
              <a:t>242</a:t>
            </a:fld>
            <a:endParaRPr lang="en-US" dirty="0"/>
          </a:p>
        </p:txBody>
      </p:sp>
      <p:pic>
        <p:nvPicPr>
          <p:cNvPr id="8" name="Kuva 7">
            <a:extLst>
              <a:ext uri="{FF2B5EF4-FFF2-40B4-BE49-F238E27FC236}">
                <a16:creationId xmlns:a16="http://schemas.microsoft.com/office/drawing/2014/main" id="{0EE7CA14-4995-409D-B919-C34825EEEABA}"/>
              </a:ext>
            </a:extLst>
          </p:cNvPr>
          <p:cNvPicPr>
            <a:picLocks noChangeAspect="1"/>
          </p:cNvPicPr>
          <p:nvPr/>
        </p:nvPicPr>
        <p:blipFill>
          <a:blip r:embed="rId2"/>
          <a:stretch>
            <a:fillRect/>
          </a:stretch>
        </p:blipFill>
        <p:spPr>
          <a:xfrm>
            <a:off x="861133" y="1109750"/>
            <a:ext cx="9241935" cy="5140129"/>
          </a:xfrm>
          <a:prstGeom prst="rect">
            <a:avLst/>
          </a:prstGeom>
        </p:spPr>
      </p:pic>
    </p:spTree>
    <p:extLst>
      <p:ext uri="{BB962C8B-B14F-4D97-AF65-F5344CB8AC3E}">
        <p14:creationId xmlns:p14="http://schemas.microsoft.com/office/powerpoint/2010/main" val="342389859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B6DBCB7D-DDF2-4AD3-9AE3-78A635B2B009}"/>
              </a:ext>
            </a:extLst>
          </p:cNvPr>
          <p:cNvSpPr>
            <a:spLocks noGrp="1"/>
          </p:cNvSpPr>
          <p:nvPr>
            <p:ph type="title"/>
          </p:nvPr>
        </p:nvSpPr>
        <p:spPr/>
        <p:txBody>
          <a:bodyPr>
            <a:normAutofit fontScale="90000"/>
          </a:bodyPr>
          <a:lstStyle/>
          <a:p>
            <a:pPr algn="ctr"/>
            <a:r>
              <a:rPr lang="en-US" dirty="0"/>
              <a:t>Promises </a:t>
            </a:r>
            <a:r>
              <a:rPr lang="en-US"/>
              <a:t>versus Callback Hell </a:t>
            </a:r>
            <a:endParaRPr lang="en-US" dirty="0"/>
          </a:p>
        </p:txBody>
      </p:sp>
      <p:sp>
        <p:nvSpPr>
          <p:cNvPr id="3" name="Sisällön paikkamerkki 2">
            <a:extLst>
              <a:ext uri="{FF2B5EF4-FFF2-40B4-BE49-F238E27FC236}">
                <a16:creationId xmlns:a16="http://schemas.microsoft.com/office/drawing/2014/main" id="{B8B8E9B6-3D81-4F13-8C60-5C0BCC680289}"/>
              </a:ext>
            </a:extLst>
          </p:cNvPr>
          <p:cNvSpPr>
            <a:spLocks noGrp="1"/>
          </p:cNvSpPr>
          <p:nvPr>
            <p:ph sz="half" idx="1"/>
          </p:nvPr>
        </p:nvSpPr>
        <p:spPr>
          <a:xfrm>
            <a:off x="798990" y="1180730"/>
            <a:ext cx="4938026" cy="5390665"/>
          </a:xfrm>
        </p:spPr>
        <p:txBody>
          <a:bodyPr>
            <a:normAutofit fontScale="92500" lnSpcReduction="20000"/>
          </a:bodyPr>
          <a:lstStyle/>
          <a:p>
            <a:r>
              <a:rPr lang="en-US" dirty="0">
                <a:solidFill>
                  <a:srgbClr val="00B050"/>
                </a:solidFill>
              </a:rPr>
              <a:t>Promises</a:t>
            </a:r>
            <a:r>
              <a:rPr lang="en-US" dirty="0"/>
              <a:t> are essentially a </a:t>
            </a:r>
            <a:r>
              <a:rPr lang="en-US" dirty="0">
                <a:solidFill>
                  <a:srgbClr val="00B050"/>
                </a:solidFill>
              </a:rPr>
              <a:t>returned</a:t>
            </a:r>
            <a:r>
              <a:rPr lang="en-US" dirty="0"/>
              <a:t> </a:t>
            </a:r>
            <a:r>
              <a:rPr lang="en-US" dirty="0">
                <a:solidFill>
                  <a:srgbClr val="00B050"/>
                </a:solidFill>
              </a:rPr>
              <a:t>object</a:t>
            </a:r>
            <a:r>
              <a:rPr lang="en-US" dirty="0"/>
              <a:t> to which you attach </a:t>
            </a:r>
            <a:r>
              <a:rPr lang="en-US" dirty="0">
                <a:solidFill>
                  <a:srgbClr val="00B050"/>
                </a:solidFill>
              </a:rPr>
              <a:t>callback</a:t>
            </a:r>
            <a:r>
              <a:rPr lang="en-US" dirty="0"/>
              <a:t> </a:t>
            </a:r>
            <a:r>
              <a:rPr lang="en-US" dirty="0">
                <a:solidFill>
                  <a:srgbClr val="00B050"/>
                </a:solidFill>
              </a:rPr>
              <a:t>functions</a:t>
            </a:r>
            <a:r>
              <a:rPr lang="en-US" dirty="0"/>
              <a:t>. </a:t>
            </a:r>
            <a:r>
              <a:rPr lang="en-US" dirty="0">
                <a:solidFill>
                  <a:srgbClr val="00B050"/>
                </a:solidFill>
              </a:rPr>
              <a:t>Promises</a:t>
            </a:r>
            <a:r>
              <a:rPr lang="en-US" dirty="0"/>
              <a:t> are specifically made for handling </a:t>
            </a:r>
            <a:r>
              <a:rPr lang="en-US" dirty="0">
                <a:solidFill>
                  <a:srgbClr val="00B050"/>
                </a:solidFill>
              </a:rPr>
              <a:t>async</a:t>
            </a:r>
            <a:r>
              <a:rPr lang="en-US" dirty="0"/>
              <a:t> </a:t>
            </a:r>
            <a:r>
              <a:rPr lang="en-US" dirty="0">
                <a:solidFill>
                  <a:srgbClr val="00B050"/>
                </a:solidFill>
              </a:rPr>
              <a:t>operations</a:t>
            </a:r>
            <a:r>
              <a:rPr lang="en-US" dirty="0"/>
              <a:t>.</a:t>
            </a:r>
          </a:p>
          <a:p>
            <a:r>
              <a:rPr lang="en-US" dirty="0"/>
              <a:t>You can chain multiple </a:t>
            </a:r>
            <a:r>
              <a:rPr lang="en-US" dirty="0">
                <a:solidFill>
                  <a:srgbClr val="00B050"/>
                </a:solidFill>
              </a:rPr>
              <a:t>async</a:t>
            </a:r>
            <a:r>
              <a:rPr lang="en-US" dirty="0"/>
              <a:t> </a:t>
            </a:r>
            <a:r>
              <a:rPr lang="en-US" dirty="0">
                <a:solidFill>
                  <a:srgbClr val="00B050"/>
                </a:solidFill>
              </a:rPr>
              <a:t>operations</a:t>
            </a:r>
            <a:r>
              <a:rPr lang="en-US" dirty="0"/>
              <a:t> together using multiple .then() operations, passing the result of one into the next one as an input. Using </a:t>
            </a:r>
            <a:r>
              <a:rPr lang="en-US" dirty="0">
                <a:solidFill>
                  <a:srgbClr val="00B050"/>
                </a:solidFill>
              </a:rPr>
              <a:t>callbacks</a:t>
            </a:r>
            <a:r>
              <a:rPr lang="en-US" dirty="0"/>
              <a:t> ends up with a messy "pyramid of doom" (a </a:t>
            </a:r>
            <a:r>
              <a:rPr lang="en-US" dirty="0">
                <a:solidFill>
                  <a:srgbClr val="00B050"/>
                </a:solidFill>
              </a:rPr>
              <a:t>callback</a:t>
            </a:r>
            <a:r>
              <a:rPr lang="en-US" dirty="0"/>
              <a:t> </a:t>
            </a:r>
            <a:r>
              <a:rPr lang="en-US" dirty="0">
                <a:solidFill>
                  <a:srgbClr val="00B050"/>
                </a:solidFill>
              </a:rPr>
              <a:t>hell</a:t>
            </a:r>
            <a:r>
              <a:rPr lang="en-US" dirty="0"/>
              <a:t>).</a:t>
            </a:r>
          </a:p>
          <a:p>
            <a:r>
              <a:rPr lang="en-US" dirty="0">
                <a:solidFill>
                  <a:srgbClr val="00B050"/>
                </a:solidFill>
              </a:rPr>
              <a:t>Promise</a:t>
            </a:r>
            <a:r>
              <a:rPr lang="en-US" dirty="0"/>
              <a:t> </a:t>
            </a:r>
            <a:r>
              <a:rPr lang="en-US" dirty="0">
                <a:solidFill>
                  <a:srgbClr val="00B050"/>
                </a:solidFill>
              </a:rPr>
              <a:t>callbacks</a:t>
            </a:r>
            <a:r>
              <a:rPr lang="en-US" dirty="0"/>
              <a:t> are always called in the strict order they are placed in the event queue. All errors are handled by a single .catch() block at the end of the block.</a:t>
            </a:r>
          </a:p>
          <a:p>
            <a:r>
              <a:rPr lang="en-US" dirty="0">
                <a:solidFill>
                  <a:srgbClr val="00B050"/>
                </a:solidFill>
              </a:rPr>
              <a:t>Promises</a:t>
            </a:r>
            <a:r>
              <a:rPr lang="en-US" dirty="0"/>
              <a:t> avoid inversion of control when passing a </a:t>
            </a:r>
            <a:r>
              <a:rPr lang="en-US" dirty="0">
                <a:solidFill>
                  <a:srgbClr val="00B050"/>
                </a:solidFill>
              </a:rPr>
              <a:t>callback</a:t>
            </a:r>
            <a:r>
              <a:rPr lang="en-US" dirty="0"/>
              <a:t> to a third-party library.</a:t>
            </a:r>
            <a:endParaRPr lang="fi-FI" dirty="0"/>
          </a:p>
          <a:p>
            <a:r>
              <a:rPr lang="fi-FI" dirty="0" err="1"/>
              <a:t>Sources</a:t>
            </a:r>
            <a:r>
              <a:rPr lang="fi-FI" dirty="0"/>
              <a:t>: https://developer.mozilla.org/en-US/docs/Glossary/Callback_function and .../</a:t>
            </a:r>
            <a:r>
              <a:rPr lang="fi-FI" dirty="0" err="1"/>
              <a:t>Learn</a:t>
            </a:r>
            <a:r>
              <a:rPr lang="fi-FI" dirty="0"/>
              <a:t>/JavaScript/</a:t>
            </a:r>
            <a:r>
              <a:rPr lang="fi-FI" dirty="0" err="1"/>
              <a:t>Asynchronous</a:t>
            </a:r>
            <a:r>
              <a:rPr lang="fi-FI" dirty="0"/>
              <a:t>/</a:t>
            </a:r>
            <a:r>
              <a:rPr lang="fi-FI" dirty="0" err="1"/>
              <a:t>Introducing</a:t>
            </a:r>
            <a:endParaRPr lang="fi-FI" dirty="0"/>
          </a:p>
        </p:txBody>
      </p:sp>
      <p:sp>
        <p:nvSpPr>
          <p:cNvPr id="4" name="Sisällön paikkamerkki 3">
            <a:extLst>
              <a:ext uri="{FF2B5EF4-FFF2-40B4-BE49-F238E27FC236}">
                <a16:creationId xmlns:a16="http://schemas.microsoft.com/office/drawing/2014/main" id="{1EEB3D38-1062-4A07-A420-96ED69CE27A1}"/>
              </a:ext>
            </a:extLst>
          </p:cNvPr>
          <p:cNvSpPr>
            <a:spLocks noGrp="1"/>
          </p:cNvSpPr>
          <p:nvPr>
            <p:ph sz="half" idx="2"/>
          </p:nvPr>
        </p:nvSpPr>
        <p:spPr>
          <a:xfrm>
            <a:off x="6217654" y="1180730"/>
            <a:ext cx="4938026" cy="5390664"/>
          </a:xfrm>
        </p:spPr>
        <p:txBody>
          <a:bodyPr>
            <a:normAutofit fontScale="92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p:txBody>
      </p:sp>
      <p:sp>
        <p:nvSpPr>
          <p:cNvPr id="5" name="Dian numeron paikkamerkki 4">
            <a:extLst>
              <a:ext uri="{FF2B5EF4-FFF2-40B4-BE49-F238E27FC236}">
                <a16:creationId xmlns:a16="http://schemas.microsoft.com/office/drawing/2014/main" id="{5C56AAB9-1F8D-4039-8FC3-EAE9FCDC3E0E}"/>
              </a:ext>
            </a:extLst>
          </p:cNvPr>
          <p:cNvSpPr>
            <a:spLocks noGrp="1"/>
          </p:cNvSpPr>
          <p:nvPr>
            <p:ph type="sldNum" sz="quarter" idx="12"/>
          </p:nvPr>
        </p:nvSpPr>
        <p:spPr/>
        <p:txBody>
          <a:bodyPr/>
          <a:lstStyle/>
          <a:p>
            <a:fld id="{3A98EE3D-8CD1-4C3F-BD1C-C98C9596463C}" type="slidenum">
              <a:rPr lang="en-US" smtClean="0"/>
              <a:t>243</a:t>
            </a:fld>
            <a:endParaRPr lang="en-US" dirty="0"/>
          </a:p>
        </p:txBody>
      </p:sp>
      <p:pic>
        <p:nvPicPr>
          <p:cNvPr id="7" name="Kuva 6">
            <a:extLst>
              <a:ext uri="{FF2B5EF4-FFF2-40B4-BE49-F238E27FC236}">
                <a16:creationId xmlns:a16="http://schemas.microsoft.com/office/drawing/2014/main" id="{EE501C23-7C27-46FB-AA5F-70BC47A08EA0}"/>
              </a:ext>
            </a:extLst>
          </p:cNvPr>
          <p:cNvPicPr>
            <a:picLocks noChangeAspect="1"/>
          </p:cNvPicPr>
          <p:nvPr/>
        </p:nvPicPr>
        <p:blipFill>
          <a:blip r:embed="rId2"/>
          <a:stretch>
            <a:fillRect/>
          </a:stretch>
        </p:blipFill>
        <p:spPr>
          <a:xfrm>
            <a:off x="5974347" y="1180728"/>
            <a:ext cx="5673156" cy="5365575"/>
          </a:xfrm>
          <a:prstGeom prst="rect">
            <a:avLst/>
          </a:prstGeom>
        </p:spPr>
      </p:pic>
    </p:spTree>
    <p:extLst>
      <p:ext uri="{BB962C8B-B14F-4D97-AF65-F5344CB8AC3E}">
        <p14:creationId xmlns:p14="http://schemas.microsoft.com/office/powerpoint/2010/main" val="409431404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E8A54D71-6B1B-4CBE-9D13-1617EB2A4B5A}"/>
              </a:ext>
            </a:extLst>
          </p:cNvPr>
          <p:cNvSpPr>
            <a:spLocks noGrp="1"/>
          </p:cNvSpPr>
          <p:nvPr>
            <p:ph type="title"/>
          </p:nvPr>
        </p:nvSpPr>
        <p:spPr/>
        <p:txBody>
          <a:bodyPr>
            <a:normAutofit fontScale="90000"/>
          </a:bodyPr>
          <a:lstStyle/>
          <a:p>
            <a:pPr algn="ctr"/>
            <a:r>
              <a:rPr lang="fi-FI" dirty="0" err="1"/>
              <a:t>Functions</a:t>
            </a:r>
            <a:r>
              <a:rPr lang="fi-FI" dirty="0"/>
              <a:t>: </a:t>
            </a:r>
            <a:r>
              <a:rPr lang="fi-FI" dirty="0" err="1"/>
              <a:t>Callstack</a:t>
            </a:r>
            <a:r>
              <a:rPr lang="fi-FI" dirty="0"/>
              <a:t> 2</a:t>
            </a:r>
          </a:p>
        </p:txBody>
      </p:sp>
      <p:sp>
        <p:nvSpPr>
          <p:cNvPr id="3" name="Sisällön paikkamerkki 2">
            <a:extLst>
              <a:ext uri="{FF2B5EF4-FFF2-40B4-BE49-F238E27FC236}">
                <a16:creationId xmlns:a16="http://schemas.microsoft.com/office/drawing/2014/main" id="{B332EFB5-0EE0-4240-B6DE-FFEC043F1F56}"/>
              </a:ext>
            </a:extLst>
          </p:cNvPr>
          <p:cNvSpPr>
            <a:spLocks noGrp="1"/>
          </p:cNvSpPr>
          <p:nvPr>
            <p:ph sz="half" idx="1"/>
          </p:nvPr>
        </p:nvSpPr>
        <p:spPr>
          <a:xfrm>
            <a:off x="798990" y="1180730"/>
            <a:ext cx="4938026" cy="5390664"/>
          </a:xfrm>
        </p:spPr>
        <p:txBody>
          <a:bodyPr>
            <a:normAutofit fontScale="92500" lnSpcReduction="20000"/>
          </a:bodyPr>
          <a:lstStyle/>
          <a:p>
            <a:r>
              <a:rPr lang="en-US" dirty="0"/>
              <a:t>A </a:t>
            </a:r>
            <a:r>
              <a:rPr lang="en-US" dirty="0">
                <a:solidFill>
                  <a:srgbClr val="00B050"/>
                </a:solidFill>
              </a:rPr>
              <a:t>call</a:t>
            </a:r>
            <a:r>
              <a:rPr lang="en-US" dirty="0"/>
              <a:t> </a:t>
            </a:r>
            <a:r>
              <a:rPr lang="en-US" dirty="0">
                <a:solidFill>
                  <a:srgbClr val="00B050"/>
                </a:solidFill>
              </a:rPr>
              <a:t>stack</a:t>
            </a:r>
            <a:r>
              <a:rPr lang="en-US" dirty="0"/>
              <a:t> is a mechanism for an interpreter (like the </a:t>
            </a:r>
            <a:r>
              <a:rPr lang="en-US" dirty="0">
                <a:solidFill>
                  <a:srgbClr val="00B050"/>
                </a:solidFill>
              </a:rPr>
              <a:t>JavaScript</a:t>
            </a:r>
            <a:r>
              <a:rPr lang="en-US" dirty="0"/>
              <a:t> interpreter in a web browser) to keep track of its place in a script that calls multiple functions — what function is currently being run and what functions are called from within that function, etc.</a:t>
            </a:r>
          </a:p>
          <a:p>
            <a:r>
              <a:rPr lang="en-US" dirty="0"/>
              <a:t>When a script calls a function, the interpreter adds it to the </a:t>
            </a:r>
            <a:r>
              <a:rPr lang="en-US" dirty="0">
                <a:solidFill>
                  <a:srgbClr val="00B050"/>
                </a:solidFill>
              </a:rPr>
              <a:t>call</a:t>
            </a:r>
            <a:r>
              <a:rPr lang="en-US" dirty="0"/>
              <a:t> </a:t>
            </a:r>
            <a:r>
              <a:rPr lang="en-US" dirty="0">
                <a:solidFill>
                  <a:srgbClr val="00B050"/>
                </a:solidFill>
              </a:rPr>
              <a:t>stack</a:t>
            </a:r>
            <a:r>
              <a:rPr lang="en-US" dirty="0"/>
              <a:t> and then starts carrying out the function.</a:t>
            </a:r>
          </a:p>
          <a:p>
            <a:r>
              <a:rPr lang="en-US" dirty="0"/>
              <a:t>Any functions that are called by that function are added to the </a:t>
            </a:r>
            <a:r>
              <a:rPr lang="en-US" dirty="0">
                <a:solidFill>
                  <a:srgbClr val="00B050"/>
                </a:solidFill>
              </a:rPr>
              <a:t>call</a:t>
            </a:r>
            <a:r>
              <a:rPr lang="en-US" dirty="0"/>
              <a:t> </a:t>
            </a:r>
            <a:r>
              <a:rPr lang="en-US" dirty="0">
                <a:solidFill>
                  <a:srgbClr val="00B050"/>
                </a:solidFill>
              </a:rPr>
              <a:t>stack</a:t>
            </a:r>
            <a:r>
              <a:rPr lang="en-US" dirty="0"/>
              <a:t> further up and run where their calls are reached.</a:t>
            </a:r>
          </a:p>
          <a:p>
            <a:r>
              <a:rPr lang="en-US" dirty="0"/>
              <a:t>When the current function is finished, the interpreter takes it off the </a:t>
            </a:r>
            <a:r>
              <a:rPr lang="en-US" dirty="0">
                <a:solidFill>
                  <a:srgbClr val="00B050"/>
                </a:solidFill>
              </a:rPr>
              <a:t>stack</a:t>
            </a:r>
            <a:r>
              <a:rPr lang="en-US" dirty="0"/>
              <a:t> and resumes execution where it left off in the last code listing.</a:t>
            </a:r>
          </a:p>
          <a:p>
            <a:r>
              <a:rPr lang="en-US" dirty="0"/>
              <a:t>If the </a:t>
            </a:r>
            <a:r>
              <a:rPr lang="en-US" dirty="0">
                <a:solidFill>
                  <a:srgbClr val="00B050"/>
                </a:solidFill>
              </a:rPr>
              <a:t>stack</a:t>
            </a:r>
            <a:r>
              <a:rPr lang="en-US" dirty="0"/>
              <a:t> takes up more space than it had assigned to it, it results in a "</a:t>
            </a:r>
            <a:r>
              <a:rPr lang="en-US" dirty="0">
                <a:solidFill>
                  <a:srgbClr val="00B050"/>
                </a:solidFill>
              </a:rPr>
              <a:t>stack</a:t>
            </a:r>
            <a:r>
              <a:rPr lang="en-US" dirty="0"/>
              <a:t> </a:t>
            </a:r>
            <a:r>
              <a:rPr lang="en-US" dirty="0">
                <a:solidFill>
                  <a:srgbClr val="00B050"/>
                </a:solidFill>
              </a:rPr>
              <a:t>overflow</a:t>
            </a:r>
            <a:r>
              <a:rPr lang="en-US" dirty="0"/>
              <a:t>" error.</a:t>
            </a:r>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p:txBody>
      </p:sp>
      <p:sp>
        <p:nvSpPr>
          <p:cNvPr id="6" name="Sisällön paikkamerkki 5">
            <a:extLst>
              <a:ext uri="{FF2B5EF4-FFF2-40B4-BE49-F238E27FC236}">
                <a16:creationId xmlns:a16="http://schemas.microsoft.com/office/drawing/2014/main" id="{3C2C2FF6-9F94-4C55-A240-A701534F85E3}"/>
              </a:ext>
            </a:extLst>
          </p:cNvPr>
          <p:cNvSpPr>
            <a:spLocks noGrp="1"/>
          </p:cNvSpPr>
          <p:nvPr>
            <p:ph sz="half" idx="2"/>
          </p:nvPr>
        </p:nvSpPr>
        <p:spPr>
          <a:xfrm>
            <a:off x="6217654" y="1180729"/>
            <a:ext cx="4938026" cy="5390665"/>
          </a:xfrm>
        </p:spPr>
        <p:txBody>
          <a:bodyPr>
            <a:normAutofit fontScale="92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https://developer.mozilla.org/en-US/docs/Glossary/Call_stack</a:t>
            </a:r>
          </a:p>
          <a:p>
            <a:endParaRPr lang="fi-FI" dirty="0"/>
          </a:p>
          <a:p>
            <a:endParaRPr lang="fi-FI" dirty="0"/>
          </a:p>
          <a:p>
            <a:endParaRPr lang="fi-FI" dirty="0"/>
          </a:p>
        </p:txBody>
      </p:sp>
      <p:sp>
        <p:nvSpPr>
          <p:cNvPr id="4" name="Dian numeron paikkamerkki 3">
            <a:extLst>
              <a:ext uri="{FF2B5EF4-FFF2-40B4-BE49-F238E27FC236}">
                <a16:creationId xmlns:a16="http://schemas.microsoft.com/office/drawing/2014/main" id="{5ABF18B9-C5EC-466A-8FDD-F8B25FD90717}"/>
              </a:ext>
            </a:extLst>
          </p:cNvPr>
          <p:cNvSpPr>
            <a:spLocks noGrp="1"/>
          </p:cNvSpPr>
          <p:nvPr>
            <p:ph type="sldNum" sz="quarter" idx="12"/>
          </p:nvPr>
        </p:nvSpPr>
        <p:spPr/>
        <p:txBody>
          <a:bodyPr/>
          <a:lstStyle/>
          <a:p>
            <a:fld id="{3A98EE3D-8CD1-4C3F-BD1C-C98C9596463C}" type="slidenum">
              <a:rPr lang="en-US" smtClean="0"/>
              <a:pPr/>
              <a:t>244</a:t>
            </a:fld>
            <a:endParaRPr lang="en-US" dirty="0"/>
          </a:p>
        </p:txBody>
      </p:sp>
      <p:pic>
        <p:nvPicPr>
          <p:cNvPr id="5" name="Kuva 4">
            <a:extLst>
              <a:ext uri="{FF2B5EF4-FFF2-40B4-BE49-F238E27FC236}">
                <a16:creationId xmlns:a16="http://schemas.microsoft.com/office/drawing/2014/main" id="{D8451666-15B5-4FC5-AC96-5B9BC2432E60}"/>
              </a:ext>
            </a:extLst>
          </p:cNvPr>
          <p:cNvPicPr>
            <a:picLocks noChangeAspect="1"/>
          </p:cNvPicPr>
          <p:nvPr/>
        </p:nvPicPr>
        <p:blipFill>
          <a:blip r:embed="rId2"/>
          <a:stretch>
            <a:fillRect/>
          </a:stretch>
        </p:blipFill>
        <p:spPr>
          <a:xfrm>
            <a:off x="5974347" y="1118583"/>
            <a:ext cx="6105812" cy="4190263"/>
          </a:xfrm>
          <a:prstGeom prst="rect">
            <a:avLst/>
          </a:prstGeom>
        </p:spPr>
      </p:pic>
    </p:spTree>
    <p:extLst>
      <p:ext uri="{BB962C8B-B14F-4D97-AF65-F5344CB8AC3E}">
        <p14:creationId xmlns:p14="http://schemas.microsoft.com/office/powerpoint/2010/main" val="161055619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E8A54D71-6B1B-4CBE-9D13-1617EB2A4B5A}"/>
              </a:ext>
            </a:extLst>
          </p:cNvPr>
          <p:cNvSpPr>
            <a:spLocks noGrp="1"/>
          </p:cNvSpPr>
          <p:nvPr>
            <p:ph type="title"/>
          </p:nvPr>
        </p:nvSpPr>
        <p:spPr/>
        <p:txBody>
          <a:bodyPr/>
          <a:lstStyle/>
          <a:p>
            <a:pPr algn="ctr"/>
            <a:r>
              <a:rPr lang="fi-FI" dirty="0" err="1"/>
              <a:t>Functions</a:t>
            </a:r>
            <a:r>
              <a:rPr lang="fi-FI" dirty="0"/>
              <a:t>: </a:t>
            </a:r>
            <a:r>
              <a:rPr lang="fi-FI" dirty="0" err="1"/>
              <a:t>Callstack</a:t>
            </a:r>
            <a:r>
              <a:rPr lang="fi-FI" dirty="0"/>
              <a:t> 3</a:t>
            </a:r>
          </a:p>
        </p:txBody>
      </p:sp>
      <p:sp>
        <p:nvSpPr>
          <p:cNvPr id="3" name="Sisällön paikkamerkki 2">
            <a:extLst>
              <a:ext uri="{FF2B5EF4-FFF2-40B4-BE49-F238E27FC236}">
                <a16:creationId xmlns:a16="http://schemas.microsoft.com/office/drawing/2014/main" id="{B332EFB5-0EE0-4240-B6DE-FFEC043F1F56}"/>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https://developer.mozilla.org/en-US/docs/Glossary/Call_stack</a:t>
            </a:r>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p:txBody>
      </p:sp>
      <p:sp>
        <p:nvSpPr>
          <p:cNvPr id="4" name="Dian numeron paikkamerkki 3">
            <a:extLst>
              <a:ext uri="{FF2B5EF4-FFF2-40B4-BE49-F238E27FC236}">
                <a16:creationId xmlns:a16="http://schemas.microsoft.com/office/drawing/2014/main" id="{5ABF18B9-C5EC-466A-8FDD-F8B25FD90717}"/>
              </a:ext>
            </a:extLst>
          </p:cNvPr>
          <p:cNvSpPr>
            <a:spLocks noGrp="1"/>
          </p:cNvSpPr>
          <p:nvPr>
            <p:ph type="sldNum" sz="quarter" idx="12"/>
          </p:nvPr>
        </p:nvSpPr>
        <p:spPr/>
        <p:txBody>
          <a:bodyPr/>
          <a:lstStyle/>
          <a:p>
            <a:fld id="{3A98EE3D-8CD1-4C3F-BD1C-C98C9596463C}" type="slidenum">
              <a:rPr lang="en-US" smtClean="0"/>
              <a:pPr/>
              <a:t>245</a:t>
            </a:fld>
            <a:endParaRPr lang="en-US" dirty="0"/>
          </a:p>
        </p:txBody>
      </p:sp>
      <p:pic>
        <p:nvPicPr>
          <p:cNvPr id="12" name="Kuva 11">
            <a:extLst>
              <a:ext uri="{FF2B5EF4-FFF2-40B4-BE49-F238E27FC236}">
                <a16:creationId xmlns:a16="http://schemas.microsoft.com/office/drawing/2014/main" id="{6B040E2F-E389-418B-B61B-8D80B0D5F9AB}"/>
              </a:ext>
            </a:extLst>
          </p:cNvPr>
          <p:cNvPicPr>
            <a:picLocks noChangeAspect="1"/>
          </p:cNvPicPr>
          <p:nvPr/>
        </p:nvPicPr>
        <p:blipFill>
          <a:blip r:embed="rId2"/>
          <a:stretch>
            <a:fillRect/>
          </a:stretch>
        </p:blipFill>
        <p:spPr>
          <a:xfrm>
            <a:off x="8265796" y="1109750"/>
            <a:ext cx="3731961" cy="4309975"/>
          </a:xfrm>
          <a:prstGeom prst="rect">
            <a:avLst/>
          </a:prstGeom>
        </p:spPr>
      </p:pic>
      <p:sp>
        <p:nvSpPr>
          <p:cNvPr id="6" name="Suorakulmio: Pyöristetyt kulmat 5">
            <a:extLst>
              <a:ext uri="{FF2B5EF4-FFF2-40B4-BE49-F238E27FC236}">
                <a16:creationId xmlns:a16="http://schemas.microsoft.com/office/drawing/2014/main" id="{B44E23D0-0C5D-45FA-8401-297995D2205E}"/>
              </a:ext>
            </a:extLst>
          </p:cNvPr>
          <p:cNvSpPr/>
          <p:nvPr/>
        </p:nvSpPr>
        <p:spPr>
          <a:xfrm>
            <a:off x="9028590" y="1109750"/>
            <a:ext cx="2840855" cy="77231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8" name="Suorakulmio: Pyöristetyt kulmat 7">
            <a:extLst>
              <a:ext uri="{FF2B5EF4-FFF2-40B4-BE49-F238E27FC236}">
                <a16:creationId xmlns:a16="http://schemas.microsoft.com/office/drawing/2014/main" id="{39E43AD7-2D6D-43D5-AC96-5376B590987F}"/>
              </a:ext>
            </a:extLst>
          </p:cNvPr>
          <p:cNvSpPr/>
          <p:nvPr/>
        </p:nvSpPr>
        <p:spPr>
          <a:xfrm>
            <a:off x="9028590" y="2203027"/>
            <a:ext cx="2964526" cy="110906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9" name="Suorakulmio: Pyöristetyt kulmat 8">
            <a:extLst>
              <a:ext uri="{FF2B5EF4-FFF2-40B4-BE49-F238E27FC236}">
                <a16:creationId xmlns:a16="http://schemas.microsoft.com/office/drawing/2014/main" id="{AAFFA309-61EA-4246-8BB4-9BEE70AF3AAB}"/>
              </a:ext>
            </a:extLst>
          </p:cNvPr>
          <p:cNvSpPr/>
          <p:nvPr/>
        </p:nvSpPr>
        <p:spPr>
          <a:xfrm>
            <a:off x="9028590" y="3571939"/>
            <a:ext cx="2840855" cy="77231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0" name="Suorakulmio: Pyöristetyt kulmat 9">
            <a:extLst>
              <a:ext uri="{FF2B5EF4-FFF2-40B4-BE49-F238E27FC236}">
                <a16:creationId xmlns:a16="http://schemas.microsoft.com/office/drawing/2014/main" id="{84DA6F39-D82E-4EE9-817A-97C1F5476C51}"/>
              </a:ext>
            </a:extLst>
          </p:cNvPr>
          <p:cNvSpPr/>
          <p:nvPr/>
        </p:nvSpPr>
        <p:spPr>
          <a:xfrm>
            <a:off x="9028590" y="4723609"/>
            <a:ext cx="2840855" cy="77231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pic>
        <p:nvPicPr>
          <p:cNvPr id="11" name="Kuva 10">
            <a:extLst>
              <a:ext uri="{FF2B5EF4-FFF2-40B4-BE49-F238E27FC236}">
                <a16:creationId xmlns:a16="http://schemas.microsoft.com/office/drawing/2014/main" id="{B65BB371-D5A3-4C85-9552-30141D55AB01}"/>
              </a:ext>
            </a:extLst>
          </p:cNvPr>
          <p:cNvPicPr>
            <a:picLocks noChangeAspect="1"/>
          </p:cNvPicPr>
          <p:nvPr/>
        </p:nvPicPr>
        <p:blipFill>
          <a:blip r:embed="rId3"/>
          <a:stretch>
            <a:fillRect/>
          </a:stretch>
        </p:blipFill>
        <p:spPr>
          <a:xfrm>
            <a:off x="861134" y="1112421"/>
            <a:ext cx="7343775" cy="5172075"/>
          </a:xfrm>
          <a:prstGeom prst="rect">
            <a:avLst/>
          </a:prstGeom>
        </p:spPr>
      </p:pic>
      <p:sp>
        <p:nvSpPr>
          <p:cNvPr id="13" name="Suorakulmio: Pyöristetyt kulmat 12">
            <a:extLst>
              <a:ext uri="{FF2B5EF4-FFF2-40B4-BE49-F238E27FC236}">
                <a16:creationId xmlns:a16="http://schemas.microsoft.com/office/drawing/2014/main" id="{38E4E7E0-3F18-4ED3-AC72-9349D4A816D3}"/>
              </a:ext>
            </a:extLst>
          </p:cNvPr>
          <p:cNvSpPr/>
          <p:nvPr/>
        </p:nvSpPr>
        <p:spPr>
          <a:xfrm>
            <a:off x="1464816" y="1937185"/>
            <a:ext cx="6087215" cy="28240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5" name="Suorakulmio: Pyöristetyt kulmat 14">
            <a:extLst>
              <a:ext uri="{FF2B5EF4-FFF2-40B4-BE49-F238E27FC236}">
                <a16:creationId xmlns:a16="http://schemas.microsoft.com/office/drawing/2014/main" id="{D3DF3B04-12DE-47E6-B5A1-EE6BB00ADDA0}"/>
              </a:ext>
            </a:extLst>
          </p:cNvPr>
          <p:cNvSpPr/>
          <p:nvPr/>
        </p:nvSpPr>
        <p:spPr>
          <a:xfrm>
            <a:off x="1464816" y="2997736"/>
            <a:ext cx="5841505" cy="29399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9" name="Suorakulmio: Pyöristetyt kulmat 18">
            <a:extLst>
              <a:ext uri="{FF2B5EF4-FFF2-40B4-BE49-F238E27FC236}">
                <a16:creationId xmlns:a16="http://schemas.microsoft.com/office/drawing/2014/main" id="{562A2143-43B3-4815-9F0E-7BD189E370A3}"/>
              </a:ext>
            </a:extLst>
          </p:cNvPr>
          <p:cNvSpPr/>
          <p:nvPr/>
        </p:nvSpPr>
        <p:spPr>
          <a:xfrm>
            <a:off x="1469184" y="4651885"/>
            <a:ext cx="3226033" cy="28322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7" name="Suorakulmio: Pyöristetyt kulmat 6">
            <a:extLst>
              <a:ext uri="{FF2B5EF4-FFF2-40B4-BE49-F238E27FC236}">
                <a16:creationId xmlns:a16="http://schemas.microsoft.com/office/drawing/2014/main" id="{E836FDF3-EECC-4317-8CA5-0ACB9B428412}"/>
              </a:ext>
            </a:extLst>
          </p:cNvPr>
          <p:cNvSpPr/>
          <p:nvPr/>
        </p:nvSpPr>
        <p:spPr>
          <a:xfrm>
            <a:off x="4695217" y="4369480"/>
            <a:ext cx="3094281" cy="28240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7" name="Suorakulmio: Pyöristetyt kulmat 16">
            <a:extLst>
              <a:ext uri="{FF2B5EF4-FFF2-40B4-BE49-F238E27FC236}">
                <a16:creationId xmlns:a16="http://schemas.microsoft.com/office/drawing/2014/main" id="{559E36C8-620D-4478-94F6-1156E7F69BF1}"/>
              </a:ext>
            </a:extLst>
          </p:cNvPr>
          <p:cNvSpPr/>
          <p:nvPr/>
        </p:nvSpPr>
        <p:spPr>
          <a:xfrm>
            <a:off x="3492056" y="5745579"/>
            <a:ext cx="3226033" cy="2368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8" name="Suorakulmio: Pyöristetyt kulmat 17">
            <a:extLst>
              <a:ext uri="{FF2B5EF4-FFF2-40B4-BE49-F238E27FC236}">
                <a16:creationId xmlns:a16="http://schemas.microsoft.com/office/drawing/2014/main" id="{C657F9DD-9AE1-4CD2-AAA2-98799973FB98}"/>
              </a:ext>
            </a:extLst>
          </p:cNvPr>
          <p:cNvSpPr/>
          <p:nvPr/>
        </p:nvSpPr>
        <p:spPr>
          <a:xfrm>
            <a:off x="1464816" y="5986959"/>
            <a:ext cx="3098306" cy="29399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Tree>
    <p:extLst>
      <p:ext uri="{BB962C8B-B14F-4D97-AF65-F5344CB8AC3E}">
        <p14:creationId xmlns:p14="http://schemas.microsoft.com/office/powerpoint/2010/main" val="263862536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645F58C9-F102-44E0-9E73-5174F7845A1C}"/>
              </a:ext>
            </a:extLst>
          </p:cNvPr>
          <p:cNvSpPr>
            <a:spLocks noGrp="1"/>
          </p:cNvSpPr>
          <p:nvPr>
            <p:ph type="title"/>
          </p:nvPr>
        </p:nvSpPr>
        <p:spPr/>
        <p:txBody>
          <a:bodyPr/>
          <a:lstStyle/>
          <a:p>
            <a:pPr algn="ctr"/>
            <a:r>
              <a:rPr lang="fi-FI" dirty="0" err="1"/>
              <a:t>Functions</a:t>
            </a:r>
            <a:r>
              <a:rPr lang="fi-FI" dirty="0"/>
              <a:t>: </a:t>
            </a:r>
            <a:r>
              <a:rPr lang="fi-FI" dirty="0" err="1"/>
              <a:t>Callstack</a:t>
            </a:r>
            <a:r>
              <a:rPr lang="fi-FI" dirty="0"/>
              <a:t> 4</a:t>
            </a:r>
          </a:p>
        </p:txBody>
      </p:sp>
      <p:sp>
        <p:nvSpPr>
          <p:cNvPr id="3" name="Sisällön paikkamerkki 2">
            <a:extLst>
              <a:ext uri="{FF2B5EF4-FFF2-40B4-BE49-F238E27FC236}">
                <a16:creationId xmlns:a16="http://schemas.microsoft.com/office/drawing/2014/main" id="{BAFE63E0-1958-4998-BF27-FA2CCF936A41}"/>
              </a:ext>
            </a:extLst>
          </p:cNvPr>
          <p:cNvSpPr>
            <a:spLocks noGrp="1"/>
          </p:cNvSpPr>
          <p:nvPr>
            <p:ph idx="1"/>
          </p:nvPr>
        </p:nvSpPr>
        <p:spPr>
          <a:xfrm>
            <a:off x="861134" y="1109751"/>
            <a:ext cx="10294546" cy="5461644"/>
          </a:xfrm>
        </p:spPr>
        <p:txBody>
          <a:bodyPr>
            <a:normAutofit lnSpcReduction="10000"/>
          </a:bodyPr>
          <a:lstStyle/>
          <a:p>
            <a:r>
              <a:rPr lang="en-US" dirty="0"/>
              <a:t>The order in which elements come off a </a:t>
            </a:r>
            <a:r>
              <a:rPr lang="en-US" dirty="0">
                <a:solidFill>
                  <a:srgbClr val="00B050"/>
                </a:solidFill>
              </a:rPr>
              <a:t>stack</a:t>
            </a:r>
            <a:r>
              <a:rPr lang="en-US" dirty="0"/>
              <a:t> gives rise to its alternative name, </a:t>
            </a:r>
            <a:r>
              <a:rPr lang="en-US" dirty="0">
                <a:solidFill>
                  <a:srgbClr val="00B050"/>
                </a:solidFill>
              </a:rPr>
              <a:t>LIFO (last in, first out)</a:t>
            </a:r>
            <a:r>
              <a:rPr lang="en-US" dirty="0"/>
              <a:t>.</a:t>
            </a:r>
            <a:endParaRPr lang="fi-FI" dirty="0"/>
          </a:p>
          <a:p>
            <a:endParaRPr lang="fi-FI" dirty="0"/>
          </a:p>
          <a:p>
            <a:endParaRPr lang="fi-FI" dirty="0"/>
          </a:p>
          <a:p>
            <a:endParaRPr lang="fi-FI" dirty="0"/>
          </a:p>
          <a:p>
            <a:endParaRPr lang="fi-FI" dirty="0"/>
          </a:p>
          <a:p>
            <a:endParaRPr lang="fi-FI" dirty="0"/>
          </a:p>
          <a:p>
            <a:r>
              <a:rPr lang="en-US" dirty="0"/>
              <a:t>In computer science, a </a:t>
            </a:r>
            <a:r>
              <a:rPr lang="en-US" dirty="0">
                <a:solidFill>
                  <a:srgbClr val="00B050"/>
                </a:solidFill>
              </a:rPr>
              <a:t>stack</a:t>
            </a:r>
            <a:r>
              <a:rPr lang="en-US" dirty="0"/>
              <a:t> is an abstract data type that serves as a collection of elements, with two principal operations: </a:t>
            </a:r>
            <a:r>
              <a:rPr lang="en-US" dirty="0">
                <a:solidFill>
                  <a:srgbClr val="00B050"/>
                </a:solidFill>
              </a:rPr>
              <a:t>push</a:t>
            </a:r>
            <a:r>
              <a:rPr lang="en-US" dirty="0"/>
              <a:t>, which adds an element to the collection and </a:t>
            </a:r>
            <a:r>
              <a:rPr lang="en-US" dirty="0">
                <a:solidFill>
                  <a:srgbClr val="00B050"/>
                </a:solidFill>
              </a:rPr>
              <a:t>pop</a:t>
            </a:r>
            <a:r>
              <a:rPr lang="en-US" dirty="0"/>
              <a:t>, which removes the most recently added element that was not yet removed. When the script runs, the </a:t>
            </a:r>
            <a:r>
              <a:rPr lang="en-US" dirty="0">
                <a:solidFill>
                  <a:srgbClr val="00B050"/>
                </a:solidFill>
              </a:rPr>
              <a:t>JavaScript</a:t>
            </a:r>
            <a:r>
              <a:rPr lang="en-US" dirty="0"/>
              <a:t> </a:t>
            </a:r>
            <a:r>
              <a:rPr lang="en-US" dirty="0">
                <a:solidFill>
                  <a:srgbClr val="00B050"/>
                </a:solidFill>
              </a:rPr>
              <a:t>engine</a:t>
            </a:r>
            <a:r>
              <a:rPr lang="en-US" dirty="0"/>
              <a:t> places the </a:t>
            </a:r>
            <a:r>
              <a:rPr lang="en-US" dirty="0">
                <a:solidFill>
                  <a:srgbClr val="00B050"/>
                </a:solidFill>
              </a:rPr>
              <a:t>global</a:t>
            </a:r>
            <a:r>
              <a:rPr lang="en-US" dirty="0"/>
              <a:t> </a:t>
            </a:r>
            <a:r>
              <a:rPr lang="en-US" dirty="0">
                <a:solidFill>
                  <a:srgbClr val="00B050"/>
                </a:solidFill>
              </a:rPr>
              <a:t>execution</a:t>
            </a:r>
            <a:r>
              <a:rPr lang="en-US" dirty="0"/>
              <a:t> </a:t>
            </a:r>
            <a:r>
              <a:rPr lang="en-US" dirty="0">
                <a:solidFill>
                  <a:srgbClr val="00B050"/>
                </a:solidFill>
              </a:rPr>
              <a:t>context</a:t>
            </a:r>
            <a:r>
              <a:rPr lang="en-US" dirty="0"/>
              <a:t> (denoted by </a:t>
            </a:r>
            <a:r>
              <a:rPr lang="en-US" dirty="0">
                <a:solidFill>
                  <a:srgbClr val="00B050"/>
                </a:solidFill>
              </a:rPr>
              <a:t>main() </a:t>
            </a:r>
            <a:r>
              <a:rPr lang="en-US" dirty="0"/>
              <a:t>or </a:t>
            </a:r>
            <a:r>
              <a:rPr lang="en-US" dirty="0">
                <a:solidFill>
                  <a:srgbClr val="00B050"/>
                </a:solidFill>
              </a:rPr>
              <a:t>global() </a:t>
            </a:r>
            <a:r>
              <a:rPr lang="en-US" dirty="0"/>
              <a:t>function on the call stack.</a:t>
            </a:r>
            <a:endParaRPr lang="fi-FI" dirty="0"/>
          </a:p>
          <a:p>
            <a:r>
              <a:rPr lang="fi-FI" dirty="0" err="1"/>
              <a:t>Sources</a:t>
            </a:r>
            <a:r>
              <a:rPr lang="fi-FI" dirty="0"/>
              <a:t>: https://developer.mozilla.org/en-US/docs/Glossary/Call_stack, https://en.wikipedia.org/wiki/Stack_(abstract_data_type) and https://www.javascripttutorial.net/javascript-call-stack/</a:t>
            </a:r>
          </a:p>
        </p:txBody>
      </p:sp>
      <p:sp>
        <p:nvSpPr>
          <p:cNvPr id="4" name="Dian numeron paikkamerkki 3">
            <a:extLst>
              <a:ext uri="{FF2B5EF4-FFF2-40B4-BE49-F238E27FC236}">
                <a16:creationId xmlns:a16="http://schemas.microsoft.com/office/drawing/2014/main" id="{9B36898A-4DF9-4F74-9D97-59EAD59862DC}"/>
              </a:ext>
            </a:extLst>
          </p:cNvPr>
          <p:cNvSpPr>
            <a:spLocks noGrp="1"/>
          </p:cNvSpPr>
          <p:nvPr>
            <p:ph type="sldNum" sz="quarter" idx="12"/>
          </p:nvPr>
        </p:nvSpPr>
        <p:spPr/>
        <p:txBody>
          <a:bodyPr/>
          <a:lstStyle/>
          <a:p>
            <a:fld id="{3A98EE3D-8CD1-4C3F-BD1C-C98C9596463C}" type="slidenum">
              <a:rPr lang="en-US" smtClean="0"/>
              <a:pPr/>
              <a:t>246</a:t>
            </a:fld>
            <a:endParaRPr lang="en-US" dirty="0"/>
          </a:p>
        </p:txBody>
      </p:sp>
      <p:graphicFrame>
        <p:nvGraphicFramePr>
          <p:cNvPr id="7" name="Taulukko 7">
            <a:extLst>
              <a:ext uri="{FF2B5EF4-FFF2-40B4-BE49-F238E27FC236}">
                <a16:creationId xmlns:a16="http://schemas.microsoft.com/office/drawing/2014/main" id="{1EA682A2-D9E6-4940-8539-81939556A728}"/>
              </a:ext>
            </a:extLst>
          </p:cNvPr>
          <p:cNvGraphicFramePr>
            <a:graphicFrameLocks noGrp="1"/>
          </p:cNvGraphicFramePr>
          <p:nvPr>
            <p:extLst>
              <p:ext uri="{D42A27DB-BD31-4B8C-83A1-F6EECF244321}">
                <p14:modId xmlns:p14="http://schemas.microsoft.com/office/powerpoint/2010/main" val="4203622166"/>
              </p:ext>
            </p:extLst>
          </p:nvPr>
        </p:nvGraphicFramePr>
        <p:xfrm>
          <a:off x="861134" y="2633032"/>
          <a:ext cx="1669988" cy="1341120"/>
        </p:xfrm>
        <a:graphic>
          <a:graphicData uri="http://schemas.openxmlformats.org/drawingml/2006/table">
            <a:tbl>
              <a:tblPr bandRow="1">
                <a:tableStyleId>{93296810-A885-4BE3-A3E7-6D5BEEA58F35}</a:tableStyleId>
              </a:tblPr>
              <a:tblGrid>
                <a:gridCol w="1669988">
                  <a:extLst>
                    <a:ext uri="{9D8B030D-6E8A-4147-A177-3AD203B41FA5}">
                      <a16:colId xmlns:a16="http://schemas.microsoft.com/office/drawing/2014/main" val="1026226326"/>
                    </a:ext>
                  </a:extLst>
                </a:gridCol>
              </a:tblGrid>
              <a:tr h="228950">
                <a:tc>
                  <a:txBody>
                    <a:bodyPr/>
                    <a:lstStyle/>
                    <a:p>
                      <a:r>
                        <a:rPr lang="fi-FI" sz="1600" kern="1200" dirty="0" err="1">
                          <a:solidFill>
                            <a:schemeClr val="dk1"/>
                          </a:solidFill>
                          <a:latin typeface="+mn-lt"/>
                          <a:ea typeface="+mn-ea"/>
                          <a:cs typeface="+mn-cs"/>
                        </a:rPr>
                        <a:t>Callstack</a:t>
                      </a:r>
                      <a:endParaRPr lang="fi-FI" sz="1600" kern="1200" dirty="0">
                        <a:solidFill>
                          <a:schemeClr val="dk1"/>
                        </a:solidFill>
                        <a:latin typeface="+mn-lt"/>
                        <a:ea typeface="+mn-ea"/>
                        <a:cs typeface="+mn-cs"/>
                      </a:endParaRPr>
                    </a:p>
                  </a:txBody>
                  <a:tcPr/>
                </a:tc>
                <a:extLst>
                  <a:ext uri="{0D108BD9-81ED-4DB2-BD59-A6C34878D82A}">
                    <a16:rowId xmlns:a16="http://schemas.microsoft.com/office/drawing/2014/main" val="3282470129"/>
                  </a:ext>
                </a:extLst>
              </a:tr>
              <a:tr h="228950">
                <a:tc>
                  <a:txBody>
                    <a:bodyPr/>
                    <a:lstStyle/>
                    <a:p>
                      <a:endParaRPr lang="fi-FI" sz="1600" kern="1200" dirty="0">
                        <a:solidFill>
                          <a:schemeClr val="dk1"/>
                        </a:solidFill>
                        <a:latin typeface="+mn-lt"/>
                        <a:ea typeface="+mn-ea"/>
                        <a:cs typeface="+mn-cs"/>
                      </a:endParaRPr>
                    </a:p>
                  </a:txBody>
                  <a:tcPr/>
                </a:tc>
                <a:extLst>
                  <a:ext uri="{0D108BD9-81ED-4DB2-BD59-A6C34878D82A}">
                    <a16:rowId xmlns:a16="http://schemas.microsoft.com/office/drawing/2014/main" val="1393557416"/>
                  </a:ext>
                </a:extLst>
              </a:tr>
              <a:tr h="2289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sz="1600" kern="1200" dirty="0" err="1">
                          <a:solidFill>
                            <a:schemeClr val="dk1"/>
                          </a:solidFill>
                          <a:latin typeface="+mn-lt"/>
                          <a:ea typeface="+mn-ea"/>
                          <a:cs typeface="+mn-cs"/>
                        </a:rPr>
                        <a:t>greeting</a:t>
                      </a:r>
                      <a:r>
                        <a:rPr lang="fi-FI" sz="1600" kern="1200" dirty="0">
                          <a:solidFill>
                            <a:schemeClr val="dk1"/>
                          </a:solidFill>
                          <a:latin typeface="+mn-lt"/>
                          <a:ea typeface="+mn-ea"/>
                          <a:cs typeface="+mn-cs"/>
                        </a:rPr>
                        <a:t>()</a:t>
                      </a:r>
                    </a:p>
                  </a:txBody>
                  <a:tcPr/>
                </a:tc>
                <a:extLst>
                  <a:ext uri="{0D108BD9-81ED-4DB2-BD59-A6C34878D82A}">
                    <a16:rowId xmlns:a16="http://schemas.microsoft.com/office/drawing/2014/main" val="1619183819"/>
                  </a:ext>
                </a:extLst>
              </a:tr>
              <a:tr h="2289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sz="1600" kern="1200" dirty="0">
                          <a:solidFill>
                            <a:schemeClr val="dk1"/>
                          </a:solidFill>
                          <a:latin typeface="+mn-lt"/>
                          <a:ea typeface="+mn-ea"/>
                          <a:cs typeface="+mn-cs"/>
                        </a:rPr>
                        <a:t>main()</a:t>
                      </a:r>
                    </a:p>
                  </a:txBody>
                  <a:tcPr/>
                </a:tc>
                <a:extLst>
                  <a:ext uri="{0D108BD9-81ED-4DB2-BD59-A6C34878D82A}">
                    <a16:rowId xmlns:a16="http://schemas.microsoft.com/office/drawing/2014/main" val="3840147318"/>
                  </a:ext>
                </a:extLst>
              </a:tr>
            </a:tbl>
          </a:graphicData>
        </a:graphic>
      </p:graphicFrame>
      <p:graphicFrame>
        <p:nvGraphicFramePr>
          <p:cNvPr id="9" name="Taulukko 7">
            <a:extLst>
              <a:ext uri="{FF2B5EF4-FFF2-40B4-BE49-F238E27FC236}">
                <a16:creationId xmlns:a16="http://schemas.microsoft.com/office/drawing/2014/main" id="{AFCDB6E6-C980-4824-94AD-AAF56B761FD7}"/>
              </a:ext>
            </a:extLst>
          </p:cNvPr>
          <p:cNvGraphicFramePr>
            <a:graphicFrameLocks noGrp="1"/>
          </p:cNvGraphicFramePr>
          <p:nvPr>
            <p:extLst>
              <p:ext uri="{D42A27DB-BD31-4B8C-83A1-F6EECF244321}">
                <p14:modId xmlns:p14="http://schemas.microsoft.com/office/powerpoint/2010/main" val="2940531021"/>
              </p:ext>
            </p:extLst>
          </p:nvPr>
        </p:nvGraphicFramePr>
        <p:xfrm>
          <a:off x="3390974" y="2633032"/>
          <a:ext cx="1669988" cy="1341120"/>
        </p:xfrm>
        <a:graphic>
          <a:graphicData uri="http://schemas.openxmlformats.org/drawingml/2006/table">
            <a:tbl>
              <a:tblPr bandRow="1">
                <a:tableStyleId>{93296810-A885-4BE3-A3E7-6D5BEEA58F35}</a:tableStyleId>
              </a:tblPr>
              <a:tblGrid>
                <a:gridCol w="1669988">
                  <a:extLst>
                    <a:ext uri="{9D8B030D-6E8A-4147-A177-3AD203B41FA5}">
                      <a16:colId xmlns:a16="http://schemas.microsoft.com/office/drawing/2014/main" val="1026226326"/>
                    </a:ext>
                  </a:extLst>
                </a:gridCol>
              </a:tblGrid>
              <a:tr h="2514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sz="1600" kern="1200" dirty="0" err="1">
                          <a:solidFill>
                            <a:schemeClr val="dk1"/>
                          </a:solidFill>
                          <a:latin typeface="+mn-lt"/>
                          <a:ea typeface="+mn-ea"/>
                          <a:cs typeface="+mn-cs"/>
                        </a:rPr>
                        <a:t>Callstack</a:t>
                      </a:r>
                      <a:endParaRPr lang="fi-FI" sz="1600" kern="1200" dirty="0">
                        <a:solidFill>
                          <a:schemeClr val="dk1"/>
                        </a:solidFill>
                        <a:latin typeface="+mn-lt"/>
                        <a:ea typeface="+mn-ea"/>
                        <a:cs typeface="+mn-cs"/>
                      </a:endParaRPr>
                    </a:p>
                  </a:txBody>
                  <a:tcPr/>
                </a:tc>
                <a:extLst>
                  <a:ext uri="{0D108BD9-81ED-4DB2-BD59-A6C34878D82A}">
                    <a16:rowId xmlns:a16="http://schemas.microsoft.com/office/drawing/2014/main" val="3282470129"/>
                  </a:ext>
                </a:extLst>
              </a:tr>
              <a:tr h="251460">
                <a:tc>
                  <a:txBody>
                    <a:bodyPr/>
                    <a:lstStyle/>
                    <a:p>
                      <a:r>
                        <a:rPr lang="fi-FI" sz="1600" kern="1200" dirty="0" err="1">
                          <a:solidFill>
                            <a:schemeClr val="dk1"/>
                          </a:solidFill>
                          <a:latin typeface="+mn-lt"/>
                          <a:ea typeface="+mn-ea"/>
                          <a:cs typeface="+mn-cs"/>
                        </a:rPr>
                        <a:t>sayHi</a:t>
                      </a:r>
                      <a:r>
                        <a:rPr lang="fi-FI" sz="1600" kern="1200" dirty="0">
                          <a:solidFill>
                            <a:schemeClr val="dk1"/>
                          </a:solidFill>
                          <a:latin typeface="+mn-lt"/>
                          <a:ea typeface="+mn-ea"/>
                          <a:cs typeface="+mn-cs"/>
                        </a:rPr>
                        <a:t>()</a:t>
                      </a:r>
                    </a:p>
                  </a:txBody>
                  <a:tcPr/>
                </a:tc>
                <a:extLst>
                  <a:ext uri="{0D108BD9-81ED-4DB2-BD59-A6C34878D82A}">
                    <a16:rowId xmlns:a16="http://schemas.microsoft.com/office/drawing/2014/main" val="1393557416"/>
                  </a:ext>
                </a:extLst>
              </a:tr>
              <a:tr h="2514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sz="1600" kern="1200" dirty="0" err="1">
                          <a:solidFill>
                            <a:schemeClr val="dk1"/>
                          </a:solidFill>
                          <a:latin typeface="+mn-lt"/>
                          <a:ea typeface="+mn-ea"/>
                          <a:cs typeface="+mn-cs"/>
                        </a:rPr>
                        <a:t>greeting</a:t>
                      </a:r>
                      <a:r>
                        <a:rPr lang="fi-FI" sz="1600" kern="1200" dirty="0">
                          <a:solidFill>
                            <a:schemeClr val="dk1"/>
                          </a:solidFill>
                          <a:latin typeface="+mn-lt"/>
                          <a:ea typeface="+mn-ea"/>
                          <a:cs typeface="+mn-cs"/>
                        </a:rPr>
                        <a:t>()</a:t>
                      </a:r>
                    </a:p>
                  </a:txBody>
                  <a:tcPr/>
                </a:tc>
                <a:extLst>
                  <a:ext uri="{0D108BD9-81ED-4DB2-BD59-A6C34878D82A}">
                    <a16:rowId xmlns:a16="http://schemas.microsoft.com/office/drawing/2014/main" val="62398862"/>
                  </a:ext>
                </a:extLst>
              </a:tr>
              <a:tr h="2514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sz="1600" kern="1200" dirty="0">
                          <a:solidFill>
                            <a:schemeClr val="dk1"/>
                          </a:solidFill>
                          <a:latin typeface="+mn-lt"/>
                          <a:ea typeface="+mn-ea"/>
                          <a:cs typeface="+mn-cs"/>
                        </a:rPr>
                        <a:t>main()</a:t>
                      </a:r>
                    </a:p>
                  </a:txBody>
                  <a:tcPr/>
                </a:tc>
                <a:extLst>
                  <a:ext uri="{0D108BD9-81ED-4DB2-BD59-A6C34878D82A}">
                    <a16:rowId xmlns:a16="http://schemas.microsoft.com/office/drawing/2014/main" val="3840147318"/>
                  </a:ext>
                </a:extLst>
              </a:tr>
            </a:tbl>
          </a:graphicData>
        </a:graphic>
      </p:graphicFrame>
      <p:graphicFrame>
        <p:nvGraphicFramePr>
          <p:cNvPr id="10" name="Taulukko 7">
            <a:extLst>
              <a:ext uri="{FF2B5EF4-FFF2-40B4-BE49-F238E27FC236}">
                <a16:creationId xmlns:a16="http://schemas.microsoft.com/office/drawing/2014/main" id="{663B98CC-492A-4441-8E61-51D99079056A}"/>
              </a:ext>
            </a:extLst>
          </p:cNvPr>
          <p:cNvGraphicFramePr>
            <a:graphicFrameLocks noGrp="1"/>
          </p:cNvGraphicFramePr>
          <p:nvPr>
            <p:extLst>
              <p:ext uri="{D42A27DB-BD31-4B8C-83A1-F6EECF244321}">
                <p14:modId xmlns:p14="http://schemas.microsoft.com/office/powerpoint/2010/main" val="3574333529"/>
              </p:ext>
            </p:extLst>
          </p:nvPr>
        </p:nvGraphicFramePr>
        <p:xfrm>
          <a:off x="6079004" y="2633032"/>
          <a:ext cx="1669988" cy="1341120"/>
        </p:xfrm>
        <a:graphic>
          <a:graphicData uri="http://schemas.openxmlformats.org/drawingml/2006/table">
            <a:tbl>
              <a:tblPr bandRow="1">
                <a:tableStyleId>{93296810-A885-4BE3-A3E7-6D5BEEA58F35}</a:tableStyleId>
              </a:tblPr>
              <a:tblGrid>
                <a:gridCol w="1669988">
                  <a:extLst>
                    <a:ext uri="{9D8B030D-6E8A-4147-A177-3AD203B41FA5}">
                      <a16:colId xmlns:a16="http://schemas.microsoft.com/office/drawing/2014/main" val="1026226326"/>
                    </a:ext>
                  </a:extLst>
                </a:gridCol>
              </a:tblGrid>
              <a:tr h="2090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sz="1600" kern="1200" dirty="0" err="1">
                          <a:solidFill>
                            <a:schemeClr val="dk1"/>
                          </a:solidFill>
                          <a:latin typeface="+mn-lt"/>
                          <a:ea typeface="+mn-ea"/>
                          <a:cs typeface="+mn-cs"/>
                        </a:rPr>
                        <a:t>Callstack</a:t>
                      </a:r>
                      <a:endParaRPr lang="fi-FI" sz="1600" kern="1200" dirty="0">
                        <a:solidFill>
                          <a:schemeClr val="dk1"/>
                        </a:solidFill>
                        <a:latin typeface="+mn-lt"/>
                        <a:ea typeface="+mn-ea"/>
                        <a:cs typeface="+mn-cs"/>
                      </a:endParaRPr>
                    </a:p>
                  </a:txBody>
                  <a:tcPr/>
                </a:tc>
                <a:extLst>
                  <a:ext uri="{0D108BD9-81ED-4DB2-BD59-A6C34878D82A}">
                    <a16:rowId xmlns:a16="http://schemas.microsoft.com/office/drawing/2014/main" val="3282470129"/>
                  </a:ext>
                </a:extLst>
              </a:tr>
              <a:tr h="209081">
                <a:tc>
                  <a:txBody>
                    <a:bodyPr/>
                    <a:lstStyle/>
                    <a:p>
                      <a:endParaRPr lang="fi-FI" sz="1600" kern="1200" dirty="0">
                        <a:solidFill>
                          <a:schemeClr val="dk1"/>
                        </a:solidFill>
                        <a:latin typeface="+mn-lt"/>
                        <a:ea typeface="+mn-ea"/>
                        <a:cs typeface="+mn-cs"/>
                      </a:endParaRPr>
                    </a:p>
                  </a:txBody>
                  <a:tcPr/>
                </a:tc>
                <a:extLst>
                  <a:ext uri="{0D108BD9-81ED-4DB2-BD59-A6C34878D82A}">
                    <a16:rowId xmlns:a16="http://schemas.microsoft.com/office/drawing/2014/main" val="1393557416"/>
                  </a:ext>
                </a:extLst>
              </a:tr>
              <a:tr h="2090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sz="1600" kern="1200" dirty="0" err="1">
                          <a:solidFill>
                            <a:schemeClr val="dk1"/>
                          </a:solidFill>
                          <a:latin typeface="+mn-lt"/>
                          <a:ea typeface="+mn-ea"/>
                          <a:cs typeface="+mn-cs"/>
                        </a:rPr>
                        <a:t>greeting</a:t>
                      </a:r>
                      <a:r>
                        <a:rPr lang="fi-FI" sz="1600" kern="1200" dirty="0">
                          <a:solidFill>
                            <a:schemeClr val="dk1"/>
                          </a:solidFill>
                          <a:latin typeface="+mn-lt"/>
                          <a:ea typeface="+mn-ea"/>
                          <a:cs typeface="+mn-cs"/>
                        </a:rPr>
                        <a:t>()</a:t>
                      </a:r>
                    </a:p>
                  </a:txBody>
                  <a:tcPr/>
                </a:tc>
                <a:extLst>
                  <a:ext uri="{0D108BD9-81ED-4DB2-BD59-A6C34878D82A}">
                    <a16:rowId xmlns:a16="http://schemas.microsoft.com/office/drawing/2014/main" val="3597560466"/>
                  </a:ext>
                </a:extLst>
              </a:tr>
              <a:tr h="209081">
                <a:tc>
                  <a:txBody>
                    <a:bodyPr/>
                    <a:lstStyle/>
                    <a:p>
                      <a:r>
                        <a:rPr lang="fi-FI" sz="1600" kern="1200" dirty="0">
                          <a:solidFill>
                            <a:schemeClr val="dk1"/>
                          </a:solidFill>
                          <a:latin typeface="+mn-lt"/>
                          <a:ea typeface="+mn-ea"/>
                          <a:cs typeface="+mn-cs"/>
                        </a:rPr>
                        <a:t>main()</a:t>
                      </a:r>
                    </a:p>
                  </a:txBody>
                  <a:tcPr/>
                </a:tc>
                <a:extLst>
                  <a:ext uri="{0D108BD9-81ED-4DB2-BD59-A6C34878D82A}">
                    <a16:rowId xmlns:a16="http://schemas.microsoft.com/office/drawing/2014/main" val="3840147318"/>
                  </a:ext>
                </a:extLst>
              </a:tr>
            </a:tbl>
          </a:graphicData>
        </a:graphic>
      </p:graphicFrame>
      <p:graphicFrame>
        <p:nvGraphicFramePr>
          <p:cNvPr id="11" name="Taulukko 7">
            <a:extLst>
              <a:ext uri="{FF2B5EF4-FFF2-40B4-BE49-F238E27FC236}">
                <a16:creationId xmlns:a16="http://schemas.microsoft.com/office/drawing/2014/main" id="{2285C413-6861-4BF0-B797-0ACA8207036C}"/>
              </a:ext>
            </a:extLst>
          </p:cNvPr>
          <p:cNvGraphicFramePr>
            <a:graphicFrameLocks noGrp="1"/>
          </p:cNvGraphicFramePr>
          <p:nvPr>
            <p:extLst>
              <p:ext uri="{D42A27DB-BD31-4B8C-83A1-F6EECF244321}">
                <p14:modId xmlns:p14="http://schemas.microsoft.com/office/powerpoint/2010/main" val="488724366"/>
              </p:ext>
            </p:extLst>
          </p:nvPr>
        </p:nvGraphicFramePr>
        <p:xfrm>
          <a:off x="8767034" y="2633032"/>
          <a:ext cx="1669988" cy="1341120"/>
        </p:xfrm>
        <a:graphic>
          <a:graphicData uri="http://schemas.openxmlformats.org/drawingml/2006/table">
            <a:tbl>
              <a:tblPr bandRow="1">
                <a:tableStyleId>{93296810-A885-4BE3-A3E7-6D5BEEA58F35}</a:tableStyleId>
              </a:tblPr>
              <a:tblGrid>
                <a:gridCol w="1669988">
                  <a:extLst>
                    <a:ext uri="{9D8B030D-6E8A-4147-A177-3AD203B41FA5}">
                      <a16:colId xmlns:a16="http://schemas.microsoft.com/office/drawing/2014/main" val="1026226326"/>
                    </a:ext>
                  </a:extLst>
                </a:gridCol>
              </a:tblGrid>
              <a:tr h="1712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sz="1600" kern="1200" dirty="0" err="1">
                          <a:solidFill>
                            <a:schemeClr val="dk1"/>
                          </a:solidFill>
                          <a:latin typeface="+mn-lt"/>
                          <a:ea typeface="+mn-ea"/>
                          <a:cs typeface="+mn-cs"/>
                        </a:rPr>
                        <a:t>Callstack</a:t>
                      </a:r>
                      <a:endParaRPr lang="fi-FI" sz="1600" kern="1200" dirty="0">
                        <a:solidFill>
                          <a:schemeClr val="dk1"/>
                        </a:solidFill>
                        <a:latin typeface="+mn-lt"/>
                        <a:ea typeface="+mn-ea"/>
                        <a:cs typeface="+mn-cs"/>
                      </a:endParaRPr>
                    </a:p>
                  </a:txBody>
                  <a:tcPr/>
                </a:tc>
                <a:extLst>
                  <a:ext uri="{0D108BD9-81ED-4DB2-BD59-A6C34878D82A}">
                    <a16:rowId xmlns:a16="http://schemas.microsoft.com/office/drawing/2014/main" val="3282470129"/>
                  </a:ext>
                </a:extLst>
              </a:tr>
              <a:tr h="171262">
                <a:tc>
                  <a:txBody>
                    <a:bodyPr/>
                    <a:lstStyle/>
                    <a:p>
                      <a:endParaRPr lang="fi-FI" sz="1600" kern="1200" dirty="0">
                        <a:solidFill>
                          <a:schemeClr val="dk1"/>
                        </a:solidFill>
                        <a:latin typeface="+mn-lt"/>
                        <a:ea typeface="+mn-ea"/>
                        <a:cs typeface="+mn-cs"/>
                      </a:endParaRPr>
                    </a:p>
                  </a:txBody>
                  <a:tcPr/>
                </a:tc>
                <a:extLst>
                  <a:ext uri="{0D108BD9-81ED-4DB2-BD59-A6C34878D82A}">
                    <a16:rowId xmlns:a16="http://schemas.microsoft.com/office/drawing/2014/main" val="1393557416"/>
                  </a:ext>
                </a:extLst>
              </a:tr>
              <a:tr h="171262">
                <a:tc>
                  <a:txBody>
                    <a:bodyPr/>
                    <a:lstStyle/>
                    <a:p>
                      <a:endParaRPr lang="fi-FI" sz="1600" kern="1200" dirty="0">
                        <a:solidFill>
                          <a:schemeClr val="dk1"/>
                        </a:solidFill>
                        <a:latin typeface="+mn-lt"/>
                        <a:ea typeface="+mn-ea"/>
                        <a:cs typeface="+mn-cs"/>
                      </a:endParaRPr>
                    </a:p>
                  </a:txBody>
                  <a:tcPr/>
                </a:tc>
                <a:extLst>
                  <a:ext uri="{0D108BD9-81ED-4DB2-BD59-A6C34878D82A}">
                    <a16:rowId xmlns:a16="http://schemas.microsoft.com/office/drawing/2014/main" val="883460784"/>
                  </a:ext>
                </a:extLst>
              </a:tr>
              <a:tr h="171262">
                <a:tc>
                  <a:txBody>
                    <a:bodyPr/>
                    <a:lstStyle/>
                    <a:p>
                      <a:r>
                        <a:rPr lang="fi-FI" sz="1600" kern="1200" dirty="0">
                          <a:solidFill>
                            <a:schemeClr val="dk1"/>
                          </a:solidFill>
                          <a:latin typeface="+mn-lt"/>
                          <a:ea typeface="+mn-ea"/>
                          <a:cs typeface="+mn-cs"/>
                        </a:rPr>
                        <a:t>EMPTY</a:t>
                      </a:r>
                    </a:p>
                  </a:txBody>
                  <a:tcPr/>
                </a:tc>
                <a:extLst>
                  <a:ext uri="{0D108BD9-81ED-4DB2-BD59-A6C34878D82A}">
                    <a16:rowId xmlns:a16="http://schemas.microsoft.com/office/drawing/2014/main" val="3840147318"/>
                  </a:ext>
                </a:extLst>
              </a:tr>
            </a:tbl>
          </a:graphicData>
        </a:graphic>
      </p:graphicFrame>
      <p:graphicFrame>
        <p:nvGraphicFramePr>
          <p:cNvPr id="12" name="Taulukko 12">
            <a:extLst>
              <a:ext uri="{FF2B5EF4-FFF2-40B4-BE49-F238E27FC236}">
                <a16:creationId xmlns:a16="http://schemas.microsoft.com/office/drawing/2014/main" id="{EF2A2E73-0D7C-4CDE-BD7B-FBE8CF120DAF}"/>
              </a:ext>
            </a:extLst>
          </p:cNvPr>
          <p:cNvGraphicFramePr>
            <a:graphicFrameLocks noGrp="1"/>
          </p:cNvGraphicFramePr>
          <p:nvPr>
            <p:extLst>
              <p:ext uri="{D42A27DB-BD31-4B8C-83A1-F6EECF244321}">
                <p14:modId xmlns:p14="http://schemas.microsoft.com/office/powerpoint/2010/main" val="969016659"/>
              </p:ext>
            </p:extLst>
          </p:nvPr>
        </p:nvGraphicFramePr>
        <p:xfrm>
          <a:off x="861134" y="1506349"/>
          <a:ext cx="1669988" cy="1005840"/>
        </p:xfrm>
        <a:graphic>
          <a:graphicData uri="http://schemas.openxmlformats.org/drawingml/2006/table">
            <a:tbl>
              <a:tblPr bandRow="1">
                <a:tableStyleId>{93296810-A885-4BE3-A3E7-6D5BEEA58F35}</a:tableStyleId>
              </a:tblPr>
              <a:tblGrid>
                <a:gridCol w="1669988">
                  <a:extLst>
                    <a:ext uri="{9D8B030D-6E8A-4147-A177-3AD203B41FA5}">
                      <a16:colId xmlns:a16="http://schemas.microsoft.com/office/drawing/2014/main" val="3064035101"/>
                    </a:ext>
                  </a:extLst>
                </a:gridCol>
              </a:tblGrid>
              <a:tr h="273200">
                <a:tc>
                  <a:txBody>
                    <a:bodyPr/>
                    <a:lstStyle/>
                    <a:p>
                      <a:r>
                        <a:rPr lang="fi-FI" sz="1600" dirty="0" err="1"/>
                        <a:t>push</a:t>
                      </a:r>
                      <a:endParaRPr lang="fi-FI" sz="1600" dirty="0"/>
                    </a:p>
                  </a:txBody>
                  <a:tcPr/>
                </a:tc>
                <a:extLst>
                  <a:ext uri="{0D108BD9-81ED-4DB2-BD59-A6C34878D82A}">
                    <a16:rowId xmlns:a16="http://schemas.microsoft.com/office/drawing/2014/main" val="2415873014"/>
                  </a:ext>
                </a:extLst>
              </a:tr>
              <a:tr h="273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sz="1600" b="0" i="0" u="none" strike="noStrike" kern="1200" dirty="0" err="1">
                          <a:solidFill>
                            <a:schemeClr val="dk1"/>
                          </a:solidFill>
                          <a:effectLst/>
                          <a:latin typeface="+mn-lt"/>
                          <a:ea typeface="+mn-ea"/>
                          <a:cs typeface="+mn-cs"/>
                        </a:rPr>
                        <a:t>greeting</a:t>
                      </a:r>
                      <a:r>
                        <a:rPr lang="fi-FI" sz="1600" b="0" i="0" u="none" strike="noStrike" kern="1200" dirty="0">
                          <a:solidFill>
                            <a:schemeClr val="dk1"/>
                          </a:solidFill>
                          <a:effectLst/>
                          <a:latin typeface="+mn-lt"/>
                          <a:ea typeface="+mn-ea"/>
                          <a:cs typeface="+mn-cs"/>
                        </a:rPr>
                        <a:t>()</a:t>
                      </a:r>
                      <a:endParaRPr lang="fi-FI" sz="1600" dirty="0"/>
                    </a:p>
                  </a:txBody>
                  <a:tcPr/>
                </a:tc>
                <a:extLst>
                  <a:ext uri="{0D108BD9-81ED-4DB2-BD59-A6C34878D82A}">
                    <a16:rowId xmlns:a16="http://schemas.microsoft.com/office/drawing/2014/main" val="2520476592"/>
                  </a:ext>
                </a:extLst>
              </a:tr>
              <a:tr h="273200">
                <a:tc>
                  <a:txBody>
                    <a:bodyPr/>
                    <a:lstStyle/>
                    <a:p>
                      <a:r>
                        <a:rPr lang="fi-FI" sz="1600" dirty="0"/>
                        <a:t>to </a:t>
                      </a:r>
                      <a:r>
                        <a:rPr lang="fi-FI" sz="1600" dirty="0" err="1"/>
                        <a:t>callstack</a:t>
                      </a:r>
                      <a:endParaRPr lang="fi-FI" sz="1600" dirty="0"/>
                    </a:p>
                  </a:txBody>
                  <a:tcPr/>
                </a:tc>
                <a:extLst>
                  <a:ext uri="{0D108BD9-81ED-4DB2-BD59-A6C34878D82A}">
                    <a16:rowId xmlns:a16="http://schemas.microsoft.com/office/drawing/2014/main" val="1897386538"/>
                  </a:ext>
                </a:extLst>
              </a:tr>
            </a:tbl>
          </a:graphicData>
        </a:graphic>
      </p:graphicFrame>
      <p:graphicFrame>
        <p:nvGraphicFramePr>
          <p:cNvPr id="14" name="Taulukko 12">
            <a:extLst>
              <a:ext uri="{FF2B5EF4-FFF2-40B4-BE49-F238E27FC236}">
                <a16:creationId xmlns:a16="http://schemas.microsoft.com/office/drawing/2014/main" id="{D5642911-A63D-49E6-B79B-F4176671FFE9}"/>
              </a:ext>
            </a:extLst>
          </p:cNvPr>
          <p:cNvGraphicFramePr>
            <a:graphicFrameLocks noGrp="1"/>
          </p:cNvGraphicFramePr>
          <p:nvPr>
            <p:extLst>
              <p:ext uri="{D42A27DB-BD31-4B8C-83A1-F6EECF244321}">
                <p14:modId xmlns:p14="http://schemas.microsoft.com/office/powerpoint/2010/main" val="2969627969"/>
              </p:ext>
            </p:extLst>
          </p:nvPr>
        </p:nvGraphicFramePr>
        <p:xfrm>
          <a:off x="3404534" y="1506349"/>
          <a:ext cx="1669988" cy="1005840"/>
        </p:xfrm>
        <a:graphic>
          <a:graphicData uri="http://schemas.openxmlformats.org/drawingml/2006/table">
            <a:tbl>
              <a:tblPr bandRow="1">
                <a:tableStyleId>{93296810-A885-4BE3-A3E7-6D5BEEA58F35}</a:tableStyleId>
              </a:tblPr>
              <a:tblGrid>
                <a:gridCol w="1669988">
                  <a:extLst>
                    <a:ext uri="{9D8B030D-6E8A-4147-A177-3AD203B41FA5}">
                      <a16:colId xmlns:a16="http://schemas.microsoft.com/office/drawing/2014/main" val="3064035101"/>
                    </a:ext>
                  </a:extLst>
                </a:gridCol>
              </a:tblGrid>
              <a:tr h="276159">
                <a:tc>
                  <a:txBody>
                    <a:bodyPr/>
                    <a:lstStyle/>
                    <a:p>
                      <a:r>
                        <a:rPr lang="fi-FI" sz="1600" dirty="0" err="1"/>
                        <a:t>push</a:t>
                      </a:r>
                      <a:endParaRPr lang="fi-FI" sz="1600" dirty="0"/>
                    </a:p>
                  </a:txBody>
                  <a:tcPr/>
                </a:tc>
                <a:extLst>
                  <a:ext uri="{0D108BD9-81ED-4DB2-BD59-A6C34878D82A}">
                    <a16:rowId xmlns:a16="http://schemas.microsoft.com/office/drawing/2014/main" val="2415873014"/>
                  </a:ext>
                </a:extLst>
              </a:tr>
              <a:tr h="2761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sz="1600" dirty="0" err="1"/>
                        <a:t>sayHi</a:t>
                      </a:r>
                      <a:r>
                        <a:rPr lang="fi-FI" sz="1600" dirty="0"/>
                        <a:t>()</a:t>
                      </a:r>
                    </a:p>
                  </a:txBody>
                  <a:tcPr/>
                </a:tc>
                <a:extLst>
                  <a:ext uri="{0D108BD9-81ED-4DB2-BD59-A6C34878D82A}">
                    <a16:rowId xmlns:a16="http://schemas.microsoft.com/office/drawing/2014/main" val="2520476592"/>
                  </a:ext>
                </a:extLst>
              </a:tr>
              <a:tr h="2761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sz="1600" dirty="0"/>
                        <a:t>to </a:t>
                      </a:r>
                      <a:r>
                        <a:rPr lang="fi-FI" sz="1600" dirty="0" err="1"/>
                        <a:t>callstack</a:t>
                      </a:r>
                      <a:endParaRPr lang="fi-FI" sz="1600" dirty="0"/>
                    </a:p>
                  </a:txBody>
                  <a:tcPr/>
                </a:tc>
                <a:extLst>
                  <a:ext uri="{0D108BD9-81ED-4DB2-BD59-A6C34878D82A}">
                    <a16:rowId xmlns:a16="http://schemas.microsoft.com/office/drawing/2014/main" val="1897386538"/>
                  </a:ext>
                </a:extLst>
              </a:tr>
            </a:tbl>
          </a:graphicData>
        </a:graphic>
      </p:graphicFrame>
      <p:graphicFrame>
        <p:nvGraphicFramePr>
          <p:cNvPr id="15" name="Taulukko 12">
            <a:extLst>
              <a:ext uri="{FF2B5EF4-FFF2-40B4-BE49-F238E27FC236}">
                <a16:creationId xmlns:a16="http://schemas.microsoft.com/office/drawing/2014/main" id="{62CD7586-499E-45CD-9FD5-DEDE989E13D2}"/>
              </a:ext>
            </a:extLst>
          </p:cNvPr>
          <p:cNvGraphicFramePr>
            <a:graphicFrameLocks noGrp="1"/>
          </p:cNvGraphicFramePr>
          <p:nvPr>
            <p:extLst>
              <p:ext uri="{D42A27DB-BD31-4B8C-83A1-F6EECF244321}">
                <p14:modId xmlns:p14="http://schemas.microsoft.com/office/powerpoint/2010/main" val="2761851975"/>
              </p:ext>
            </p:extLst>
          </p:nvPr>
        </p:nvGraphicFramePr>
        <p:xfrm>
          <a:off x="6079004" y="1506349"/>
          <a:ext cx="1669988" cy="1005840"/>
        </p:xfrm>
        <a:graphic>
          <a:graphicData uri="http://schemas.openxmlformats.org/drawingml/2006/table">
            <a:tbl>
              <a:tblPr bandRow="1">
                <a:tableStyleId>{93296810-A885-4BE3-A3E7-6D5BEEA58F35}</a:tableStyleId>
              </a:tblPr>
              <a:tblGrid>
                <a:gridCol w="1669988">
                  <a:extLst>
                    <a:ext uri="{9D8B030D-6E8A-4147-A177-3AD203B41FA5}">
                      <a16:colId xmlns:a16="http://schemas.microsoft.com/office/drawing/2014/main" val="3064035101"/>
                    </a:ext>
                  </a:extLst>
                </a:gridCol>
              </a:tblGrid>
              <a:tr h="249526">
                <a:tc>
                  <a:txBody>
                    <a:bodyPr/>
                    <a:lstStyle/>
                    <a:p>
                      <a:r>
                        <a:rPr lang="fi-FI" sz="1600" dirty="0"/>
                        <a:t>pop</a:t>
                      </a:r>
                    </a:p>
                  </a:txBody>
                  <a:tcPr/>
                </a:tc>
                <a:extLst>
                  <a:ext uri="{0D108BD9-81ED-4DB2-BD59-A6C34878D82A}">
                    <a16:rowId xmlns:a16="http://schemas.microsoft.com/office/drawing/2014/main" val="2415873014"/>
                  </a:ext>
                </a:extLst>
              </a:tr>
              <a:tr h="2495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sz="1600" dirty="0" err="1"/>
                        <a:t>sayHi</a:t>
                      </a:r>
                      <a:r>
                        <a:rPr lang="fi-FI" sz="1600" dirty="0"/>
                        <a:t>()</a:t>
                      </a:r>
                    </a:p>
                  </a:txBody>
                  <a:tcPr/>
                </a:tc>
                <a:extLst>
                  <a:ext uri="{0D108BD9-81ED-4DB2-BD59-A6C34878D82A}">
                    <a16:rowId xmlns:a16="http://schemas.microsoft.com/office/drawing/2014/main" val="2520476592"/>
                  </a:ext>
                </a:extLst>
              </a:tr>
              <a:tr h="2495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sz="1600" dirty="0" err="1"/>
                        <a:t>from</a:t>
                      </a:r>
                      <a:r>
                        <a:rPr lang="fi-FI" sz="1600" dirty="0"/>
                        <a:t> </a:t>
                      </a:r>
                      <a:r>
                        <a:rPr lang="fi-FI" sz="1600" dirty="0" err="1"/>
                        <a:t>callstack</a:t>
                      </a:r>
                      <a:endParaRPr lang="fi-FI" sz="1600" dirty="0"/>
                    </a:p>
                  </a:txBody>
                  <a:tcPr/>
                </a:tc>
                <a:extLst>
                  <a:ext uri="{0D108BD9-81ED-4DB2-BD59-A6C34878D82A}">
                    <a16:rowId xmlns:a16="http://schemas.microsoft.com/office/drawing/2014/main" val="1897386538"/>
                  </a:ext>
                </a:extLst>
              </a:tr>
            </a:tbl>
          </a:graphicData>
        </a:graphic>
      </p:graphicFrame>
      <p:graphicFrame>
        <p:nvGraphicFramePr>
          <p:cNvPr id="16" name="Taulukko 12">
            <a:extLst>
              <a:ext uri="{FF2B5EF4-FFF2-40B4-BE49-F238E27FC236}">
                <a16:creationId xmlns:a16="http://schemas.microsoft.com/office/drawing/2014/main" id="{6219082C-B74E-436D-839B-E1B52D76D5C5}"/>
              </a:ext>
            </a:extLst>
          </p:cNvPr>
          <p:cNvGraphicFramePr>
            <a:graphicFrameLocks noGrp="1"/>
          </p:cNvGraphicFramePr>
          <p:nvPr>
            <p:extLst>
              <p:ext uri="{D42A27DB-BD31-4B8C-83A1-F6EECF244321}">
                <p14:modId xmlns:p14="http://schemas.microsoft.com/office/powerpoint/2010/main" val="3806351347"/>
              </p:ext>
            </p:extLst>
          </p:nvPr>
        </p:nvGraphicFramePr>
        <p:xfrm>
          <a:off x="8753474" y="1506349"/>
          <a:ext cx="1669988" cy="1005840"/>
        </p:xfrm>
        <a:graphic>
          <a:graphicData uri="http://schemas.openxmlformats.org/drawingml/2006/table">
            <a:tbl>
              <a:tblPr bandRow="1">
                <a:tableStyleId>{93296810-A885-4BE3-A3E7-6D5BEEA58F35}</a:tableStyleId>
              </a:tblPr>
              <a:tblGrid>
                <a:gridCol w="1669988">
                  <a:extLst>
                    <a:ext uri="{9D8B030D-6E8A-4147-A177-3AD203B41FA5}">
                      <a16:colId xmlns:a16="http://schemas.microsoft.com/office/drawing/2014/main" val="3064035101"/>
                    </a:ext>
                  </a:extLst>
                </a:gridCol>
              </a:tblGrid>
              <a:tr h="234730">
                <a:tc>
                  <a:txBody>
                    <a:bodyPr/>
                    <a:lstStyle/>
                    <a:p>
                      <a:r>
                        <a:rPr lang="fi-FI" sz="1600" dirty="0"/>
                        <a:t>pop</a:t>
                      </a:r>
                    </a:p>
                  </a:txBody>
                  <a:tcPr/>
                </a:tc>
                <a:extLst>
                  <a:ext uri="{0D108BD9-81ED-4DB2-BD59-A6C34878D82A}">
                    <a16:rowId xmlns:a16="http://schemas.microsoft.com/office/drawing/2014/main" val="2415873014"/>
                  </a:ext>
                </a:extLst>
              </a:tr>
              <a:tr h="2347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sz="1600" b="0" i="0" u="none" strike="noStrike" kern="1200" dirty="0" err="1">
                          <a:solidFill>
                            <a:schemeClr val="dk1"/>
                          </a:solidFill>
                          <a:effectLst/>
                          <a:latin typeface="+mn-lt"/>
                          <a:ea typeface="+mn-ea"/>
                          <a:cs typeface="+mn-cs"/>
                        </a:rPr>
                        <a:t>greeting</a:t>
                      </a:r>
                      <a:r>
                        <a:rPr lang="fi-FI" sz="1600" b="0" i="0" u="none" strike="noStrike" kern="1200" dirty="0">
                          <a:solidFill>
                            <a:schemeClr val="dk1"/>
                          </a:solidFill>
                          <a:effectLst/>
                          <a:latin typeface="+mn-lt"/>
                          <a:ea typeface="+mn-ea"/>
                          <a:cs typeface="+mn-cs"/>
                        </a:rPr>
                        <a:t>()</a:t>
                      </a:r>
                      <a:endParaRPr lang="fi-FI" sz="1600" dirty="0"/>
                    </a:p>
                  </a:txBody>
                  <a:tcPr/>
                </a:tc>
                <a:extLst>
                  <a:ext uri="{0D108BD9-81ED-4DB2-BD59-A6C34878D82A}">
                    <a16:rowId xmlns:a16="http://schemas.microsoft.com/office/drawing/2014/main" val="2520476592"/>
                  </a:ext>
                </a:extLst>
              </a:tr>
              <a:tr h="2347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sz="1600" dirty="0" err="1"/>
                        <a:t>from</a:t>
                      </a:r>
                      <a:r>
                        <a:rPr lang="fi-FI" sz="1600" dirty="0"/>
                        <a:t> </a:t>
                      </a:r>
                      <a:r>
                        <a:rPr lang="fi-FI" sz="1600" dirty="0" err="1"/>
                        <a:t>callstack</a:t>
                      </a:r>
                      <a:endParaRPr lang="fi-FI" sz="1600" dirty="0"/>
                    </a:p>
                  </a:txBody>
                  <a:tcPr/>
                </a:tc>
                <a:extLst>
                  <a:ext uri="{0D108BD9-81ED-4DB2-BD59-A6C34878D82A}">
                    <a16:rowId xmlns:a16="http://schemas.microsoft.com/office/drawing/2014/main" val="1897386538"/>
                  </a:ext>
                </a:extLst>
              </a:tr>
            </a:tbl>
          </a:graphicData>
        </a:graphic>
      </p:graphicFrame>
    </p:spTree>
    <p:extLst>
      <p:ext uri="{BB962C8B-B14F-4D97-AF65-F5344CB8AC3E}">
        <p14:creationId xmlns:p14="http://schemas.microsoft.com/office/powerpoint/2010/main" val="93078959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9DDDF054-3D6E-4242-9336-B40B87C205C0}"/>
              </a:ext>
            </a:extLst>
          </p:cNvPr>
          <p:cNvSpPr>
            <a:spLocks noGrp="1"/>
          </p:cNvSpPr>
          <p:nvPr>
            <p:ph type="title"/>
          </p:nvPr>
        </p:nvSpPr>
        <p:spPr/>
        <p:txBody>
          <a:bodyPr>
            <a:normAutofit fontScale="90000"/>
          </a:bodyPr>
          <a:lstStyle/>
          <a:p>
            <a:pPr algn="ctr"/>
            <a:r>
              <a:rPr lang="fi-FI" dirty="0" err="1"/>
              <a:t>Other</a:t>
            </a:r>
            <a:r>
              <a:rPr lang="fi-FI" dirty="0"/>
              <a:t> Technologies </a:t>
            </a:r>
            <a:r>
              <a:rPr lang="fi-FI" dirty="0" err="1"/>
              <a:t>Complementing</a:t>
            </a:r>
            <a:r>
              <a:rPr lang="fi-FI" dirty="0"/>
              <a:t> JavaScript</a:t>
            </a:r>
          </a:p>
        </p:txBody>
      </p:sp>
      <p:sp>
        <p:nvSpPr>
          <p:cNvPr id="3" name="Sisällön paikkamerkki 2">
            <a:extLst>
              <a:ext uri="{FF2B5EF4-FFF2-40B4-BE49-F238E27FC236}">
                <a16:creationId xmlns:a16="http://schemas.microsoft.com/office/drawing/2014/main" id="{3ADE1082-8CFD-4D65-86B5-DF1409B32687}"/>
              </a:ext>
            </a:extLst>
          </p:cNvPr>
          <p:cNvSpPr>
            <a:spLocks noGrp="1"/>
          </p:cNvSpPr>
          <p:nvPr>
            <p:ph sz="half" idx="1"/>
          </p:nvPr>
        </p:nvSpPr>
        <p:spPr>
          <a:xfrm>
            <a:off x="798990" y="1180730"/>
            <a:ext cx="4938026" cy="5390665"/>
          </a:xfrm>
        </p:spPr>
        <p:txBody>
          <a:bodyPr>
            <a:normAutofit fontScale="92500" lnSpcReduction="20000"/>
          </a:bodyPr>
          <a:lstStyle/>
          <a:p>
            <a:r>
              <a:rPr lang="en-US" dirty="0"/>
              <a:t>There are more technologies than just </a:t>
            </a:r>
            <a:r>
              <a:rPr lang="en-US" dirty="0">
                <a:solidFill>
                  <a:srgbClr val="00B050"/>
                </a:solidFill>
              </a:rPr>
              <a:t>HTML5</a:t>
            </a:r>
            <a:r>
              <a:rPr lang="en-US" dirty="0"/>
              <a:t> that complement </a:t>
            </a:r>
            <a:r>
              <a:rPr lang="en-US" dirty="0">
                <a:solidFill>
                  <a:srgbClr val="00B050"/>
                </a:solidFill>
              </a:rPr>
              <a:t>JavaScript</a:t>
            </a:r>
            <a:r>
              <a:rPr lang="en-US" dirty="0"/>
              <a:t> and make the language more useful:</a:t>
            </a:r>
          </a:p>
          <a:p>
            <a:r>
              <a:rPr lang="en-US" dirty="0">
                <a:highlight>
                  <a:srgbClr val="008000"/>
                </a:highlight>
              </a:rPr>
              <a:t>Libraries</a:t>
            </a:r>
            <a:r>
              <a:rPr lang="en-US" dirty="0"/>
              <a:t>:</a:t>
            </a:r>
          </a:p>
          <a:p>
            <a:r>
              <a:rPr lang="en-US" dirty="0">
                <a:solidFill>
                  <a:srgbClr val="00B050"/>
                </a:solidFill>
              </a:rPr>
              <a:t>JavaScript</a:t>
            </a:r>
            <a:r>
              <a:rPr lang="en-US" dirty="0"/>
              <a:t> has an abundance of libraries, which enable you to complete tasks ranging from parsing </a:t>
            </a:r>
            <a:r>
              <a:rPr lang="en-US" dirty="0">
                <a:solidFill>
                  <a:srgbClr val="00B050"/>
                </a:solidFill>
              </a:rPr>
              <a:t>JavaScript</a:t>
            </a:r>
            <a:r>
              <a:rPr lang="en-US" dirty="0"/>
              <a:t> (via </a:t>
            </a:r>
            <a:r>
              <a:rPr lang="en-US" dirty="0" err="1">
                <a:solidFill>
                  <a:srgbClr val="00B050"/>
                </a:solidFill>
              </a:rPr>
              <a:t>Esprima</a:t>
            </a:r>
            <a:r>
              <a:rPr lang="en-US" dirty="0"/>
              <a:t>) to processing and displaying </a:t>
            </a:r>
            <a:r>
              <a:rPr lang="en-US" dirty="0">
                <a:solidFill>
                  <a:srgbClr val="00B050"/>
                </a:solidFill>
              </a:rPr>
              <a:t>PDF </a:t>
            </a:r>
            <a:r>
              <a:rPr lang="en-US" dirty="0"/>
              <a:t>files (via </a:t>
            </a:r>
            <a:r>
              <a:rPr lang="en-US" dirty="0">
                <a:solidFill>
                  <a:srgbClr val="00B050"/>
                </a:solidFill>
              </a:rPr>
              <a:t>PDF.js</a:t>
            </a:r>
            <a:r>
              <a:rPr lang="en-US" dirty="0"/>
              <a:t>). </a:t>
            </a:r>
          </a:p>
          <a:p>
            <a:r>
              <a:rPr lang="en-US" dirty="0">
                <a:highlight>
                  <a:srgbClr val="008000"/>
                </a:highlight>
              </a:rPr>
              <a:t>Node.js</a:t>
            </a:r>
            <a:r>
              <a:rPr lang="en-US" dirty="0"/>
              <a:t>:</a:t>
            </a:r>
          </a:p>
          <a:p>
            <a:r>
              <a:rPr lang="en-US" dirty="0"/>
              <a:t>The </a:t>
            </a:r>
            <a:r>
              <a:rPr lang="en-US" dirty="0">
                <a:solidFill>
                  <a:srgbClr val="00B050"/>
                </a:solidFill>
              </a:rPr>
              <a:t>Node.js </a:t>
            </a:r>
            <a:r>
              <a:rPr lang="en-US" dirty="0"/>
              <a:t>platform lets you write server-side code and shell scripts (build tools, test runners, etc.).</a:t>
            </a:r>
          </a:p>
          <a:p>
            <a:r>
              <a:rPr lang="en-US" dirty="0">
                <a:highlight>
                  <a:srgbClr val="008000"/>
                </a:highlight>
              </a:rPr>
              <a:t>NoSQL databases</a:t>
            </a:r>
            <a:r>
              <a:rPr lang="en-US" dirty="0"/>
              <a:t>: (such as </a:t>
            </a:r>
            <a:r>
              <a:rPr lang="en-US" dirty="0">
                <a:solidFill>
                  <a:srgbClr val="00B050"/>
                </a:solidFill>
              </a:rPr>
              <a:t>CouchDB</a:t>
            </a:r>
            <a:r>
              <a:rPr lang="en-US" dirty="0"/>
              <a:t> and </a:t>
            </a:r>
            <a:r>
              <a:rPr lang="en-US" dirty="0">
                <a:solidFill>
                  <a:srgbClr val="00B050"/>
                </a:solidFill>
              </a:rPr>
              <a:t>MongoDB</a:t>
            </a:r>
            <a:r>
              <a:rPr lang="en-US" dirty="0"/>
              <a:t>) </a:t>
            </a:r>
          </a:p>
          <a:p>
            <a:r>
              <a:rPr lang="en-US" dirty="0"/>
              <a:t>These databases tightly integrate </a:t>
            </a:r>
            <a:r>
              <a:rPr lang="en-US" dirty="0">
                <a:solidFill>
                  <a:srgbClr val="00B050"/>
                </a:solidFill>
              </a:rPr>
              <a:t>JSON</a:t>
            </a:r>
            <a:r>
              <a:rPr lang="en-US" dirty="0"/>
              <a:t> and </a:t>
            </a:r>
            <a:r>
              <a:rPr lang="en-US" dirty="0">
                <a:solidFill>
                  <a:srgbClr val="00B050"/>
                </a:solidFill>
              </a:rPr>
              <a:t>JavaScript</a:t>
            </a:r>
            <a:r>
              <a:rPr lang="en-US" dirty="0"/>
              <a:t>. </a:t>
            </a:r>
            <a:endParaRPr lang="fi-FI" dirty="0"/>
          </a:p>
          <a:p>
            <a:r>
              <a:rPr lang="fi-FI" dirty="0" err="1"/>
              <a:t>Source</a:t>
            </a:r>
            <a:r>
              <a:rPr lang="fi-FI" dirty="0"/>
              <a:t>: http://speakingjs.com/es5/ch02.html</a:t>
            </a:r>
          </a:p>
        </p:txBody>
      </p:sp>
      <p:sp>
        <p:nvSpPr>
          <p:cNvPr id="4" name="Sisällön paikkamerkki 3">
            <a:extLst>
              <a:ext uri="{FF2B5EF4-FFF2-40B4-BE49-F238E27FC236}">
                <a16:creationId xmlns:a16="http://schemas.microsoft.com/office/drawing/2014/main" id="{CBA05E47-55E4-48B4-8CDC-969467D27F20}"/>
              </a:ext>
            </a:extLst>
          </p:cNvPr>
          <p:cNvSpPr>
            <a:spLocks noGrp="1"/>
          </p:cNvSpPr>
          <p:nvPr>
            <p:ph sz="half" idx="2"/>
          </p:nvPr>
        </p:nvSpPr>
        <p:spPr>
          <a:xfrm>
            <a:off x="6217654" y="1180729"/>
            <a:ext cx="4938026" cy="5390665"/>
          </a:xfrm>
        </p:spPr>
        <p:txBody>
          <a:bodyPr>
            <a:normAutofit fontScale="92500" lnSpcReduction="20000"/>
          </a:bodyPr>
          <a:lstStyle/>
          <a:p>
            <a:r>
              <a:rPr lang="en-US" dirty="0">
                <a:highlight>
                  <a:srgbClr val="008000"/>
                </a:highlight>
              </a:rPr>
              <a:t>JSON (JavaScript Object Notation)</a:t>
            </a:r>
            <a:r>
              <a:rPr lang="en-US" dirty="0"/>
              <a:t>:</a:t>
            </a:r>
          </a:p>
          <a:p>
            <a:r>
              <a:rPr lang="en-US" dirty="0">
                <a:solidFill>
                  <a:srgbClr val="00B050"/>
                </a:solidFill>
              </a:rPr>
              <a:t>JSON</a:t>
            </a:r>
            <a:r>
              <a:rPr lang="en-US" dirty="0"/>
              <a:t> is a data format rooted in </a:t>
            </a:r>
            <a:r>
              <a:rPr lang="en-US" dirty="0">
                <a:solidFill>
                  <a:srgbClr val="00B050"/>
                </a:solidFill>
              </a:rPr>
              <a:t>JavaScript</a:t>
            </a:r>
            <a:r>
              <a:rPr lang="en-US" dirty="0"/>
              <a:t> that has become popular for exchanging data on the Web (e.g., the results of web services). </a:t>
            </a:r>
            <a:endParaRPr lang="fi-FI" dirty="0"/>
          </a:p>
          <a:p>
            <a:r>
              <a:rPr lang="fi-FI" dirty="0" err="1">
                <a:highlight>
                  <a:srgbClr val="008000"/>
                </a:highlight>
              </a:rPr>
              <a:t>Javascript</a:t>
            </a:r>
            <a:r>
              <a:rPr lang="fi-FI" dirty="0"/>
              <a:t> </a:t>
            </a:r>
            <a:r>
              <a:rPr lang="fi-FI" dirty="0" err="1">
                <a:highlight>
                  <a:srgbClr val="008000"/>
                </a:highlight>
              </a:rPr>
              <a:t>tools</a:t>
            </a:r>
            <a:r>
              <a:rPr lang="fi-FI" dirty="0"/>
              <a:t>:</a:t>
            </a:r>
          </a:p>
          <a:p>
            <a:r>
              <a:rPr lang="en-US" dirty="0">
                <a:solidFill>
                  <a:srgbClr val="00B050"/>
                </a:solidFill>
              </a:rPr>
              <a:t>JavaScript </a:t>
            </a:r>
            <a:r>
              <a:rPr lang="en-US" dirty="0"/>
              <a:t>is getting better build tools (e.g., </a:t>
            </a:r>
            <a:r>
              <a:rPr lang="en-US" dirty="0">
                <a:solidFill>
                  <a:srgbClr val="00B050"/>
                </a:solidFill>
              </a:rPr>
              <a:t>Grunt</a:t>
            </a:r>
            <a:r>
              <a:rPr lang="en-US" dirty="0"/>
              <a:t>) and test tools (e.g., </a:t>
            </a:r>
            <a:r>
              <a:rPr lang="en-US" dirty="0">
                <a:solidFill>
                  <a:srgbClr val="00B050"/>
                </a:solidFill>
              </a:rPr>
              <a:t>mocha</a:t>
            </a:r>
            <a:r>
              <a:rPr lang="en-US" dirty="0"/>
              <a:t>). </a:t>
            </a:r>
            <a:r>
              <a:rPr lang="en-US" dirty="0">
                <a:solidFill>
                  <a:srgbClr val="00B050"/>
                </a:solidFill>
              </a:rPr>
              <a:t>Node.js </a:t>
            </a:r>
            <a:r>
              <a:rPr lang="en-US" dirty="0"/>
              <a:t>makes it possible to run these kinds of tools via a shell (and not only in the browser). </a:t>
            </a:r>
            <a:endParaRPr lang="fi-FI" dirty="0"/>
          </a:p>
          <a:p>
            <a:r>
              <a:rPr lang="en-US" dirty="0"/>
              <a:t>The complexity and dynamism of web development make this space a fertile ground for innovation. Two open source examples are </a:t>
            </a:r>
            <a:r>
              <a:rPr lang="en-US" dirty="0">
                <a:solidFill>
                  <a:srgbClr val="00B050"/>
                </a:solidFill>
              </a:rPr>
              <a:t>Brackets </a:t>
            </a:r>
            <a:r>
              <a:rPr lang="en-US" dirty="0"/>
              <a:t>and </a:t>
            </a:r>
            <a:r>
              <a:rPr lang="en-US" dirty="0">
                <a:solidFill>
                  <a:srgbClr val="00B050"/>
                </a:solidFill>
              </a:rPr>
              <a:t>Light Table</a:t>
            </a:r>
            <a:r>
              <a:rPr lang="en-US" dirty="0"/>
              <a:t>.</a:t>
            </a:r>
            <a:endParaRPr lang="fi-FI" dirty="0"/>
          </a:p>
          <a:p>
            <a:r>
              <a:rPr lang="fi-FI" dirty="0" err="1"/>
              <a:t>There</a:t>
            </a:r>
            <a:r>
              <a:rPr lang="fi-FI" dirty="0"/>
              <a:t> is </a:t>
            </a:r>
            <a:r>
              <a:rPr lang="fi-FI" dirty="0" err="1"/>
              <a:t>much</a:t>
            </a:r>
            <a:r>
              <a:rPr lang="fi-FI" dirty="0"/>
              <a:t> </a:t>
            </a:r>
            <a:r>
              <a:rPr lang="fi-FI" dirty="0">
                <a:solidFill>
                  <a:srgbClr val="00B050"/>
                </a:solidFill>
              </a:rPr>
              <a:t>JavaScript-</a:t>
            </a:r>
            <a:r>
              <a:rPr lang="fi-FI" dirty="0" err="1"/>
              <a:t>related</a:t>
            </a:r>
            <a:r>
              <a:rPr lang="fi-FI" dirty="0"/>
              <a:t> </a:t>
            </a:r>
            <a:r>
              <a:rPr lang="fi-FI" dirty="0" err="1"/>
              <a:t>innovation</a:t>
            </a:r>
            <a:r>
              <a:rPr lang="fi-FI" dirty="0"/>
              <a:t> (</a:t>
            </a:r>
            <a:r>
              <a:rPr lang="fi-FI" dirty="0" err="1"/>
              <a:t>e.g</a:t>
            </a:r>
            <a:r>
              <a:rPr lang="fi-FI" dirty="0"/>
              <a:t>., </a:t>
            </a:r>
            <a:r>
              <a:rPr lang="fi-FI" dirty="0" err="1"/>
              <a:t>the</a:t>
            </a:r>
            <a:r>
              <a:rPr lang="fi-FI" dirty="0"/>
              <a:t> </a:t>
            </a:r>
            <a:r>
              <a:rPr lang="fi-FI" dirty="0">
                <a:solidFill>
                  <a:srgbClr val="00B050"/>
                </a:solidFill>
              </a:rPr>
              <a:t>asm.js </a:t>
            </a:r>
            <a:r>
              <a:rPr lang="fi-FI" dirty="0"/>
              <a:t>and </a:t>
            </a:r>
            <a:r>
              <a:rPr lang="fi-FI" dirty="0" err="1">
                <a:solidFill>
                  <a:srgbClr val="00B050"/>
                </a:solidFill>
              </a:rPr>
              <a:t>ParallelJS</a:t>
            </a:r>
            <a:r>
              <a:rPr lang="fi-FI" dirty="0"/>
              <a:t>, </a:t>
            </a:r>
            <a:r>
              <a:rPr lang="fi-FI" dirty="0" err="1">
                <a:solidFill>
                  <a:srgbClr val="00B050"/>
                </a:solidFill>
              </a:rPr>
              <a:t>Microsoft’s</a:t>
            </a:r>
            <a:r>
              <a:rPr lang="fi-FI" dirty="0">
                <a:solidFill>
                  <a:srgbClr val="00B050"/>
                </a:solidFill>
              </a:rPr>
              <a:t> </a:t>
            </a:r>
            <a:r>
              <a:rPr lang="fi-FI" dirty="0" err="1">
                <a:solidFill>
                  <a:srgbClr val="00B050"/>
                </a:solidFill>
              </a:rPr>
              <a:t>TypeScript</a:t>
            </a:r>
            <a:r>
              <a:rPr lang="fi-FI" dirty="0"/>
              <a:t>, etc.). </a:t>
            </a:r>
          </a:p>
          <a:p>
            <a:r>
              <a:rPr lang="en-US" dirty="0"/>
              <a:t>The </a:t>
            </a:r>
            <a:r>
              <a:rPr lang="en-US" dirty="0" err="1">
                <a:solidFill>
                  <a:srgbClr val="00B050"/>
                </a:solidFill>
              </a:rPr>
              <a:t>Javascript</a:t>
            </a:r>
            <a:r>
              <a:rPr lang="en-US" dirty="0"/>
              <a:t> language is evolving steadily.</a:t>
            </a:r>
            <a:endParaRPr lang="fi-FI" dirty="0"/>
          </a:p>
        </p:txBody>
      </p:sp>
      <p:sp>
        <p:nvSpPr>
          <p:cNvPr id="5" name="Dian numeron paikkamerkki 4">
            <a:extLst>
              <a:ext uri="{FF2B5EF4-FFF2-40B4-BE49-F238E27FC236}">
                <a16:creationId xmlns:a16="http://schemas.microsoft.com/office/drawing/2014/main" id="{F09EA7D4-5111-437C-8829-1BC886C12FBE}"/>
              </a:ext>
            </a:extLst>
          </p:cNvPr>
          <p:cNvSpPr>
            <a:spLocks noGrp="1"/>
          </p:cNvSpPr>
          <p:nvPr>
            <p:ph type="sldNum" sz="quarter" idx="12"/>
          </p:nvPr>
        </p:nvSpPr>
        <p:spPr/>
        <p:txBody>
          <a:bodyPr/>
          <a:lstStyle/>
          <a:p>
            <a:fld id="{3A98EE3D-8CD1-4C3F-BD1C-C98C9596463C}" type="slidenum">
              <a:rPr lang="en-US" smtClean="0"/>
              <a:t>247</a:t>
            </a:fld>
            <a:endParaRPr lang="en-US" dirty="0"/>
          </a:p>
        </p:txBody>
      </p:sp>
    </p:spTree>
    <p:extLst>
      <p:ext uri="{BB962C8B-B14F-4D97-AF65-F5344CB8AC3E}">
        <p14:creationId xmlns:p14="http://schemas.microsoft.com/office/powerpoint/2010/main" val="161570689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269B161A-709B-4F60-8956-3C5372B9AB23}"/>
              </a:ext>
            </a:extLst>
          </p:cNvPr>
          <p:cNvSpPr>
            <a:spLocks noGrp="1"/>
          </p:cNvSpPr>
          <p:nvPr>
            <p:ph type="title"/>
          </p:nvPr>
        </p:nvSpPr>
        <p:spPr/>
        <p:txBody>
          <a:bodyPr>
            <a:normAutofit fontScale="90000"/>
          </a:bodyPr>
          <a:lstStyle/>
          <a:p>
            <a:pPr algn="ctr"/>
            <a:r>
              <a:rPr lang="fi-FI" dirty="0"/>
              <a:t>JSON</a:t>
            </a:r>
          </a:p>
        </p:txBody>
      </p:sp>
      <p:sp>
        <p:nvSpPr>
          <p:cNvPr id="3" name="Sisällön paikkamerkki 2">
            <a:extLst>
              <a:ext uri="{FF2B5EF4-FFF2-40B4-BE49-F238E27FC236}">
                <a16:creationId xmlns:a16="http://schemas.microsoft.com/office/drawing/2014/main" id="{C2F782D5-D930-4999-B0A3-8EE32BEDCEF2}"/>
              </a:ext>
            </a:extLst>
          </p:cNvPr>
          <p:cNvSpPr>
            <a:spLocks noGrp="1"/>
          </p:cNvSpPr>
          <p:nvPr>
            <p:ph sz="half" idx="1"/>
          </p:nvPr>
        </p:nvSpPr>
        <p:spPr>
          <a:xfrm>
            <a:off x="798990" y="1180730"/>
            <a:ext cx="4938026" cy="5390665"/>
          </a:xfrm>
        </p:spPr>
        <p:txBody>
          <a:bodyPr>
            <a:normAutofit lnSpcReduction="10000"/>
          </a:bodyPr>
          <a:lstStyle/>
          <a:p>
            <a:r>
              <a:rPr lang="en-US" dirty="0">
                <a:highlight>
                  <a:srgbClr val="008000"/>
                </a:highlight>
              </a:rPr>
              <a:t>JavaScript Object Notation</a:t>
            </a:r>
          </a:p>
          <a:p>
            <a:r>
              <a:rPr lang="en-US" dirty="0">
                <a:solidFill>
                  <a:srgbClr val="00B050"/>
                </a:solidFill>
              </a:rPr>
              <a:t>JSON</a:t>
            </a:r>
            <a:r>
              <a:rPr lang="en-US" dirty="0"/>
              <a:t> is a syntax for storing and exchanging data. </a:t>
            </a:r>
            <a:r>
              <a:rPr lang="en-US" dirty="0">
                <a:solidFill>
                  <a:srgbClr val="00B050"/>
                </a:solidFill>
              </a:rPr>
              <a:t>JSON</a:t>
            </a:r>
            <a:r>
              <a:rPr lang="en-US" dirty="0"/>
              <a:t> is text, written with </a:t>
            </a:r>
            <a:r>
              <a:rPr lang="en-US" dirty="0">
                <a:solidFill>
                  <a:srgbClr val="00B050"/>
                </a:solidFill>
              </a:rPr>
              <a:t>JavaScript object notation</a:t>
            </a:r>
            <a:r>
              <a:rPr lang="en-US" dirty="0"/>
              <a:t>.</a:t>
            </a:r>
          </a:p>
          <a:p>
            <a:r>
              <a:rPr lang="en-US" dirty="0">
                <a:highlight>
                  <a:srgbClr val="008000"/>
                </a:highlight>
              </a:rPr>
              <a:t>Exchanging Data:</a:t>
            </a:r>
          </a:p>
          <a:p>
            <a:r>
              <a:rPr lang="en-US" dirty="0"/>
              <a:t>When exchanging data between a browser and a server, the data can only be text.</a:t>
            </a:r>
          </a:p>
          <a:p>
            <a:r>
              <a:rPr lang="en-US" dirty="0">
                <a:solidFill>
                  <a:srgbClr val="00B050"/>
                </a:solidFill>
              </a:rPr>
              <a:t>JSON</a:t>
            </a:r>
            <a:r>
              <a:rPr lang="en-US" dirty="0"/>
              <a:t> is text, and we can convert any JavaScript </a:t>
            </a:r>
            <a:r>
              <a:rPr lang="en-US" dirty="0">
                <a:solidFill>
                  <a:srgbClr val="00B050"/>
                </a:solidFill>
              </a:rPr>
              <a:t>object</a:t>
            </a:r>
            <a:r>
              <a:rPr lang="en-US" dirty="0"/>
              <a:t> into </a:t>
            </a:r>
            <a:r>
              <a:rPr lang="en-US" dirty="0">
                <a:solidFill>
                  <a:srgbClr val="00B050"/>
                </a:solidFill>
              </a:rPr>
              <a:t>JSON</a:t>
            </a:r>
            <a:r>
              <a:rPr lang="en-US" dirty="0"/>
              <a:t>, and send </a:t>
            </a:r>
            <a:r>
              <a:rPr lang="en-US" dirty="0">
                <a:solidFill>
                  <a:srgbClr val="00B050"/>
                </a:solidFill>
              </a:rPr>
              <a:t>JSON</a:t>
            </a:r>
            <a:r>
              <a:rPr lang="en-US" dirty="0"/>
              <a:t> to the server.</a:t>
            </a:r>
          </a:p>
          <a:p>
            <a:r>
              <a:rPr lang="en-US" dirty="0"/>
              <a:t>We can also convert any </a:t>
            </a:r>
            <a:r>
              <a:rPr lang="en-US" dirty="0">
                <a:solidFill>
                  <a:srgbClr val="00B050"/>
                </a:solidFill>
              </a:rPr>
              <a:t>JSON</a:t>
            </a:r>
            <a:r>
              <a:rPr lang="en-US" dirty="0"/>
              <a:t> received from the server into </a:t>
            </a:r>
            <a:r>
              <a:rPr lang="en-US" dirty="0">
                <a:solidFill>
                  <a:srgbClr val="00B050"/>
                </a:solidFill>
              </a:rPr>
              <a:t>JavaScript objects</a:t>
            </a:r>
            <a:r>
              <a:rPr lang="en-US" dirty="0"/>
              <a:t>.</a:t>
            </a:r>
          </a:p>
          <a:p>
            <a:r>
              <a:rPr lang="en-US" dirty="0"/>
              <a:t>This way we can work with the data as </a:t>
            </a:r>
            <a:r>
              <a:rPr lang="en-US" dirty="0">
                <a:solidFill>
                  <a:srgbClr val="00B050"/>
                </a:solidFill>
              </a:rPr>
              <a:t>JavaScript objects</a:t>
            </a:r>
            <a:r>
              <a:rPr lang="en-US" dirty="0"/>
              <a:t>, with no complicated parsing and translations.</a:t>
            </a:r>
          </a:p>
        </p:txBody>
      </p:sp>
      <p:sp>
        <p:nvSpPr>
          <p:cNvPr id="4" name="Sisällön paikkamerkki 3">
            <a:extLst>
              <a:ext uri="{FF2B5EF4-FFF2-40B4-BE49-F238E27FC236}">
                <a16:creationId xmlns:a16="http://schemas.microsoft.com/office/drawing/2014/main" id="{43DC11AF-C013-4FCE-821B-FE8C16AA4D09}"/>
              </a:ext>
            </a:extLst>
          </p:cNvPr>
          <p:cNvSpPr>
            <a:spLocks noGrp="1"/>
          </p:cNvSpPr>
          <p:nvPr>
            <p:ph sz="half" idx="2"/>
          </p:nvPr>
        </p:nvSpPr>
        <p:spPr>
          <a:xfrm>
            <a:off x="6217654" y="1180729"/>
            <a:ext cx="4938026" cy="5390665"/>
          </a:xfrm>
        </p:spPr>
        <p:txBody>
          <a:bodyPr>
            <a:normAutofit lnSpcReduction="10000"/>
          </a:bodyPr>
          <a:lstStyle/>
          <a:p>
            <a:r>
              <a:rPr lang="en-US" dirty="0"/>
              <a:t>The </a:t>
            </a:r>
            <a:r>
              <a:rPr lang="en-US" dirty="0">
                <a:solidFill>
                  <a:srgbClr val="00B050"/>
                </a:solidFill>
              </a:rPr>
              <a:t>JSON syntax </a:t>
            </a:r>
            <a:r>
              <a:rPr lang="en-US" dirty="0"/>
              <a:t>is a subset of the </a:t>
            </a:r>
            <a:r>
              <a:rPr lang="en-US" dirty="0">
                <a:solidFill>
                  <a:srgbClr val="00B050"/>
                </a:solidFill>
              </a:rPr>
              <a:t>JavaScript syntax</a:t>
            </a:r>
            <a:r>
              <a:rPr lang="en-US" dirty="0"/>
              <a:t>.</a:t>
            </a:r>
          </a:p>
          <a:p>
            <a:r>
              <a:rPr lang="en-US" dirty="0">
                <a:solidFill>
                  <a:srgbClr val="00B050"/>
                </a:solidFill>
              </a:rPr>
              <a:t>JSON syntax </a:t>
            </a:r>
            <a:r>
              <a:rPr lang="en-US" dirty="0"/>
              <a:t>is derived from </a:t>
            </a:r>
            <a:r>
              <a:rPr lang="en-US" dirty="0">
                <a:solidFill>
                  <a:srgbClr val="00B050"/>
                </a:solidFill>
              </a:rPr>
              <a:t>JavaScript object notation</a:t>
            </a:r>
            <a:r>
              <a:rPr lang="en-US" dirty="0"/>
              <a:t> syntax:</a:t>
            </a:r>
          </a:p>
          <a:p>
            <a:pPr>
              <a:buClr>
                <a:srgbClr val="00B050"/>
              </a:buClr>
              <a:buFont typeface="Wingdings" panose="05000000000000000000" pitchFamily="2" charset="2"/>
              <a:buChar char="q"/>
            </a:pPr>
            <a:r>
              <a:rPr lang="en-US" dirty="0">
                <a:highlight>
                  <a:srgbClr val="008000"/>
                </a:highlight>
              </a:rPr>
              <a:t>Data is in name/value pairs</a:t>
            </a:r>
          </a:p>
          <a:p>
            <a:pPr>
              <a:lnSpc>
                <a:spcPct val="130000"/>
              </a:lnSpc>
              <a:buClr>
                <a:srgbClr val="00B050"/>
              </a:buClr>
              <a:buFont typeface="Wingdings" panose="05000000000000000000" pitchFamily="2" charset="2"/>
              <a:buChar char="q"/>
            </a:pPr>
            <a:r>
              <a:rPr lang="en-US" dirty="0">
                <a:highlight>
                  <a:srgbClr val="008000"/>
                </a:highlight>
              </a:rPr>
              <a:t>Data is separated by commas</a:t>
            </a:r>
          </a:p>
          <a:p>
            <a:pPr>
              <a:lnSpc>
                <a:spcPct val="130000"/>
              </a:lnSpc>
              <a:buClr>
                <a:srgbClr val="00B050"/>
              </a:buClr>
              <a:buFont typeface="Wingdings" panose="05000000000000000000" pitchFamily="2" charset="2"/>
              <a:buChar char="q"/>
            </a:pPr>
            <a:r>
              <a:rPr lang="en-US" dirty="0">
                <a:highlight>
                  <a:srgbClr val="008000"/>
                </a:highlight>
              </a:rPr>
              <a:t>Curly braces hold objects</a:t>
            </a:r>
          </a:p>
          <a:p>
            <a:pPr>
              <a:lnSpc>
                <a:spcPct val="130000"/>
              </a:lnSpc>
              <a:buClr>
                <a:srgbClr val="00B050"/>
              </a:buClr>
              <a:buFont typeface="Wingdings" panose="05000000000000000000" pitchFamily="2" charset="2"/>
              <a:buChar char="q"/>
            </a:pPr>
            <a:r>
              <a:rPr lang="en-US" dirty="0">
                <a:highlight>
                  <a:srgbClr val="008000"/>
                </a:highlight>
              </a:rPr>
              <a:t>Square brackets hold arrays</a:t>
            </a:r>
          </a:p>
          <a:p>
            <a:r>
              <a:rPr lang="fi-FI" dirty="0">
                <a:solidFill>
                  <a:srgbClr val="00B050"/>
                </a:solidFill>
              </a:rPr>
              <a:t>JSON </a:t>
            </a:r>
            <a:r>
              <a:rPr lang="fi-FI" dirty="0" err="1"/>
              <a:t>names</a:t>
            </a:r>
            <a:r>
              <a:rPr lang="fi-FI" dirty="0"/>
              <a:t> </a:t>
            </a:r>
            <a:r>
              <a:rPr lang="fi-FI" dirty="0" err="1"/>
              <a:t>require</a:t>
            </a:r>
            <a:r>
              <a:rPr lang="fi-FI" dirty="0"/>
              <a:t> </a:t>
            </a:r>
            <a:r>
              <a:rPr lang="fi-FI" dirty="0" err="1"/>
              <a:t>double</a:t>
            </a:r>
            <a:r>
              <a:rPr lang="fi-FI" dirty="0"/>
              <a:t> </a:t>
            </a:r>
            <a:r>
              <a:rPr lang="fi-FI" dirty="0" err="1"/>
              <a:t>quotes</a:t>
            </a:r>
            <a:r>
              <a:rPr lang="fi-FI" dirty="0"/>
              <a:t>. </a:t>
            </a:r>
            <a:r>
              <a:rPr lang="fi-FI" dirty="0">
                <a:solidFill>
                  <a:srgbClr val="00B050"/>
                </a:solidFill>
              </a:rPr>
              <a:t>JavaScript</a:t>
            </a:r>
            <a:r>
              <a:rPr lang="fi-FI" dirty="0"/>
              <a:t> </a:t>
            </a:r>
            <a:r>
              <a:rPr lang="fi-FI" dirty="0" err="1"/>
              <a:t>names</a:t>
            </a:r>
            <a:r>
              <a:rPr lang="fi-FI" dirty="0"/>
              <a:t> </a:t>
            </a:r>
            <a:r>
              <a:rPr lang="fi-FI" dirty="0" err="1"/>
              <a:t>do</a:t>
            </a:r>
            <a:r>
              <a:rPr lang="fi-FI" dirty="0"/>
              <a:t> </a:t>
            </a:r>
            <a:r>
              <a:rPr lang="fi-FI" dirty="0" err="1"/>
              <a:t>not</a:t>
            </a:r>
            <a:r>
              <a:rPr lang="fi-FI" dirty="0"/>
              <a:t>. </a:t>
            </a:r>
            <a:r>
              <a:rPr lang="en-US" dirty="0"/>
              <a:t>The file type for </a:t>
            </a:r>
            <a:r>
              <a:rPr lang="en-US" dirty="0">
                <a:solidFill>
                  <a:srgbClr val="00B050"/>
                </a:solidFill>
              </a:rPr>
              <a:t>JSON</a:t>
            </a:r>
            <a:r>
              <a:rPr lang="en-US" dirty="0"/>
              <a:t> files is </a:t>
            </a:r>
            <a:r>
              <a:rPr lang="en-US" dirty="0">
                <a:solidFill>
                  <a:srgbClr val="00B050"/>
                </a:solidFill>
              </a:rPr>
              <a:t>".json“</a:t>
            </a:r>
            <a:r>
              <a:rPr lang="en-US" dirty="0"/>
              <a:t>.</a:t>
            </a:r>
            <a:endParaRPr lang="fi-FI" dirty="0"/>
          </a:p>
          <a:p>
            <a:r>
              <a:rPr lang="fi-FI" dirty="0" err="1"/>
              <a:t>Source</a:t>
            </a:r>
            <a:r>
              <a:rPr lang="fi-FI" dirty="0"/>
              <a:t>: https://www.w3schools.com/js/js_json_intro.asp</a:t>
            </a:r>
          </a:p>
          <a:p>
            <a:endParaRPr lang="fi-FI" dirty="0"/>
          </a:p>
        </p:txBody>
      </p:sp>
      <p:sp>
        <p:nvSpPr>
          <p:cNvPr id="5" name="Dian numeron paikkamerkki 4">
            <a:extLst>
              <a:ext uri="{FF2B5EF4-FFF2-40B4-BE49-F238E27FC236}">
                <a16:creationId xmlns:a16="http://schemas.microsoft.com/office/drawing/2014/main" id="{4C2E5CD2-32C2-4228-A1F1-96CEDDCCFFDB}"/>
              </a:ext>
            </a:extLst>
          </p:cNvPr>
          <p:cNvSpPr>
            <a:spLocks noGrp="1"/>
          </p:cNvSpPr>
          <p:nvPr>
            <p:ph type="sldNum" sz="quarter" idx="12"/>
          </p:nvPr>
        </p:nvSpPr>
        <p:spPr/>
        <p:txBody>
          <a:bodyPr/>
          <a:lstStyle/>
          <a:p>
            <a:fld id="{3A98EE3D-8CD1-4C3F-BD1C-C98C9596463C}" type="slidenum">
              <a:rPr lang="en-US" smtClean="0"/>
              <a:t>248</a:t>
            </a:fld>
            <a:endParaRPr lang="en-US" dirty="0"/>
          </a:p>
        </p:txBody>
      </p:sp>
    </p:spTree>
    <p:extLst>
      <p:ext uri="{BB962C8B-B14F-4D97-AF65-F5344CB8AC3E}">
        <p14:creationId xmlns:p14="http://schemas.microsoft.com/office/powerpoint/2010/main" val="354178726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tsikko 5">
            <a:extLst>
              <a:ext uri="{FF2B5EF4-FFF2-40B4-BE49-F238E27FC236}">
                <a16:creationId xmlns:a16="http://schemas.microsoft.com/office/drawing/2014/main" id="{6C246F05-6288-4C01-BDA7-A9CC23A2EC25}"/>
              </a:ext>
            </a:extLst>
          </p:cNvPr>
          <p:cNvSpPr>
            <a:spLocks noGrp="1"/>
          </p:cNvSpPr>
          <p:nvPr>
            <p:ph type="title"/>
          </p:nvPr>
        </p:nvSpPr>
        <p:spPr/>
        <p:txBody>
          <a:bodyPr/>
          <a:lstStyle/>
          <a:p>
            <a:pPr algn="ctr"/>
            <a:r>
              <a:rPr lang="fi-FI" dirty="0"/>
              <a:t>JSON</a:t>
            </a:r>
          </a:p>
        </p:txBody>
      </p:sp>
      <p:sp>
        <p:nvSpPr>
          <p:cNvPr id="7" name="Sisällön paikkamerkki 6">
            <a:extLst>
              <a:ext uri="{FF2B5EF4-FFF2-40B4-BE49-F238E27FC236}">
                <a16:creationId xmlns:a16="http://schemas.microsoft.com/office/drawing/2014/main" id="{E1051F77-F073-40E9-AEE1-3F310498908A}"/>
              </a:ext>
            </a:extLst>
          </p:cNvPr>
          <p:cNvSpPr>
            <a:spLocks noGrp="1"/>
          </p:cNvSpPr>
          <p:nvPr>
            <p:ph idx="1"/>
          </p:nvPr>
        </p:nvSpPr>
        <p:spPr>
          <a:xfrm>
            <a:off x="861134" y="1109751"/>
            <a:ext cx="10294546" cy="5461644"/>
          </a:xfrm>
        </p:spPr>
        <p:txBody>
          <a:bodyPr>
            <a:normAutofit fontScale="92500" lnSpcReduction="1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https://www.w3schools.com/js/js_json.asp</a:t>
            </a:r>
          </a:p>
        </p:txBody>
      </p:sp>
      <p:sp>
        <p:nvSpPr>
          <p:cNvPr id="5" name="Dian numeron paikkamerkki 4">
            <a:extLst>
              <a:ext uri="{FF2B5EF4-FFF2-40B4-BE49-F238E27FC236}">
                <a16:creationId xmlns:a16="http://schemas.microsoft.com/office/drawing/2014/main" id="{1F068940-53FC-4BE3-8FD6-5622A24E7814}"/>
              </a:ext>
            </a:extLst>
          </p:cNvPr>
          <p:cNvSpPr>
            <a:spLocks noGrp="1"/>
          </p:cNvSpPr>
          <p:nvPr>
            <p:ph type="sldNum" sz="quarter" idx="12"/>
          </p:nvPr>
        </p:nvSpPr>
        <p:spPr/>
        <p:txBody>
          <a:bodyPr/>
          <a:lstStyle/>
          <a:p>
            <a:fld id="{3A98EE3D-8CD1-4C3F-BD1C-C98C9596463C}" type="slidenum">
              <a:rPr lang="en-US" smtClean="0"/>
              <a:t>249</a:t>
            </a:fld>
            <a:endParaRPr lang="en-US" dirty="0"/>
          </a:p>
        </p:txBody>
      </p:sp>
      <p:pic>
        <p:nvPicPr>
          <p:cNvPr id="10" name="Kuva 9">
            <a:extLst>
              <a:ext uri="{FF2B5EF4-FFF2-40B4-BE49-F238E27FC236}">
                <a16:creationId xmlns:a16="http://schemas.microsoft.com/office/drawing/2014/main" id="{CEEEE1ED-F4EA-437A-B633-55236E6DC135}"/>
              </a:ext>
            </a:extLst>
          </p:cNvPr>
          <p:cNvPicPr>
            <a:picLocks noChangeAspect="1"/>
          </p:cNvPicPr>
          <p:nvPr/>
        </p:nvPicPr>
        <p:blipFill>
          <a:blip r:embed="rId2"/>
          <a:stretch>
            <a:fillRect/>
          </a:stretch>
        </p:blipFill>
        <p:spPr>
          <a:xfrm>
            <a:off x="861134" y="1109751"/>
            <a:ext cx="10498288" cy="5135853"/>
          </a:xfrm>
          <a:prstGeom prst="rect">
            <a:avLst/>
          </a:prstGeom>
        </p:spPr>
      </p:pic>
    </p:spTree>
    <p:extLst>
      <p:ext uri="{BB962C8B-B14F-4D97-AF65-F5344CB8AC3E}">
        <p14:creationId xmlns:p14="http://schemas.microsoft.com/office/powerpoint/2010/main" val="22228068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36DACAA8-4835-4174-9539-C2201816CEC6}"/>
              </a:ext>
            </a:extLst>
          </p:cNvPr>
          <p:cNvSpPr>
            <a:spLocks noGrp="1"/>
          </p:cNvSpPr>
          <p:nvPr>
            <p:ph type="title"/>
          </p:nvPr>
        </p:nvSpPr>
        <p:spPr/>
        <p:txBody>
          <a:bodyPr>
            <a:normAutofit fontScale="90000"/>
          </a:bodyPr>
          <a:lstStyle/>
          <a:p>
            <a:pPr algn="ctr"/>
            <a:r>
              <a:rPr lang="fi-FI" dirty="0" err="1"/>
              <a:t>Automatic</a:t>
            </a:r>
            <a:r>
              <a:rPr lang="fi-FI" dirty="0"/>
              <a:t> </a:t>
            </a:r>
            <a:r>
              <a:rPr lang="fi-FI" dirty="0" err="1"/>
              <a:t>semicolon</a:t>
            </a:r>
            <a:r>
              <a:rPr lang="fi-FI" dirty="0"/>
              <a:t> </a:t>
            </a:r>
            <a:r>
              <a:rPr lang="fi-FI" dirty="0" err="1"/>
              <a:t>insertion</a:t>
            </a:r>
            <a:r>
              <a:rPr lang="fi-FI" dirty="0"/>
              <a:t> (ASI)</a:t>
            </a:r>
          </a:p>
        </p:txBody>
      </p:sp>
      <p:sp>
        <p:nvSpPr>
          <p:cNvPr id="3" name="Sisällön paikkamerkki 2">
            <a:extLst>
              <a:ext uri="{FF2B5EF4-FFF2-40B4-BE49-F238E27FC236}">
                <a16:creationId xmlns:a16="http://schemas.microsoft.com/office/drawing/2014/main" id="{E83260EF-15E5-4A2B-B024-91C074DA3566}"/>
              </a:ext>
            </a:extLst>
          </p:cNvPr>
          <p:cNvSpPr>
            <a:spLocks noGrp="1"/>
          </p:cNvSpPr>
          <p:nvPr>
            <p:ph sz="half" idx="1"/>
          </p:nvPr>
        </p:nvSpPr>
        <p:spPr>
          <a:xfrm>
            <a:off x="798990" y="1180730"/>
            <a:ext cx="4938026" cy="5390665"/>
          </a:xfrm>
        </p:spPr>
        <p:txBody>
          <a:bodyPr>
            <a:normAutofit fontScale="92500" lnSpcReduction="1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pPr marL="0" indent="0">
              <a:buNone/>
            </a:pPr>
            <a:r>
              <a:rPr lang="fi-FI" dirty="0"/>
              <a:t>On </a:t>
            </a:r>
            <a:r>
              <a:rPr lang="fi-FI" dirty="0" err="1"/>
              <a:t>the</a:t>
            </a:r>
            <a:r>
              <a:rPr lang="fi-FI" dirty="0"/>
              <a:t> </a:t>
            </a:r>
            <a:r>
              <a:rPr lang="fi-FI" dirty="0" err="1"/>
              <a:t>line</a:t>
            </a:r>
            <a:r>
              <a:rPr lang="fi-FI" dirty="0"/>
              <a:t> 9 a </a:t>
            </a:r>
            <a:r>
              <a:rPr lang="fi-FI" dirty="0" err="1"/>
              <a:t>semi-colon</a:t>
            </a:r>
            <a:r>
              <a:rPr lang="fi-FI" dirty="0"/>
              <a:t> is </a:t>
            </a:r>
            <a:r>
              <a:rPr lang="fi-FI" dirty="0" err="1"/>
              <a:t>automatically</a:t>
            </a:r>
            <a:r>
              <a:rPr lang="fi-FI" dirty="0"/>
              <a:t> </a:t>
            </a:r>
            <a:r>
              <a:rPr lang="fi-FI" dirty="0" err="1"/>
              <a:t>inserted</a:t>
            </a:r>
            <a:r>
              <a:rPr lang="fi-FI" dirty="0"/>
              <a:t> </a:t>
            </a:r>
            <a:r>
              <a:rPr lang="fi-FI" dirty="0" err="1"/>
              <a:t>by</a:t>
            </a:r>
            <a:r>
              <a:rPr lang="fi-FI" dirty="0"/>
              <a:t> </a:t>
            </a:r>
            <a:r>
              <a:rPr lang="fi-FI" dirty="0">
                <a:solidFill>
                  <a:srgbClr val="00B050"/>
                </a:solidFill>
              </a:rPr>
              <a:t>ASI.</a:t>
            </a:r>
          </a:p>
          <a:p>
            <a:r>
              <a:rPr lang="fi-FI" dirty="0" err="1"/>
              <a:t>Source</a:t>
            </a:r>
            <a:r>
              <a:rPr lang="fi-FI" dirty="0"/>
              <a:t>: https://developer.mozilla.org/en-US/docs/Web/JavaScript/Reference/Statements/return</a:t>
            </a:r>
          </a:p>
        </p:txBody>
      </p:sp>
      <p:sp>
        <p:nvSpPr>
          <p:cNvPr id="4" name="Sisällön paikkamerkki 3">
            <a:extLst>
              <a:ext uri="{FF2B5EF4-FFF2-40B4-BE49-F238E27FC236}">
                <a16:creationId xmlns:a16="http://schemas.microsoft.com/office/drawing/2014/main" id="{CA5D7D0B-2ADA-406E-A426-9A4EF09EF7BD}"/>
              </a:ext>
            </a:extLst>
          </p:cNvPr>
          <p:cNvSpPr>
            <a:spLocks noGrp="1"/>
          </p:cNvSpPr>
          <p:nvPr>
            <p:ph sz="half" idx="2"/>
          </p:nvPr>
        </p:nvSpPr>
        <p:spPr>
          <a:xfrm>
            <a:off x="6217654" y="1180729"/>
            <a:ext cx="4938026" cy="5390665"/>
          </a:xfrm>
        </p:spPr>
        <p:txBody>
          <a:bodyPr>
            <a:normAutofit fontScale="92500" lnSpcReduction="1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This</a:t>
            </a:r>
            <a:r>
              <a:rPr lang="fi-FI" dirty="0"/>
              <a:t> is a </a:t>
            </a:r>
            <a:r>
              <a:rPr lang="fi-FI" dirty="0">
                <a:solidFill>
                  <a:srgbClr val="00B050"/>
                </a:solidFill>
              </a:rPr>
              <a:t>Google </a:t>
            </a:r>
            <a:r>
              <a:rPr lang="fi-FI" dirty="0" err="1">
                <a:solidFill>
                  <a:srgbClr val="00B050"/>
                </a:solidFill>
              </a:rPr>
              <a:t>Crome</a:t>
            </a:r>
            <a:r>
              <a:rPr lang="fi-FI" dirty="0">
                <a:solidFill>
                  <a:srgbClr val="00B050"/>
                </a:solidFill>
              </a:rPr>
              <a:t> </a:t>
            </a:r>
            <a:r>
              <a:rPr lang="fi-FI" dirty="0"/>
              <a:t>web </a:t>
            </a:r>
            <a:r>
              <a:rPr lang="fi-FI" dirty="0" err="1"/>
              <a:t>browser</a:t>
            </a:r>
            <a:r>
              <a:rPr lang="fi-FI" dirty="0"/>
              <a:t> </a:t>
            </a:r>
            <a:r>
              <a:rPr lang="fi-FI" dirty="0" err="1"/>
              <a:t>screenshot</a:t>
            </a:r>
            <a:r>
              <a:rPr lang="fi-FI" dirty="0"/>
              <a:t> of a </a:t>
            </a:r>
            <a:r>
              <a:rPr lang="fi-FI" dirty="0" err="1"/>
              <a:t>console</a:t>
            </a:r>
            <a:r>
              <a:rPr lang="fi-FI" dirty="0"/>
              <a:t>. </a:t>
            </a:r>
          </a:p>
          <a:p>
            <a:r>
              <a:rPr lang="fi-FI" dirty="0"/>
              <a:t>It is </a:t>
            </a:r>
            <a:r>
              <a:rPr lang="fi-FI" dirty="0" err="1"/>
              <a:t>recommended</a:t>
            </a:r>
            <a:r>
              <a:rPr lang="fi-FI" dirty="0"/>
              <a:t> to </a:t>
            </a:r>
            <a:r>
              <a:rPr lang="fi-FI" dirty="0" err="1"/>
              <a:t>use</a:t>
            </a:r>
            <a:r>
              <a:rPr lang="fi-FI" dirty="0"/>
              <a:t> </a:t>
            </a:r>
            <a:r>
              <a:rPr lang="fi-FI" dirty="0">
                <a:solidFill>
                  <a:srgbClr val="00B050"/>
                </a:solidFill>
              </a:rPr>
              <a:t>Google </a:t>
            </a:r>
            <a:r>
              <a:rPr lang="fi-FI" dirty="0" err="1">
                <a:solidFill>
                  <a:srgbClr val="00B050"/>
                </a:solidFill>
              </a:rPr>
              <a:t>Crome</a:t>
            </a:r>
            <a:r>
              <a:rPr lang="fi-FI" dirty="0">
                <a:solidFill>
                  <a:srgbClr val="00B050"/>
                </a:solidFill>
              </a:rPr>
              <a:t> </a:t>
            </a:r>
            <a:r>
              <a:rPr lang="fi-FI" dirty="0"/>
              <a:t>web </a:t>
            </a:r>
            <a:r>
              <a:rPr lang="fi-FI" dirty="0" err="1"/>
              <a:t>browser</a:t>
            </a:r>
            <a:r>
              <a:rPr lang="fi-FI" dirty="0"/>
              <a:t> </a:t>
            </a:r>
            <a:r>
              <a:rPr lang="fi-FI" dirty="0" err="1"/>
              <a:t>over</a:t>
            </a:r>
            <a:r>
              <a:rPr lang="fi-FI" dirty="0"/>
              <a:t> </a:t>
            </a:r>
            <a:r>
              <a:rPr lang="fi-FI" dirty="0">
                <a:solidFill>
                  <a:srgbClr val="00B050"/>
                </a:solidFill>
              </a:rPr>
              <a:t>Edge</a:t>
            </a:r>
            <a:r>
              <a:rPr lang="fi-FI" dirty="0"/>
              <a:t> </a:t>
            </a:r>
            <a:r>
              <a:rPr lang="fi-FI" dirty="0" err="1"/>
              <a:t>or</a:t>
            </a:r>
            <a:r>
              <a:rPr lang="fi-FI" dirty="0"/>
              <a:t> </a:t>
            </a:r>
            <a:r>
              <a:rPr lang="fi-FI" dirty="0">
                <a:solidFill>
                  <a:srgbClr val="00B050"/>
                </a:solidFill>
              </a:rPr>
              <a:t>Internet Explorer </a:t>
            </a:r>
            <a:r>
              <a:rPr lang="fi-FI" dirty="0" err="1"/>
              <a:t>browsers</a:t>
            </a:r>
            <a:r>
              <a:rPr lang="fi-FI" dirty="0"/>
              <a:t>. </a:t>
            </a:r>
          </a:p>
        </p:txBody>
      </p:sp>
      <p:sp>
        <p:nvSpPr>
          <p:cNvPr id="5" name="Dian numeron paikkamerkki 4">
            <a:extLst>
              <a:ext uri="{FF2B5EF4-FFF2-40B4-BE49-F238E27FC236}">
                <a16:creationId xmlns:a16="http://schemas.microsoft.com/office/drawing/2014/main" id="{BED21F3C-E83D-4CC7-9C22-354F8AE66FFB}"/>
              </a:ext>
            </a:extLst>
          </p:cNvPr>
          <p:cNvSpPr>
            <a:spLocks noGrp="1"/>
          </p:cNvSpPr>
          <p:nvPr>
            <p:ph type="sldNum" sz="quarter" idx="12"/>
          </p:nvPr>
        </p:nvSpPr>
        <p:spPr/>
        <p:txBody>
          <a:bodyPr/>
          <a:lstStyle/>
          <a:p>
            <a:fld id="{3A98EE3D-8CD1-4C3F-BD1C-C98C9596463C}" type="slidenum">
              <a:rPr lang="en-US" smtClean="0"/>
              <a:t>25</a:t>
            </a:fld>
            <a:endParaRPr lang="en-US" dirty="0"/>
          </a:p>
        </p:txBody>
      </p:sp>
      <p:pic>
        <p:nvPicPr>
          <p:cNvPr id="7" name="Kuva 6">
            <a:extLst>
              <a:ext uri="{FF2B5EF4-FFF2-40B4-BE49-F238E27FC236}">
                <a16:creationId xmlns:a16="http://schemas.microsoft.com/office/drawing/2014/main" id="{CD4EB315-C26A-434D-BBB5-021416FB1A56}"/>
              </a:ext>
            </a:extLst>
          </p:cNvPr>
          <p:cNvPicPr>
            <a:picLocks noChangeAspect="1"/>
          </p:cNvPicPr>
          <p:nvPr/>
        </p:nvPicPr>
        <p:blipFill>
          <a:blip r:embed="rId2"/>
          <a:stretch>
            <a:fillRect/>
          </a:stretch>
        </p:blipFill>
        <p:spPr>
          <a:xfrm>
            <a:off x="6175416" y="1180730"/>
            <a:ext cx="4825959" cy="3458249"/>
          </a:xfrm>
          <a:prstGeom prst="rect">
            <a:avLst/>
          </a:prstGeom>
        </p:spPr>
      </p:pic>
      <p:pic>
        <p:nvPicPr>
          <p:cNvPr id="8" name="Kuva 7">
            <a:extLst>
              <a:ext uri="{FF2B5EF4-FFF2-40B4-BE49-F238E27FC236}">
                <a16:creationId xmlns:a16="http://schemas.microsoft.com/office/drawing/2014/main" id="{21378D89-F8DE-4DB8-AA1C-719016E2AF46}"/>
              </a:ext>
            </a:extLst>
          </p:cNvPr>
          <p:cNvPicPr>
            <a:picLocks noChangeAspect="1"/>
          </p:cNvPicPr>
          <p:nvPr/>
        </p:nvPicPr>
        <p:blipFill>
          <a:blip r:embed="rId3"/>
          <a:stretch>
            <a:fillRect/>
          </a:stretch>
        </p:blipFill>
        <p:spPr>
          <a:xfrm>
            <a:off x="841228" y="1180730"/>
            <a:ext cx="5073797" cy="3462211"/>
          </a:xfrm>
          <a:prstGeom prst="rect">
            <a:avLst/>
          </a:prstGeom>
        </p:spPr>
      </p:pic>
    </p:spTree>
    <p:extLst>
      <p:ext uri="{BB962C8B-B14F-4D97-AF65-F5344CB8AC3E}">
        <p14:creationId xmlns:p14="http://schemas.microsoft.com/office/powerpoint/2010/main" val="97022343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269B161A-709B-4F60-8956-3C5372B9AB23}"/>
              </a:ext>
            </a:extLst>
          </p:cNvPr>
          <p:cNvSpPr>
            <a:spLocks noGrp="1"/>
          </p:cNvSpPr>
          <p:nvPr>
            <p:ph type="title"/>
          </p:nvPr>
        </p:nvSpPr>
        <p:spPr/>
        <p:txBody>
          <a:bodyPr>
            <a:normAutofit fontScale="90000"/>
          </a:bodyPr>
          <a:lstStyle/>
          <a:p>
            <a:pPr algn="ctr"/>
            <a:r>
              <a:rPr lang="fi-FI" dirty="0"/>
              <a:t>JSON Data </a:t>
            </a:r>
            <a:r>
              <a:rPr lang="fi-FI" dirty="0" err="1"/>
              <a:t>Types</a:t>
            </a:r>
            <a:endParaRPr lang="fi-FI" dirty="0"/>
          </a:p>
        </p:txBody>
      </p:sp>
      <p:sp>
        <p:nvSpPr>
          <p:cNvPr id="3" name="Sisällön paikkamerkki 2">
            <a:extLst>
              <a:ext uri="{FF2B5EF4-FFF2-40B4-BE49-F238E27FC236}">
                <a16:creationId xmlns:a16="http://schemas.microsoft.com/office/drawing/2014/main" id="{C2F782D5-D930-4999-B0A3-8EE32BEDCEF2}"/>
              </a:ext>
            </a:extLst>
          </p:cNvPr>
          <p:cNvSpPr>
            <a:spLocks noGrp="1"/>
          </p:cNvSpPr>
          <p:nvPr>
            <p:ph sz="half" idx="1"/>
          </p:nvPr>
        </p:nvSpPr>
        <p:spPr>
          <a:xfrm>
            <a:off x="798990" y="1180730"/>
            <a:ext cx="4938026" cy="5390665"/>
          </a:xfrm>
        </p:spPr>
        <p:txBody>
          <a:bodyPr>
            <a:normAutofit/>
          </a:bodyPr>
          <a:lstStyle/>
          <a:p>
            <a:r>
              <a:rPr lang="en-US" dirty="0">
                <a:solidFill>
                  <a:srgbClr val="00B050"/>
                </a:solidFill>
              </a:rPr>
              <a:t>JSON</a:t>
            </a:r>
            <a:r>
              <a:rPr lang="en-US" dirty="0"/>
              <a:t> values must be one of the following </a:t>
            </a:r>
            <a:r>
              <a:rPr lang="en-US" dirty="0">
                <a:solidFill>
                  <a:srgbClr val="00B050"/>
                </a:solidFill>
              </a:rPr>
              <a:t>data types</a:t>
            </a:r>
            <a:r>
              <a:rPr lang="en-US" dirty="0"/>
              <a:t>:</a:t>
            </a:r>
          </a:p>
          <a:p>
            <a:pPr>
              <a:buClr>
                <a:srgbClr val="00B050"/>
              </a:buClr>
              <a:buFont typeface="Wingdings" panose="05000000000000000000" pitchFamily="2" charset="2"/>
              <a:buChar char="q"/>
            </a:pPr>
            <a:r>
              <a:rPr lang="en-US" dirty="0">
                <a:highlight>
                  <a:srgbClr val="008000"/>
                </a:highlight>
              </a:rPr>
              <a:t>a string</a:t>
            </a:r>
          </a:p>
          <a:p>
            <a:pPr>
              <a:lnSpc>
                <a:spcPct val="130000"/>
              </a:lnSpc>
              <a:buClr>
                <a:srgbClr val="00B050"/>
              </a:buClr>
              <a:buFont typeface="Wingdings" panose="05000000000000000000" pitchFamily="2" charset="2"/>
              <a:buChar char="q"/>
            </a:pPr>
            <a:r>
              <a:rPr lang="en-US" dirty="0">
                <a:highlight>
                  <a:srgbClr val="008000"/>
                </a:highlight>
              </a:rPr>
              <a:t>a number</a:t>
            </a:r>
          </a:p>
          <a:p>
            <a:pPr>
              <a:lnSpc>
                <a:spcPct val="130000"/>
              </a:lnSpc>
              <a:buClr>
                <a:srgbClr val="00B050"/>
              </a:buClr>
              <a:buFont typeface="Wingdings" panose="05000000000000000000" pitchFamily="2" charset="2"/>
              <a:buChar char="q"/>
            </a:pPr>
            <a:r>
              <a:rPr lang="en-US" dirty="0">
                <a:highlight>
                  <a:srgbClr val="008000"/>
                </a:highlight>
              </a:rPr>
              <a:t>an object (JSON object)</a:t>
            </a:r>
          </a:p>
          <a:p>
            <a:pPr>
              <a:lnSpc>
                <a:spcPct val="130000"/>
              </a:lnSpc>
              <a:buClr>
                <a:srgbClr val="00B050"/>
              </a:buClr>
              <a:buFont typeface="Wingdings" panose="05000000000000000000" pitchFamily="2" charset="2"/>
              <a:buChar char="q"/>
            </a:pPr>
            <a:r>
              <a:rPr lang="en-US" dirty="0">
                <a:highlight>
                  <a:srgbClr val="008000"/>
                </a:highlight>
              </a:rPr>
              <a:t>an array</a:t>
            </a:r>
          </a:p>
          <a:p>
            <a:pPr>
              <a:lnSpc>
                <a:spcPct val="130000"/>
              </a:lnSpc>
              <a:buClr>
                <a:srgbClr val="00B050"/>
              </a:buClr>
              <a:buFont typeface="Wingdings" panose="05000000000000000000" pitchFamily="2" charset="2"/>
              <a:buChar char="q"/>
            </a:pPr>
            <a:r>
              <a:rPr lang="en-US" dirty="0">
                <a:highlight>
                  <a:srgbClr val="008000"/>
                </a:highlight>
              </a:rPr>
              <a:t>a </a:t>
            </a:r>
            <a:r>
              <a:rPr lang="en-US" dirty="0" err="1">
                <a:highlight>
                  <a:srgbClr val="008000"/>
                </a:highlight>
              </a:rPr>
              <a:t>boolean</a:t>
            </a:r>
            <a:endParaRPr lang="en-US" dirty="0">
              <a:highlight>
                <a:srgbClr val="008000"/>
              </a:highlight>
            </a:endParaRPr>
          </a:p>
          <a:p>
            <a:pPr>
              <a:lnSpc>
                <a:spcPct val="130000"/>
              </a:lnSpc>
              <a:buClr>
                <a:srgbClr val="00B050"/>
              </a:buClr>
              <a:buFont typeface="Wingdings" panose="05000000000000000000" pitchFamily="2" charset="2"/>
              <a:buChar char="q"/>
            </a:pPr>
            <a:r>
              <a:rPr lang="en-US" dirty="0">
                <a:highlight>
                  <a:srgbClr val="008000"/>
                </a:highlight>
              </a:rPr>
              <a:t>Null</a:t>
            </a:r>
          </a:p>
          <a:p>
            <a:pPr marL="0" indent="0">
              <a:lnSpc>
                <a:spcPct val="130000"/>
              </a:lnSpc>
              <a:buClr>
                <a:srgbClr val="00B050"/>
              </a:buClr>
              <a:buNone/>
            </a:pPr>
            <a:r>
              <a:rPr lang="en-US" dirty="0">
                <a:solidFill>
                  <a:srgbClr val="00B050"/>
                </a:solidFill>
              </a:rPr>
              <a:t>Objects</a:t>
            </a:r>
            <a:r>
              <a:rPr lang="en-US" dirty="0"/>
              <a:t> and </a:t>
            </a:r>
            <a:r>
              <a:rPr lang="en-US" dirty="0">
                <a:solidFill>
                  <a:srgbClr val="00B050"/>
                </a:solidFill>
              </a:rPr>
              <a:t>Arrays</a:t>
            </a:r>
            <a:r>
              <a:rPr lang="en-US" dirty="0"/>
              <a:t>: </a:t>
            </a:r>
            <a:r>
              <a:rPr lang="en-US" dirty="0">
                <a:solidFill>
                  <a:srgbClr val="00B050"/>
                </a:solidFill>
              </a:rPr>
              <a:t>Property names </a:t>
            </a:r>
            <a:r>
              <a:rPr lang="en-US" dirty="0"/>
              <a:t>must be double-quoted </a:t>
            </a:r>
            <a:r>
              <a:rPr lang="en-US" dirty="0">
                <a:solidFill>
                  <a:srgbClr val="00B050"/>
                </a:solidFill>
              </a:rPr>
              <a:t>strings</a:t>
            </a:r>
            <a:r>
              <a:rPr lang="en-US" dirty="0"/>
              <a:t>; trailing commas are forbidden.</a:t>
            </a:r>
          </a:p>
          <a:p>
            <a:pPr marL="0" indent="0">
              <a:lnSpc>
                <a:spcPct val="130000"/>
              </a:lnSpc>
              <a:buClr>
                <a:srgbClr val="00B050"/>
              </a:buClr>
              <a:buNone/>
            </a:pPr>
            <a:endParaRPr lang="en-US" dirty="0"/>
          </a:p>
        </p:txBody>
      </p:sp>
      <p:sp>
        <p:nvSpPr>
          <p:cNvPr id="4" name="Sisällön paikkamerkki 3">
            <a:extLst>
              <a:ext uri="{FF2B5EF4-FFF2-40B4-BE49-F238E27FC236}">
                <a16:creationId xmlns:a16="http://schemas.microsoft.com/office/drawing/2014/main" id="{43DC11AF-C013-4FCE-821B-FE8C16AA4D09}"/>
              </a:ext>
            </a:extLst>
          </p:cNvPr>
          <p:cNvSpPr>
            <a:spLocks noGrp="1"/>
          </p:cNvSpPr>
          <p:nvPr>
            <p:ph sz="half" idx="2"/>
          </p:nvPr>
        </p:nvSpPr>
        <p:spPr>
          <a:xfrm>
            <a:off x="6217654" y="1180729"/>
            <a:ext cx="4938026" cy="5390665"/>
          </a:xfrm>
        </p:spPr>
        <p:txBody>
          <a:bodyPr>
            <a:normAutofit/>
          </a:bodyPr>
          <a:lstStyle/>
          <a:p>
            <a:r>
              <a:rPr lang="en-US" dirty="0">
                <a:solidFill>
                  <a:srgbClr val="00B050"/>
                </a:solidFill>
              </a:rPr>
              <a:t>JSON</a:t>
            </a:r>
            <a:r>
              <a:rPr lang="en-US" dirty="0"/>
              <a:t> values </a:t>
            </a:r>
            <a:r>
              <a:rPr lang="en-US" b="1" dirty="0"/>
              <a:t>cannot </a:t>
            </a:r>
            <a:r>
              <a:rPr lang="en-US" dirty="0"/>
              <a:t>be one of the following </a:t>
            </a:r>
            <a:r>
              <a:rPr lang="en-US" dirty="0">
                <a:solidFill>
                  <a:srgbClr val="00B050"/>
                </a:solidFill>
              </a:rPr>
              <a:t>data types</a:t>
            </a:r>
            <a:r>
              <a:rPr lang="en-US" dirty="0"/>
              <a:t>:</a:t>
            </a:r>
          </a:p>
          <a:p>
            <a:pPr>
              <a:buClr>
                <a:srgbClr val="FF0000"/>
              </a:buClr>
              <a:buFont typeface="Wingdings" panose="05000000000000000000" pitchFamily="2" charset="2"/>
              <a:buChar char="q"/>
            </a:pPr>
            <a:r>
              <a:rPr lang="en-US" dirty="0">
                <a:highlight>
                  <a:srgbClr val="FF0000"/>
                </a:highlight>
              </a:rPr>
              <a:t>a function</a:t>
            </a:r>
          </a:p>
          <a:p>
            <a:pPr>
              <a:lnSpc>
                <a:spcPct val="130000"/>
              </a:lnSpc>
              <a:buClr>
                <a:srgbClr val="FF0000"/>
              </a:buClr>
              <a:buFont typeface="Wingdings" panose="05000000000000000000" pitchFamily="2" charset="2"/>
              <a:buChar char="q"/>
            </a:pPr>
            <a:r>
              <a:rPr lang="en-US" dirty="0">
                <a:highlight>
                  <a:srgbClr val="FF0000"/>
                </a:highlight>
              </a:rPr>
              <a:t>a date</a:t>
            </a:r>
          </a:p>
          <a:p>
            <a:pPr>
              <a:lnSpc>
                <a:spcPct val="130000"/>
              </a:lnSpc>
              <a:buClr>
                <a:srgbClr val="FF0000"/>
              </a:buClr>
              <a:buFont typeface="Wingdings" panose="05000000000000000000" pitchFamily="2" charset="2"/>
              <a:buChar char="q"/>
            </a:pPr>
            <a:r>
              <a:rPr lang="en-US" dirty="0">
                <a:highlight>
                  <a:srgbClr val="FF0000"/>
                </a:highlight>
              </a:rPr>
              <a:t>undefined</a:t>
            </a:r>
            <a:endParaRPr lang="fi-FI" dirty="0">
              <a:highlight>
                <a:srgbClr val="FF0000"/>
              </a:highlight>
            </a:endParaRPr>
          </a:p>
          <a:p>
            <a:r>
              <a:rPr lang="en-US" dirty="0">
                <a:solidFill>
                  <a:srgbClr val="00B050"/>
                </a:solidFill>
              </a:rPr>
              <a:t>Numbers</a:t>
            </a:r>
            <a:r>
              <a:rPr lang="en-US" dirty="0"/>
              <a:t>: Leading zeros are prohibited. A decimal point must be followed by at least one digit. </a:t>
            </a:r>
            <a:r>
              <a:rPr lang="en-US" dirty="0" err="1">
                <a:solidFill>
                  <a:srgbClr val="00B050"/>
                </a:solidFill>
              </a:rPr>
              <a:t>NaN</a:t>
            </a:r>
            <a:r>
              <a:rPr lang="en-US" dirty="0"/>
              <a:t> and </a:t>
            </a:r>
            <a:r>
              <a:rPr lang="en-US" dirty="0">
                <a:solidFill>
                  <a:srgbClr val="00B050"/>
                </a:solidFill>
              </a:rPr>
              <a:t>Infinity</a:t>
            </a:r>
            <a:r>
              <a:rPr lang="en-US" dirty="0"/>
              <a:t> are unsupported.</a:t>
            </a:r>
            <a:endParaRPr lang="fi-FI" dirty="0"/>
          </a:p>
          <a:p>
            <a:r>
              <a:rPr lang="fi-FI" dirty="0" err="1"/>
              <a:t>Sources</a:t>
            </a:r>
            <a:r>
              <a:rPr lang="fi-FI" dirty="0"/>
              <a:t>: https://www.w3schools.com/js/js_json_datatypes.asp and https://developer.mozilla.org/en-US/docs/Web/JavaScript/Reference/Global_Objects/JSON</a:t>
            </a:r>
          </a:p>
        </p:txBody>
      </p:sp>
      <p:sp>
        <p:nvSpPr>
          <p:cNvPr id="5" name="Dian numeron paikkamerkki 4">
            <a:extLst>
              <a:ext uri="{FF2B5EF4-FFF2-40B4-BE49-F238E27FC236}">
                <a16:creationId xmlns:a16="http://schemas.microsoft.com/office/drawing/2014/main" id="{4C2E5CD2-32C2-4228-A1F1-96CEDDCCFFDB}"/>
              </a:ext>
            </a:extLst>
          </p:cNvPr>
          <p:cNvSpPr>
            <a:spLocks noGrp="1"/>
          </p:cNvSpPr>
          <p:nvPr>
            <p:ph type="sldNum" sz="quarter" idx="12"/>
          </p:nvPr>
        </p:nvSpPr>
        <p:spPr/>
        <p:txBody>
          <a:bodyPr/>
          <a:lstStyle/>
          <a:p>
            <a:fld id="{3A98EE3D-8CD1-4C3F-BD1C-C98C9596463C}" type="slidenum">
              <a:rPr lang="en-US" smtClean="0"/>
              <a:t>250</a:t>
            </a:fld>
            <a:endParaRPr lang="en-US" dirty="0"/>
          </a:p>
        </p:txBody>
      </p:sp>
    </p:spTree>
    <p:extLst>
      <p:ext uri="{BB962C8B-B14F-4D97-AF65-F5344CB8AC3E}">
        <p14:creationId xmlns:p14="http://schemas.microsoft.com/office/powerpoint/2010/main" val="341584123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tsikko 5">
            <a:extLst>
              <a:ext uri="{FF2B5EF4-FFF2-40B4-BE49-F238E27FC236}">
                <a16:creationId xmlns:a16="http://schemas.microsoft.com/office/drawing/2014/main" id="{62C4265A-DAEB-4349-999F-D3BFF4AF93AC}"/>
              </a:ext>
            </a:extLst>
          </p:cNvPr>
          <p:cNvSpPr>
            <a:spLocks noGrp="1"/>
          </p:cNvSpPr>
          <p:nvPr>
            <p:ph type="title"/>
          </p:nvPr>
        </p:nvSpPr>
        <p:spPr/>
        <p:txBody>
          <a:bodyPr/>
          <a:lstStyle/>
          <a:p>
            <a:pPr algn="ctr"/>
            <a:r>
              <a:rPr lang="fi-FI" dirty="0"/>
              <a:t>JSON Data </a:t>
            </a:r>
            <a:r>
              <a:rPr lang="fi-FI" dirty="0" err="1"/>
              <a:t>Types</a:t>
            </a:r>
            <a:endParaRPr lang="fi-FI" dirty="0"/>
          </a:p>
        </p:txBody>
      </p:sp>
      <p:sp>
        <p:nvSpPr>
          <p:cNvPr id="7" name="Sisällön paikkamerkki 6">
            <a:extLst>
              <a:ext uri="{FF2B5EF4-FFF2-40B4-BE49-F238E27FC236}">
                <a16:creationId xmlns:a16="http://schemas.microsoft.com/office/drawing/2014/main" id="{C7061E0C-BAEC-4F05-895B-6CB30F581DA3}"/>
              </a:ext>
            </a:extLst>
          </p:cNvPr>
          <p:cNvSpPr>
            <a:spLocks noGrp="1"/>
          </p:cNvSpPr>
          <p:nvPr>
            <p:ph idx="1"/>
          </p:nvPr>
        </p:nvSpPr>
        <p:spPr>
          <a:xfrm>
            <a:off x="861134" y="1109751"/>
            <a:ext cx="10294546" cy="5461644"/>
          </a:xfrm>
        </p:spPr>
        <p:txBody>
          <a:bodyPr>
            <a:normAutofit fontScale="92500" lnSpcReduction="1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https://www.w3schools.com/js/js_json_datatypes.asp</a:t>
            </a:r>
          </a:p>
        </p:txBody>
      </p:sp>
      <p:sp>
        <p:nvSpPr>
          <p:cNvPr id="5" name="Dian numeron paikkamerkki 4">
            <a:extLst>
              <a:ext uri="{FF2B5EF4-FFF2-40B4-BE49-F238E27FC236}">
                <a16:creationId xmlns:a16="http://schemas.microsoft.com/office/drawing/2014/main" id="{878F0473-D8BC-411B-A395-BAA9BA8E88B3}"/>
              </a:ext>
            </a:extLst>
          </p:cNvPr>
          <p:cNvSpPr>
            <a:spLocks noGrp="1"/>
          </p:cNvSpPr>
          <p:nvPr>
            <p:ph type="sldNum" sz="quarter" idx="12"/>
          </p:nvPr>
        </p:nvSpPr>
        <p:spPr/>
        <p:txBody>
          <a:bodyPr/>
          <a:lstStyle/>
          <a:p>
            <a:fld id="{3A98EE3D-8CD1-4C3F-BD1C-C98C9596463C}" type="slidenum">
              <a:rPr lang="en-US" smtClean="0"/>
              <a:t>251</a:t>
            </a:fld>
            <a:endParaRPr lang="en-US" dirty="0"/>
          </a:p>
        </p:txBody>
      </p:sp>
      <p:pic>
        <p:nvPicPr>
          <p:cNvPr id="8" name="Kuva 7">
            <a:extLst>
              <a:ext uri="{FF2B5EF4-FFF2-40B4-BE49-F238E27FC236}">
                <a16:creationId xmlns:a16="http://schemas.microsoft.com/office/drawing/2014/main" id="{496E4374-4F85-4CB4-8300-101DCD67BD70}"/>
              </a:ext>
            </a:extLst>
          </p:cNvPr>
          <p:cNvPicPr>
            <a:picLocks noChangeAspect="1"/>
          </p:cNvPicPr>
          <p:nvPr/>
        </p:nvPicPr>
        <p:blipFill>
          <a:blip r:embed="rId2"/>
          <a:stretch>
            <a:fillRect/>
          </a:stretch>
        </p:blipFill>
        <p:spPr>
          <a:xfrm>
            <a:off x="861134" y="1114425"/>
            <a:ext cx="9521116" cy="5084904"/>
          </a:xfrm>
          <a:prstGeom prst="rect">
            <a:avLst/>
          </a:prstGeom>
        </p:spPr>
      </p:pic>
    </p:spTree>
    <p:extLst>
      <p:ext uri="{BB962C8B-B14F-4D97-AF65-F5344CB8AC3E}">
        <p14:creationId xmlns:p14="http://schemas.microsoft.com/office/powerpoint/2010/main" val="187401151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C571E6B3-F4E0-4B46-8EC9-2CD35B90D5A0}"/>
              </a:ext>
            </a:extLst>
          </p:cNvPr>
          <p:cNvSpPr>
            <a:spLocks noGrp="1"/>
          </p:cNvSpPr>
          <p:nvPr>
            <p:ph type="title"/>
          </p:nvPr>
        </p:nvSpPr>
        <p:spPr/>
        <p:txBody>
          <a:bodyPr>
            <a:normAutofit/>
          </a:bodyPr>
          <a:lstStyle/>
          <a:p>
            <a:pPr algn="ctr"/>
            <a:r>
              <a:rPr lang="fi-FI" dirty="0" err="1"/>
              <a:t>JSON.parse</a:t>
            </a:r>
            <a:r>
              <a:rPr lang="fi-FI" dirty="0"/>
              <a:t>()</a:t>
            </a:r>
          </a:p>
        </p:txBody>
      </p:sp>
      <p:sp>
        <p:nvSpPr>
          <p:cNvPr id="3" name="Sisällön paikkamerkki 2">
            <a:extLst>
              <a:ext uri="{FF2B5EF4-FFF2-40B4-BE49-F238E27FC236}">
                <a16:creationId xmlns:a16="http://schemas.microsoft.com/office/drawing/2014/main" id="{A06D739D-C3A7-463A-A1A4-D1A023C1F9B9}"/>
              </a:ext>
            </a:extLst>
          </p:cNvPr>
          <p:cNvSpPr>
            <a:spLocks noGrp="1"/>
          </p:cNvSpPr>
          <p:nvPr>
            <p:ph idx="1"/>
          </p:nvPr>
        </p:nvSpPr>
        <p:spPr>
          <a:xfrm>
            <a:off x="861134" y="1109751"/>
            <a:ext cx="10294546" cy="5461644"/>
          </a:xfrm>
        </p:spPr>
        <p:txBody>
          <a:bodyPr>
            <a:normAutofit fontScale="92500" lnSpcReduction="1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https://developer.mozilla.org/en-US/docs/Web/JavaScript/Reference/Global_Objects/JSON/parse</a:t>
            </a:r>
          </a:p>
        </p:txBody>
      </p:sp>
      <p:sp>
        <p:nvSpPr>
          <p:cNvPr id="5" name="Dian numeron paikkamerkki 4">
            <a:extLst>
              <a:ext uri="{FF2B5EF4-FFF2-40B4-BE49-F238E27FC236}">
                <a16:creationId xmlns:a16="http://schemas.microsoft.com/office/drawing/2014/main" id="{99D7443C-127E-45DE-B6E8-0128B8A2994A}"/>
              </a:ext>
            </a:extLst>
          </p:cNvPr>
          <p:cNvSpPr>
            <a:spLocks noGrp="1"/>
          </p:cNvSpPr>
          <p:nvPr>
            <p:ph type="sldNum" sz="quarter" idx="12"/>
          </p:nvPr>
        </p:nvSpPr>
        <p:spPr/>
        <p:txBody>
          <a:bodyPr/>
          <a:lstStyle/>
          <a:p>
            <a:fld id="{3A98EE3D-8CD1-4C3F-BD1C-C98C9596463C}" type="slidenum">
              <a:rPr lang="en-US" smtClean="0"/>
              <a:t>252</a:t>
            </a:fld>
            <a:endParaRPr lang="en-US" dirty="0"/>
          </a:p>
        </p:txBody>
      </p:sp>
      <p:pic>
        <p:nvPicPr>
          <p:cNvPr id="11" name="Kuva 10">
            <a:extLst>
              <a:ext uri="{FF2B5EF4-FFF2-40B4-BE49-F238E27FC236}">
                <a16:creationId xmlns:a16="http://schemas.microsoft.com/office/drawing/2014/main" id="{5C25B04A-4165-45A5-B6F5-8FFA6FF97468}"/>
              </a:ext>
            </a:extLst>
          </p:cNvPr>
          <p:cNvPicPr>
            <a:picLocks noChangeAspect="1"/>
          </p:cNvPicPr>
          <p:nvPr/>
        </p:nvPicPr>
        <p:blipFill>
          <a:blip r:embed="rId2"/>
          <a:stretch>
            <a:fillRect/>
          </a:stretch>
        </p:blipFill>
        <p:spPr>
          <a:xfrm>
            <a:off x="861134" y="1109751"/>
            <a:ext cx="10799476" cy="5046678"/>
          </a:xfrm>
          <a:prstGeom prst="rect">
            <a:avLst/>
          </a:prstGeom>
        </p:spPr>
      </p:pic>
    </p:spTree>
    <p:extLst>
      <p:ext uri="{BB962C8B-B14F-4D97-AF65-F5344CB8AC3E}">
        <p14:creationId xmlns:p14="http://schemas.microsoft.com/office/powerpoint/2010/main" val="102309916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tsikko 5">
            <a:extLst>
              <a:ext uri="{FF2B5EF4-FFF2-40B4-BE49-F238E27FC236}">
                <a16:creationId xmlns:a16="http://schemas.microsoft.com/office/drawing/2014/main" id="{99AD8FDE-5408-4BF3-AC98-E271399D0790}"/>
              </a:ext>
            </a:extLst>
          </p:cNvPr>
          <p:cNvSpPr>
            <a:spLocks noGrp="1"/>
          </p:cNvSpPr>
          <p:nvPr>
            <p:ph type="title"/>
          </p:nvPr>
        </p:nvSpPr>
        <p:spPr/>
        <p:txBody>
          <a:bodyPr/>
          <a:lstStyle/>
          <a:p>
            <a:pPr algn="ctr"/>
            <a:r>
              <a:rPr lang="fi-FI" dirty="0" err="1"/>
              <a:t>JSON.parse</a:t>
            </a:r>
            <a:r>
              <a:rPr lang="fi-FI" dirty="0"/>
              <a:t>()</a:t>
            </a:r>
          </a:p>
        </p:txBody>
      </p:sp>
      <p:sp>
        <p:nvSpPr>
          <p:cNvPr id="3" name="Sisällön paikkamerkki 2">
            <a:extLst>
              <a:ext uri="{FF2B5EF4-FFF2-40B4-BE49-F238E27FC236}">
                <a16:creationId xmlns:a16="http://schemas.microsoft.com/office/drawing/2014/main" id="{A06D739D-C3A7-463A-A1A4-D1A023C1F9B9}"/>
              </a:ext>
            </a:extLst>
          </p:cNvPr>
          <p:cNvSpPr>
            <a:spLocks noGrp="1"/>
          </p:cNvSpPr>
          <p:nvPr>
            <p:ph idx="1"/>
          </p:nvPr>
        </p:nvSpPr>
        <p:spPr>
          <a:xfrm>
            <a:off x="861134" y="1109751"/>
            <a:ext cx="10294546" cy="5461644"/>
          </a:xfrm>
        </p:spPr>
        <p:txBody>
          <a:bodyPr>
            <a:normAutofit/>
          </a:bodyPr>
          <a:lstStyle/>
          <a:p>
            <a:endParaRPr lang="fi-FI" dirty="0"/>
          </a:p>
          <a:p>
            <a:endParaRPr lang="fi-FI" dirty="0"/>
          </a:p>
          <a:p>
            <a:endParaRPr lang="fi-FI" dirty="0"/>
          </a:p>
          <a:p>
            <a:endParaRPr lang="fi-FI" dirty="0"/>
          </a:p>
          <a:p>
            <a:endParaRPr lang="fi-FI" dirty="0"/>
          </a:p>
          <a:p>
            <a:endParaRPr lang="fi-FI" dirty="0"/>
          </a:p>
          <a:p>
            <a:endParaRPr lang="fi-FI" dirty="0"/>
          </a:p>
          <a:p>
            <a:r>
              <a:rPr lang="en-US" dirty="0"/>
              <a:t>Test conclusion:</a:t>
            </a:r>
          </a:p>
          <a:p>
            <a:r>
              <a:rPr lang="en-US" dirty="0">
                <a:solidFill>
                  <a:srgbClr val="00B050"/>
                </a:solidFill>
              </a:rPr>
              <a:t>JSON</a:t>
            </a:r>
            <a:r>
              <a:rPr lang="en-US" dirty="0"/>
              <a:t> from a server is a string with single quotes  (the bottom working example). Double quotes are not allowed (the top not working example). </a:t>
            </a:r>
          </a:p>
          <a:p>
            <a:r>
              <a:rPr lang="en-US" dirty="0" err="1">
                <a:solidFill>
                  <a:srgbClr val="00B050"/>
                </a:solidFill>
              </a:rPr>
              <a:t>JSON.parse</a:t>
            </a:r>
            <a:r>
              <a:rPr lang="en-US" dirty="0">
                <a:solidFill>
                  <a:srgbClr val="00B050"/>
                </a:solidFill>
              </a:rPr>
              <a:t>() </a:t>
            </a:r>
            <a:r>
              <a:rPr lang="en-US" dirty="0"/>
              <a:t>does not allow single quotes (the middle not working example).</a:t>
            </a:r>
            <a:endParaRPr lang="fi-FI" dirty="0"/>
          </a:p>
        </p:txBody>
      </p:sp>
      <p:sp>
        <p:nvSpPr>
          <p:cNvPr id="5" name="Dian numeron paikkamerkki 4">
            <a:extLst>
              <a:ext uri="{FF2B5EF4-FFF2-40B4-BE49-F238E27FC236}">
                <a16:creationId xmlns:a16="http://schemas.microsoft.com/office/drawing/2014/main" id="{99D7443C-127E-45DE-B6E8-0128B8A2994A}"/>
              </a:ext>
            </a:extLst>
          </p:cNvPr>
          <p:cNvSpPr>
            <a:spLocks noGrp="1"/>
          </p:cNvSpPr>
          <p:nvPr>
            <p:ph type="sldNum" sz="quarter" idx="12"/>
          </p:nvPr>
        </p:nvSpPr>
        <p:spPr/>
        <p:txBody>
          <a:bodyPr/>
          <a:lstStyle/>
          <a:p>
            <a:fld id="{3A98EE3D-8CD1-4C3F-BD1C-C98C9596463C}" type="slidenum">
              <a:rPr lang="en-US" smtClean="0"/>
              <a:t>253</a:t>
            </a:fld>
            <a:endParaRPr lang="en-US" dirty="0"/>
          </a:p>
        </p:txBody>
      </p:sp>
      <p:pic>
        <p:nvPicPr>
          <p:cNvPr id="8" name="Kuva 7">
            <a:extLst>
              <a:ext uri="{FF2B5EF4-FFF2-40B4-BE49-F238E27FC236}">
                <a16:creationId xmlns:a16="http://schemas.microsoft.com/office/drawing/2014/main" id="{02308061-AD04-43F7-BFA1-3FC1B6E1888C}"/>
              </a:ext>
            </a:extLst>
          </p:cNvPr>
          <p:cNvPicPr>
            <a:picLocks noChangeAspect="1"/>
          </p:cNvPicPr>
          <p:nvPr/>
        </p:nvPicPr>
        <p:blipFill>
          <a:blip r:embed="rId2"/>
          <a:stretch>
            <a:fillRect/>
          </a:stretch>
        </p:blipFill>
        <p:spPr>
          <a:xfrm>
            <a:off x="861134" y="1109751"/>
            <a:ext cx="9363075" cy="3152775"/>
          </a:xfrm>
          <a:prstGeom prst="rect">
            <a:avLst/>
          </a:prstGeom>
        </p:spPr>
      </p:pic>
    </p:spTree>
    <p:extLst>
      <p:ext uri="{BB962C8B-B14F-4D97-AF65-F5344CB8AC3E}">
        <p14:creationId xmlns:p14="http://schemas.microsoft.com/office/powerpoint/2010/main" val="138663070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C571E6B3-F4E0-4B46-8EC9-2CD35B90D5A0}"/>
              </a:ext>
            </a:extLst>
          </p:cNvPr>
          <p:cNvSpPr>
            <a:spLocks noGrp="1"/>
          </p:cNvSpPr>
          <p:nvPr>
            <p:ph type="title"/>
          </p:nvPr>
        </p:nvSpPr>
        <p:spPr/>
        <p:txBody>
          <a:bodyPr>
            <a:normAutofit/>
          </a:bodyPr>
          <a:lstStyle/>
          <a:p>
            <a:pPr algn="ctr"/>
            <a:r>
              <a:rPr lang="fi-FI" dirty="0" err="1"/>
              <a:t>JSON.stringify</a:t>
            </a:r>
            <a:r>
              <a:rPr lang="fi-FI" dirty="0"/>
              <a:t>()</a:t>
            </a:r>
          </a:p>
        </p:txBody>
      </p:sp>
      <p:sp>
        <p:nvSpPr>
          <p:cNvPr id="3" name="Sisällön paikkamerkki 2">
            <a:extLst>
              <a:ext uri="{FF2B5EF4-FFF2-40B4-BE49-F238E27FC236}">
                <a16:creationId xmlns:a16="http://schemas.microsoft.com/office/drawing/2014/main" id="{A06D739D-C3A7-463A-A1A4-D1A023C1F9B9}"/>
              </a:ext>
            </a:extLst>
          </p:cNvPr>
          <p:cNvSpPr>
            <a:spLocks noGrp="1"/>
          </p:cNvSpPr>
          <p:nvPr>
            <p:ph idx="1"/>
          </p:nvPr>
        </p:nvSpPr>
        <p:spPr>
          <a:xfrm>
            <a:off x="861134" y="1109751"/>
            <a:ext cx="10294546" cy="5461644"/>
          </a:xfrm>
        </p:spPr>
        <p:txBody>
          <a:bodyPr>
            <a:normAutofit fontScale="92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https://developer.mozilla.org/en-US/docs/Web/JavaScript/Reference/Global_Objects/JSON/stringify and https://www.w3schools.com/js/js_json_stringify.asp</a:t>
            </a:r>
          </a:p>
        </p:txBody>
      </p:sp>
      <p:sp>
        <p:nvSpPr>
          <p:cNvPr id="5" name="Dian numeron paikkamerkki 4">
            <a:extLst>
              <a:ext uri="{FF2B5EF4-FFF2-40B4-BE49-F238E27FC236}">
                <a16:creationId xmlns:a16="http://schemas.microsoft.com/office/drawing/2014/main" id="{99D7443C-127E-45DE-B6E8-0128B8A2994A}"/>
              </a:ext>
            </a:extLst>
          </p:cNvPr>
          <p:cNvSpPr>
            <a:spLocks noGrp="1"/>
          </p:cNvSpPr>
          <p:nvPr>
            <p:ph type="sldNum" sz="quarter" idx="12"/>
          </p:nvPr>
        </p:nvSpPr>
        <p:spPr/>
        <p:txBody>
          <a:bodyPr/>
          <a:lstStyle/>
          <a:p>
            <a:fld id="{3A98EE3D-8CD1-4C3F-BD1C-C98C9596463C}" type="slidenum">
              <a:rPr lang="en-US" smtClean="0"/>
              <a:t>254</a:t>
            </a:fld>
            <a:endParaRPr lang="en-US" dirty="0"/>
          </a:p>
        </p:txBody>
      </p:sp>
      <p:pic>
        <p:nvPicPr>
          <p:cNvPr id="10" name="Kuva 9">
            <a:extLst>
              <a:ext uri="{FF2B5EF4-FFF2-40B4-BE49-F238E27FC236}">
                <a16:creationId xmlns:a16="http://schemas.microsoft.com/office/drawing/2014/main" id="{534FA82E-07D9-4CD9-B7DD-A1EF20637A49}"/>
              </a:ext>
            </a:extLst>
          </p:cNvPr>
          <p:cNvPicPr>
            <a:picLocks noChangeAspect="1"/>
          </p:cNvPicPr>
          <p:nvPr/>
        </p:nvPicPr>
        <p:blipFill>
          <a:blip r:embed="rId2"/>
          <a:stretch>
            <a:fillRect/>
          </a:stretch>
        </p:blipFill>
        <p:spPr>
          <a:xfrm>
            <a:off x="861134" y="1185906"/>
            <a:ext cx="11270491" cy="4562343"/>
          </a:xfrm>
          <a:prstGeom prst="rect">
            <a:avLst/>
          </a:prstGeom>
        </p:spPr>
      </p:pic>
    </p:spTree>
    <p:extLst>
      <p:ext uri="{BB962C8B-B14F-4D97-AF65-F5344CB8AC3E}">
        <p14:creationId xmlns:p14="http://schemas.microsoft.com/office/powerpoint/2010/main" val="272737002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78904D7B-8FED-43CD-BEDF-845321995735}"/>
              </a:ext>
            </a:extLst>
          </p:cNvPr>
          <p:cNvSpPr>
            <a:spLocks noGrp="1"/>
          </p:cNvSpPr>
          <p:nvPr>
            <p:ph type="title"/>
          </p:nvPr>
        </p:nvSpPr>
        <p:spPr/>
        <p:txBody>
          <a:bodyPr>
            <a:normAutofit fontScale="90000"/>
          </a:bodyPr>
          <a:lstStyle/>
          <a:p>
            <a:pPr algn="ctr"/>
            <a:r>
              <a:rPr lang="fi-FI" dirty="0"/>
              <a:t>JSON </a:t>
            </a:r>
            <a:r>
              <a:rPr lang="fi-FI" dirty="0" err="1"/>
              <a:t>versus</a:t>
            </a:r>
            <a:r>
              <a:rPr lang="fi-FI" dirty="0"/>
              <a:t> XML</a:t>
            </a:r>
          </a:p>
        </p:txBody>
      </p:sp>
      <p:sp>
        <p:nvSpPr>
          <p:cNvPr id="5" name="Sisällön paikkamerkki 4">
            <a:extLst>
              <a:ext uri="{FF2B5EF4-FFF2-40B4-BE49-F238E27FC236}">
                <a16:creationId xmlns:a16="http://schemas.microsoft.com/office/drawing/2014/main" id="{E1A36AE8-3AAA-4E90-AB96-088D779042C3}"/>
              </a:ext>
            </a:extLst>
          </p:cNvPr>
          <p:cNvSpPr>
            <a:spLocks noGrp="1"/>
          </p:cNvSpPr>
          <p:nvPr>
            <p:ph sz="half" idx="1"/>
          </p:nvPr>
        </p:nvSpPr>
        <p:spPr>
          <a:xfrm>
            <a:off x="798990" y="1180730"/>
            <a:ext cx="4938026" cy="5390665"/>
          </a:xfrm>
        </p:spPr>
        <p:txBody>
          <a:bodyPr>
            <a:normAutofit fontScale="92500" lnSpcReduction="20000"/>
          </a:bodyPr>
          <a:lstStyle/>
          <a:p>
            <a:r>
              <a:rPr lang="en-US" dirty="0"/>
              <a:t>Both </a:t>
            </a:r>
            <a:r>
              <a:rPr lang="en-US" dirty="0">
                <a:solidFill>
                  <a:srgbClr val="00B050"/>
                </a:solidFill>
              </a:rPr>
              <a:t>JSON</a:t>
            </a:r>
            <a:r>
              <a:rPr lang="en-US" dirty="0"/>
              <a:t> and </a:t>
            </a:r>
            <a:r>
              <a:rPr lang="en-US" dirty="0">
                <a:solidFill>
                  <a:srgbClr val="00B050"/>
                </a:solidFill>
              </a:rPr>
              <a:t>The Extensible Markup Language </a:t>
            </a:r>
            <a:r>
              <a:rPr lang="en-US" dirty="0"/>
              <a:t>(</a:t>
            </a:r>
            <a:r>
              <a:rPr lang="en-US" dirty="0">
                <a:solidFill>
                  <a:srgbClr val="00B050"/>
                </a:solidFill>
              </a:rPr>
              <a:t>XML</a:t>
            </a:r>
            <a:r>
              <a:rPr lang="en-US" dirty="0"/>
              <a:t>) can be used to receive data from a web server. The biggest difference is: </a:t>
            </a:r>
            <a:r>
              <a:rPr lang="en-US" dirty="0">
                <a:solidFill>
                  <a:srgbClr val="00B050"/>
                </a:solidFill>
              </a:rPr>
              <a:t>XML</a:t>
            </a:r>
            <a:r>
              <a:rPr lang="en-US" dirty="0"/>
              <a:t> has to be parsed with an </a:t>
            </a:r>
            <a:r>
              <a:rPr lang="en-US" dirty="0">
                <a:solidFill>
                  <a:srgbClr val="00B050"/>
                </a:solidFill>
              </a:rPr>
              <a:t>XML parser</a:t>
            </a:r>
            <a:r>
              <a:rPr lang="en-US" dirty="0"/>
              <a:t>. </a:t>
            </a:r>
            <a:r>
              <a:rPr lang="en-US" dirty="0">
                <a:solidFill>
                  <a:srgbClr val="00B050"/>
                </a:solidFill>
              </a:rPr>
              <a:t>JSON</a:t>
            </a:r>
            <a:r>
              <a:rPr lang="en-US" dirty="0"/>
              <a:t> can be parsed by a standard </a:t>
            </a:r>
            <a:r>
              <a:rPr lang="en-US" dirty="0">
                <a:solidFill>
                  <a:srgbClr val="00B050"/>
                </a:solidFill>
              </a:rPr>
              <a:t>JavaScript</a:t>
            </a:r>
            <a:r>
              <a:rPr lang="en-US" dirty="0"/>
              <a:t> function. </a:t>
            </a:r>
          </a:p>
          <a:p>
            <a:r>
              <a:rPr lang="en-US" dirty="0">
                <a:solidFill>
                  <a:srgbClr val="00B050"/>
                </a:solidFill>
              </a:rPr>
              <a:t>XML</a:t>
            </a:r>
            <a:r>
              <a:rPr lang="en-US" dirty="0"/>
              <a:t> is much more difficult to parse than </a:t>
            </a:r>
            <a:r>
              <a:rPr lang="en-US" dirty="0">
                <a:solidFill>
                  <a:srgbClr val="00B050"/>
                </a:solidFill>
              </a:rPr>
              <a:t>JSON</a:t>
            </a:r>
            <a:r>
              <a:rPr lang="en-US" dirty="0"/>
              <a:t>.</a:t>
            </a:r>
            <a:br>
              <a:rPr lang="en-US" dirty="0"/>
            </a:br>
            <a:r>
              <a:rPr lang="en-US" dirty="0">
                <a:solidFill>
                  <a:srgbClr val="00B050"/>
                </a:solidFill>
              </a:rPr>
              <a:t>JSON</a:t>
            </a:r>
            <a:r>
              <a:rPr lang="en-US" dirty="0"/>
              <a:t> is parsed into a ready-to-use </a:t>
            </a:r>
            <a:r>
              <a:rPr lang="en-US" dirty="0">
                <a:solidFill>
                  <a:srgbClr val="00B050"/>
                </a:solidFill>
              </a:rPr>
              <a:t>JavaScript object</a:t>
            </a:r>
            <a:r>
              <a:rPr lang="en-US" dirty="0"/>
              <a:t>.</a:t>
            </a:r>
          </a:p>
          <a:p>
            <a:r>
              <a:rPr lang="en-US" dirty="0">
                <a:solidFill>
                  <a:srgbClr val="00B050"/>
                </a:solidFill>
              </a:rPr>
              <a:t>JSON</a:t>
            </a:r>
            <a:r>
              <a:rPr lang="en-US" dirty="0"/>
              <a:t> is Like </a:t>
            </a:r>
            <a:r>
              <a:rPr lang="en-US" dirty="0">
                <a:solidFill>
                  <a:srgbClr val="00B050"/>
                </a:solidFill>
              </a:rPr>
              <a:t>XML</a:t>
            </a:r>
            <a:r>
              <a:rPr lang="en-US" dirty="0"/>
              <a:t> because:</a:t>
            </a:r>
          </a:p>
          <a:p>
            <a:r>
              <a:rPr lang="en-US" dirty="0"/>
              <a:t>Both </a:t>
            </a:r>
            <a:r>
              <a:rPr lang="en-US" dirty="0">
                <a:solidFill>
                  <a:srgbClr val="00B050"/>
                </a:solidFill>
              </a:rPr>
              <a:t>JSON</a:t>
            </a:r>
            <a:r>
              <a:rPr lang="en-US" dirty="0"/>
              <a:t> and </a:t>
            </a:r>
            <a:r>
              <a:rPr lang="en-US" dirty="0">
                <a:solidFill>
                  <a:srgbClr val="00B050"/>
                </a:solidFill>
              </a:rPr>
              <a:t>XML</a:t>
            </a:r>
            <a:r>
              <a:rPr lang="en-US" dirty="0"/>
              <a:t> are "self describing" (human readable)</a:t>
            </a:r>
          </a:p>
          <a:p>
            <a:r>
              <a:rPr lang="en-US" dirty="0"/>
              <a:t>Both </a:t>
            </a:r>
            <a:r>
              <a:rPr lang="en-US" dirty="0">
                <a:solidFill>
                  <a:srgbClr val="00B050"/>
                </a:solidFill>
              </a:rPr>
              <a:t>JSON</a:t>
            </a:r>
            <a:r>
              <a:rPr lang="en-US" dirty="0"/>
              <a:t> and </a:t>
            </a:r>
            <a:r>
              <a:rPr lang="en-US" dirty="0">
                <a:solidFill>
                  <a:srgbClr val="00B050"/>
                </a:solidFill>
              </a:rPr>
              <a:t>XML</a:t>
            </a:r>
            <a:r>
              <a:rPr lang="en-US" dirty="0"/>
              <a:t> are hierarchical (values within values)</a:t>
            </a:r>
          </a:p>
          <a:p>
            <a:r>
              <a:rPr lang="en-US" dirty="0"/>
              <a:t>Both </a:t>
            </a:r>
            <a:r>
              <a:rPr lang="en-US" dirty="0">
                <a:solidFill>
                  <a:srgbClr val="00B050"/>
                </a:solidFill>
              </a:rPr>
              <a:t>JSON</a:t>
            </a:r>
            <a:r>
              <a:rPr lang="en-US" dirty="0"/>
              <a:t> and </a:t>
            </a:r>
            <a:r>
              <a:rPr lang="en-US" dirty="0">
                <a:solidFill>
                  <a:srgbClr val="00B050"/>
                </a:solidFill>
              </a:rPr>
              <a:t>XML</a:t>
            </a:r>
            <a:r>
              <a:rPr lang="en-US" dirty="0"/>
              <a:t> can be parsed and used by lots of programming languages</a:t>
            </a:r>
          </a:p>
          <a:p>
            <a:r>
              <a:rPr lang="en-US" dirty="0"/>
              <a:t>Both </a:t>
            </a:r>
            <a:r>
              <a:rPr lang="en-US" dirty="0">
                <a:solidFill>
                  <a:srgbClr val="00B050"/>
                </a:solidFill>
              </a:rPr>
              <a:t>JSON</a:t>
            </a:r>
            <a:r>
              <a:rPr lang="en-US" dirty="0"/>
              <a:t> and </a:t>
            </a:r>
            <a:r>
              <a:rPr lang="en-US" dirty="0">
                <a:solidFill>
                  <a:srgbClr val="00B050"/>
                </a:solidFill>
              </a:rPr>
              <a:t>XML</a:t>
            </a:r>
            <a:r>
              <a:rPr lang="en-US" dirty="0"/>
              <a:t> can be fetched with an </a:t>
            </a:r>
            <a:r>
              <a:rPr lang="en-US" dirty="0" err="1">
                <a:solidFill>
                  <a:srgbClr val="00B050"/>
                </a:solidFill>
              </a:rPr>
              <a:t>XMLHttpRequest</a:t>
            </a:r>
            <a:r>
              <a:rPr lang="en-US" dirty="0"/>
              <a:t> </a:t>
            </a:r>
          </a:p>
          <a:p>
            <a:endParaRPr lang="en-US" dirty="0"/>
          </a:p>
          <a:p>
            <a:endParaRPr lang="en-US" dirty="0"/>
          </a:p>
          <a:p>
            <a:endParaRPr lang="fi-FI" dirty="0"/>
          </a:p>
        </p:txBody>
      </p:sp>
      <p:sp>
        <p:nvSpPr>
          <p:cNvPr id="6" name="Sisällön paikkamerkki 5">
            <a:extLst>
              <a:ext uri="{FF2B5EF4-FFF2-40B4-BE49-F238E27FC236}">
                <a16:creationId xmlns:a16="http://schemas.microsoft.com/office/drawing/2014/main" id="{18BB87D6-49FF-4294-8379-CF7E8773C563}"/>
              </a:ext>
            </a:extLst>
          </p:cNvPr>
          <p:cNvSpPr>
            <a:spLocks noGrp="1"/>
          </p:cNvSpPr>
          <p:nvPr>
            <p:ph sz="half" idx="2"/>
          </p:nvPr>
        </p:nvSpPr>
        <p:spPr>
          <a:xfrm>
            <a:off x="6217654" y="1180729"/>
            <a:ext cx="4938026" cy="5390665"/>
          </a:xfrm>
        </p:spPr>
        <p:txBody>
          <a:bodyPr>
            <a:normAutofit fontScale="92500" lnSpcReduction="20000"/>
          </a:bodyPr>
          <a:lstStyle/>
          <a:p>
            <a:r>
              <a:rPr lang="en-US" dirty="0">
                <a:solidFill>
                  <a:srgbClr val="00B050"/>
                </a:solidFill>
              </a:rPr>
              <a:t>JSON</a:t>
            </a:r>
            <a:r>
              <a:rPr lang="en-US" dirty="0"/>
              <a:t> is Unlike </a:t>
            </a:r>
            <a:r>
              <a:rPr lang="en-US" dirty="0">
                <a:solidFill>
                  <a:srgbClr val="00B050"/>
                </a:solidFill>
              </a:rPr>
              <a:t>XML</a:t>
            </a:r>
            <a:r>
              <a:rPr lang="en-US" dirty="0"/>
              <a:t> because:</a:t>
            </a:r>
          </a:p>
          <a:p>
            <a:r>
              <a:rPr lang="en-US" dirty="0">
                <a:solidFill>
                  <a:srgbClr val="00B050"/>
                </a:solidFill>
              </a:rPr>
              <a:t>JSON</a:t>
            </a:r>
            <a:r>
              <a:rPr lang="en-US" dirty="0"/>
              <a:t> doesn't use end tag. </a:t>
            </a:r>
            <a:r>
              <a:rPr lang="en-US" dirty="0">
                <a:solidFill>
                  <a:srgbClr val="00B050"/>
                </a:solidFill>
              </a:rPr>
              <a:t>JSON</a:t>
            </a:r>
            <a:r>
              <a:rPr lang="en-US" dirty="0"/>
              <a:t> is shorter. </a:t>
            </a:r>
            <a:r>
              <a:rPr lang="en-US" dirty="0">
                <a:solidFill>
                  <a:srgbClr val="00B050"/>
                </a:solidFill>
              </a:rPr>
              <a:t>JSON</a:t>
            </a:r>
            <a:r>
              <a:rPr lang="en-US" dirty="0"/>
              <a:t> is quicker to read and write. JSON can use arrays.</a:t>
            </a:r>
          </a:p>
          <a:p>
            <a:r>
              <a:rPr lang="fi-FI" dirty="0"/>
              <a:t>For </a:t>
            </a:r>
            <a:r>
              <a:rPr lang="fi-FI" dirty="0">
                <a:solidFill>
                  <a:srgbClr val="00B050"/>
                </a:solidFill>
              </a:rPr>
              <a:t>AJAX</a:t>
            </a:r>
            <a:r>
              <a:rPr lang="fi-FI" dirty="0"/>
              <a:t> </a:t>
            </a:r>
            <a:r>
              <a:rPr lang="fi-FI" dirty="0" err="1"/>
              <a:t>applications</a:t>
            </a:r>
            <a:r>
              <a:rPr lang="fi-FI" dirty="0"/>
              <a:t>, </a:t>
            </a:r>
            <a:r>
              <a:rPr lang="fi-FI" dirty="0">
                <a:solidFill>
                  <a:srgbClr val="00B050"/>
                </a:solidFill>
              </a:rPr>
              <a:t>JSON</a:t>
            </a:r>
            <a:r>
              <a:rPr lang="fi-FI" dirty="0"/>
              <a:t> is </a:t>
            </a:r>
            <a:r>
              <a:rPr lang="fi-FI" dirty="0" err="1"/>
              <a:t>faster</a:t>
            </a:r>
            <a:r>
              <a:rPr lang="fi-FI" dirty="0"/>
              <a:t> and </a:t>
            </a:r>
            <a:r>
              <a:rPr lang="fi-FI" dirty="0" err="1"/>
              <a:t>easier</a:t>
            </a:r>
            <a:r>
              <a:rPr lang="fi-FI" dirty="0"/>
              <a:t> </a:t>
            </a:r>
            <a:r>
              <a:rPr lang="fi-FI" dirty="0" err="1"/>
              <a:t>than</a:t>
            </a:r>
            <a:r>
              <a:rPr lang="fi-FI" dirty="0"/>
              <a:t> </a:t>
            </a:r>
            <a:r>
              <a:rPr lang="fi-FI" dirty="0">
                <a:solidFill>
                  <a:srgbClr val="00B050"/>
                </a:solidFill>
              </a:rPr>
              <a:t>XML</a:t>
            </a:r>
            <a:r>
              <a:rPr lang="fi-FI" dirty="0"/>
              <a:t>:</a:t>
            </a:r>
          </a:p>
          <a:p>
            <a:r>
              <a:rPr lang="fi-FI" dirty="0"/>
              <a:t>Using </a:t>
            </a:r>
            <a:r>
              <a:rPr lang="fi-FI" dirty="0">
                <a:solidFill>
                  <a:srgbClr val="00B050"/>
                </a:solidFill>
              </a:rPr>
              <a:t>XML</a:t>
            </a:r>
            <a:r>
              <a:rPr lang="fi-FI" dirty="0"/>
              <a:t>:</a:t>
            </a:r>
          </a:p>
          <a:p>
            <a:r>
              <a:rPr lang="fi-FI" dirty="0" err="1"/>
              <a:t>Fetch</a:t>
            </a:r>
            <a:r>
              <a:rPr lang="fi-FI" dirty="0"/>
              <a:t> an </a:t>
            </a:r>
            <a:r>
              <a:rPr lang="fi-FI" dirty="0">
                <a:solidFill>
                  <a:srgbClr val="00B050"/>
                </a:solidFill>
              </a:rPr>
              <a:t>XML</a:t>
            </a:r>
            <a:r>
              <a:rPr lang="fi-FI" dirty="0"/>
              <a:t> </a:t>
            </a:r>
            <a:r>
              <a:rPr lang="fi-FI" dirty="0" err="1"/>
              <a:t>document</a:t>
            </a:r>
            <a:r>
              <a:rPr lang="fi-FI" dirty="0"/>
              <a:t>. </a:t>
            </a:r>
            <a:r>
              <a:rPr lang="fi-FI" dirty="0" err="1"/>
              <a:t>Use</a:t>
            </a:r>
            <a:r>
              <a:rPr lang="fi-FI" dirty="0"/>
              <a:t> </a:t>
            </a:r>
            <a:r>
              <a:rPr lang="fi-FI" dirty="0" err="1"/>
              <a:t>the</a:t>
            </a:r>
            <a:r>
              <a:rPr lang="fi-FI" dirty="0"/>
              <a:t> </a:t>
            </a:r>
            <a:r>
              <a:rPr lang="fi-FI" dirty="0">
                <a:solidFill>
                  <a:srgbClr val="00B050"/>
                </a:solidFill>
              </a:rPr>
              <a:t>XML DOM </a:t>
            </a:r>
            <a:r>
              <a:rPr lang="fi-FI" dirty="0"/>
              <a:t>to </a:t>
            </a:r>
            <a:r>
              <a:rPr lang="fi-FI" dirty="0" err="1"/>
              <a:t>loop</a:t>
            </a:r>
            <a:r>
              <a:rPr lang="fi-FI" dirty="0"/>
              <a:t> </a:t>
            </a:r>
            <a:r>
              <a:rPr lang="fi-FI" dirty="0" err="1"/>
              <a:t>through</a:t>
            </a:r>
            <a:r>
              <a:rPr lang="fi-FI" dirty="0"/>
              <a:t> </a:t>
            </a:r>
            <a:r>
              <a:rPr lang="fi-FI" dirty="0" err="1"/>
              <a:t>the</a:t>
            </a:r>
            <a:r>
              <a:rPr lang="fi-FI" dirty="0"/>
              <a:t> </a:t>
            </a:r>
            <a:r>
              <a:rPr lang="fi-FI" dirty="0" err="1"/>
              <a:t>document</a:t>
            </a:r>
            <a:r>
              <a:rPr lang="fi-FI" dirty="0"/>
              <a:t>. </a:t>
            </a:r>
            <a:r>
              <a:rPr lang="fi-FI" dirty="0" err="1"/>
              <a:t>Extract</a:t>
            </a:r>
            <a:r>
              <a:rPr lang="fi-FI" dirty="0"/>
              <a:t> </a:t>
            </a:r>
            <a:r>
              <a:rPr lang="fi-FI" dirty="0" err="1"/>
              <a:t>values</a:t>
            </a:r>
            <a:r>
              <a:rPr lang="fi-FI" dirty="0"/>
              <a:t> and </a:t>
            </a:r>
            <a:r>
              <a:rPr lang="fi-FI" dirty="0" err="1"/>
              <a:t>store</a:t>
            </a:r>
            <a:r>
              <a:rPr lang="fi-FI" dirty="0"/>
              <a:t> in </a:t>
            </a:r>
            <a:r>
              <a:rPr lang="fi-FI" dirty="0" err="1">
                <a:solidFill>
                  <a:srgbClr val="00B050"/>
                </a:solidFill>
              </a:rPr>
              <a:t>variables</a:t>
            </a:r>
            <a:r>
              <a:rPr lang="fi-FI" dirty="0"/>
              <a:t>.</a:t>
            </a:r>
          </a:p>
          <a:p>
            <a:r>
              <a:rPr lang="fi-FI" dirty="0"/>
              <a:t>Using </a:t>
            </a:r>
            <a:r>
              <a:rPr lang="fi-FI" dirty="0">
                <a:solidFill>
                  <a:srgbClr val="00B050"/>
                </a:solidFill>
              </a:rPr>
              <a:t>JSON</a:t>
            </a:r>
            <a:r>
              <a:rPr lang="fi-FI" dirty="0"/>
              <a:t>:</a:t>
            </a:r>
          </a:p>
          <a:p>
            <a:r>
              <a:rPr lang="fi-FI" dirty="0" err="1"/>
              <a:t>Fetch</a:t>
            </a:r>
            <a:r>
              <a:rPr lang="fi-FI" dirty="0"/>
              <a:t> a </a:t>
            </a:r>
            <a:r>
              <a:rPr lang="fi-FI" dirty="0">
                <a:solidFill>
                  <a:srgbClr val="00B050"/>
                </a:solidFill>
              </a:rPr>
              <a:t>JSON</a:t>
            </a:r>
            <a:r>
              <a:rPr lang="fi-FI" dirty="0"/>
              <a:t> </a:t>
            </a:r>
            <a:r>
              <a:rPr lang="fi-FI" dirty="0" err="1"/>
              <a:t>string</a:t>
            </a:r>
            <a:r>
              <a:rPr lang="fi-FI" dirty="0"/>
              <a:t>. </a:t>
            </a:r>
            <a:r>
              <a:rPr lang="fi-FI" dirty="0" err="1">
                <a:solidFill>
                  <a:srgbClr val="00B050"/>
                </a:solidFill>
              </a:rPr>
              <a:t>JSON.parse</a:t>
            </a:r>
            <a:r>
              <a:rPr lang="fi-FI" dirty="0">
                <a:solidFill>
                  <a:srgbClr val="00B050"/>
                </a:solidFill>
              </a:rPr>
              <a:t> </a:t>
            </a:r>
            <a:r>
              <a:rPr lang="fi-FI" dirty="0" err="1"/>
              <a:t>the</a:t>
            </a:r>
            <a:r>
              <a:rPr lang="fi-FI" dirty="0"/>
              <a:t> </a:t>
            </a:r>
            <a:r>
              <a:rPr lang="fi-FI" dirty="0">
                <a:solidFill>
                  <a:srgbClr val="00B050"/>
                </a:solidFill>
              </a:rPr>
              <a:t>JSON</a:t>
            </a:r>
            <a:r>
              <a:rPr lang="fi-FI" dirty="0"/>
              <a:t> </a:t>
            </a:r>
            <a:r>
              <a:rPr lang="fi-FI" dirty="0" err="1"/>
              <a:t>string</a:t>
            </a:r>
            <a:r>
              <a:rPr lang="fi-FI" dirty="0"/>
              <a:t>.</a:t>
            </a:r>
          </a:p>
          <a:p>
            <a:r>
              <a:rPr lang="fi-FI" dirty="0" err="1"/>
              <a:t>Source</a:t>
            </a:r>
            <a:r>
              <a:rPr lang="fi-FI" dirty="0"/>
              <a:t>: https://www.w3schools.com/js/js_json_xml.asp</a:t>
            </a:r>
          </a:p>
        </p:txBody>
      </p:sp>
      <p:sp>
        <p:nvSpPr>
          <p:cNvPr id="4" name="Dian numeron paikkamerkki 3">
            <a:extLst>
              <a:ext uri="{FF2B5EF4-FFF2-40B4-BE49-F238E27FC236}">
                <a16:creationId xmlns:a16="http://schemas.microsoft.com/office/drawing/2014/main" id="{4E33C906-8D60-4B47-8AA2-C5A260838832}"/>
              </a:ext>
            </a:extLst>
          </p:cNvPr>
          <p:cNvSpPr>
            <a:spLocks noGrp="1"/>
          </p:cNvSpPr>
          <p:nvPr>
            <p:ph type="sldNum" sz="quarter" idx="12"/>
          </p:nvPr>
        </p:nvSpPr>
        <p:spPr/>
        <p:txBody>
          <a:bodyPr/>
          <a:lstStyle/>
          <a:p>
            <a:fld id="{3A98EE3D-8CD1-4C3F-BD1C-C98C9596463C}" type="slidenum">
              <a:rPr lang="en-US" smtClean="0"/>
              <a:pPr/>
              <a:t>255</a:t>
            </a:fld>
            <a:endParaRPr lang="en-US" dirty="0"/>
          </a:p>
        </p:txBody>
      </p:sp>
    </p:spTree>
    <p:extLst>
      <p:ext uri="{BB962C8B-B14F-4D97-AF65-F5344CB8AC3E}">
        <p14:creationId xmlns:p14="http://schemas.microsoft.com/office/powerpoint/2010/main" val="405495302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C571E6B3-F4E0-4B46-8EC9-2CD35B90D5A0}"/>
              </a:ext>
            </a:extLst>
          </p:cNvPr>
          <p:cNvSpPr>
            <a:spLocks noGrp="1"/>
          </p:cNvSpPr>
          <p:nvPr>
            <p:ph type="title"/>
          </p:nvPr>
        </p:nvSpPr>
        <p:spPr/>
        <p:txBody>
          <a:bodyPr>
            <a:normAutofit fontScale="90000"/>
          </a:bodyPr>
          <a:lstStyle/>
          <a:p>
            <a:pPr algn="ctr"/>
            <a:r>
              <a:rPr lang="fi-FI" dirty="0"/>
              <a:t>AJAX</a:t>
            </a:r>
          </a:p>
        </p:txBody>
      </p:sp>
      <p:sp>
        <p:nvSpPr>
          <p:cNvPr id="3" name="Sisällön paikkamerkki 2">
            <a:extLst>
              <a:ext uri="{FF2B5EF4-FFF2-40B4-BE49-F238E27FC236}">
                <a16:creationId xmlns:a16="http://schemas.microsoft.com/office/drawing/2014/main" id="{A06D739D-C3A7-463A-A1A4-D1A023C1F9B9}"/>
              </a:ext>
            </a:extLst>
          </p:cNvPr>
          <p:cNvSpPr>
            <a:spLocks noGrp="1"/>
          </p:cNvSpPr>
          <p:nvPr>
            <p:ph sz="half" idx="1"/>
          </p:nvPr>
        </p:nvSpPr>
        <p:spPr>
          <a:xfrm>
            <a:off x="798990" y="1180730"/>
            <a:ext cx="4938026" cy="5390665"/>
          </a:xfrm>
        </p:spPr>
        <p:txBody>
          <a:bodyPr>
            <a:normAutofit fontScale="92500" lnSpcReduction="20000"/>
          </a:bodyPr>
          <a:lstStyle/>
          <a:p>
            <a:r>
              <a:rPr lang="en-US" dirty="0">
                <a:solidFill>
                  <a:srgbClr val="00B050"/>
                </a:solidFill>
              </a:rPr>
              <a:t>AJAX = Asynchronous JavaScript and XML</a:t>
            </a:r>
            <a:r>
              <a:rPr lang="en-US" dirty="0"/>
              <a:t>. </a:t>
            </a:r>
            <a:r>
              <a:rPr lang="en-US" dirty="0">
                <a:solidFill>
                  <a:srgbClr val="00B050"/>
                </a:solidFill>
              </a:rPr>
              <a:t>AJAX</a:t>
            </a:r>
            <a:r>
              <a:rPr lang="en-US" dirty="0"/>
              <a:t> is not a programming language. </a:t>
            </a:r>
            <a:r>
              <a:rPr lang="en-US" dirty="0">
                <a:solidFill>
                  <a:srgbClr val="00B050"/>
                </a:solidFill>
              </a:rPr>
              <a:t>AJAX </a:t>
            </a:r>
            <a:r>
              <a:rPr lang="en-US" dirty="0"/>
              <a:t>just uses a combination of:</a:t>
            </a:r>
          </a:p>
          <a:p>
            <a:r>
              <a:rPr lang="en-US" dirty="0"/>
              <a:t>A browser built-in </a:t>
            </a:r>
            <a:r>
              <a:rPr lang="en-US" dirty="0" err="1">
                <a:solidFill>
                  <a:srgbClr val="00B050"/>
                </a:solidFill>
              </a:rPr>
              <a:t>XMLHttpRequest</a:t>
            </a:r>
            <a:r>
              <a:rPr lang="en-US" dirty="0">
                <a:solidFill>
                  <a:srgbClr val="00B050"/>
                </a:solidFill>
              </a:rPr>
              <a:t> object </a:t>
            </a:r>
            <a:r>
              <a:rPr lang="en-US" dirty="0"/>
              <a:t>(to request data from a web server).</a:t>
            </a:r>
          </a:p>
          <a:p>
            <a:r>
              <a:rPr lang="en-US" dirty="0">
                <a:solidFill>
                  <a:srgbClr val="00B050"/>
                </a:solidFill>
              </a:rPr>
              <a:t>JavaScript </a:t>
            </a:r>
            <a:r>
              <a:rPr lang="en-US" dirty="0"/>
              <a:t>and </a:t>
            </a:r>
            <a:r>
              <a:rPr lang="en-US" dirty="0">
                <a:solidFill>
                  <a:srgbClr val="00B050"/>
                </a:solidFill>
              </a:rPr>
              <a:t>HTML DOM </a:t>
            </a:r>
            <a:r>
              <a:rPr lang="en-US" dirty="0"/>
              <a:t>(to display or use the data)</a:t>
            </a:r>
          </a:p>
          <a:p>
            <a:r>
              <a:rPr lang="en-US" dirty="0">
                <a:solidFill>
                  <a:srgbClr val="00B050"/>
                </a:solidFill>
              </a:rPr>
              <a:t>AJAX</a:t>
            </a:r>
            <a:r>
              <a:rPr lang="en-US" dirty="0"/>
              <a:t> is a developer's dream, because you can:</a:t>
            </a:r>
          </a:p>
          <a:p>
            <a:r>
              <a:rPr lang="en-US" dirty="0"/>
              <a:t>Read data from a web server - after the page has loaded</a:t>
            </a:r>
          </a:p>
          <a:p>
            <a:r>
              <a:rPr lang="en-US" dirty="0"/>
              <a:t>Update a web page without reloading the page</a:t>
            </a:r>
          </a:p>
          <a:p>
            <a:r>
              <a:rPr lang="en-US" dirty="0"/>
              <a:t>Send data to a web server - in the background</a:t>
            </a:r>
          </a:p>
          <a:p>
            <a:r>
              <a:rPr lang="en-US" dirty="0">
                <a:solidFill>
                  <a:srgbClr val="00B050"/>
                </a:solidFill>
              </a:rPr>
              <a:t>AJAX</a:t>
            </a:r>
            <a:r>
              <a:rPr lang="en-US" dirty="0"/>
              <a:t> is a misleading name. </a:t>
            </a:r>
            <a:r>
              <a:rPr lang="en-US" dirty="0">
                <a:solidFill>
                  <a:srgbClr val="00B050"/>
                </a:solidFill>
              </a:rPr>
              <a:t>AJAX </a:t>
            </a:r>
            <a:r>
              <a:rPr lang="en-US" dirty="0"/>
              <a:t>applications might use </a:t>
            </a:r>
            <a:r>
              <a:rPr lang="en-US" dirty="0">
                <a:solidFill>
                  <a:srgbClr val="00B050"/>
                </a:solidFill>
              </a:rPr>
              <a:t>XML </a:t>
            </a:r>
            <a:r>
              <a:rPr lang="en-US" dirty="0"/>
              <a:t>to transport data, but it is equally common to transport data as plain text or </a:t>
            </a:r>
            <a:r>
              <a:rPr lang="en-US" dirty="0">
                <a:solidFill>
                  <a:srgbClr val="00B050"/>
                </a:solidFill>
              </a:rPr>
              <a:t>JSON text</a:t>
            </a:r>
            <a:r>
              <a:rPr lang="en-US" dirty="0"/>
              <a:t>.</a:t>
            </a:r>
          </a:p>
          <a:p>
            <a:endParaRPr lang="en-US" dirty="0"/>
          </a:p>
          <a:p>
            <a:endParaRPr lang="en-US" dirty="0"/>
          </a:p>
        </p:txBody>
      </p:sp>
      <p:sp>
        <p:nvSpPr>
          <p:cNvPr id="4" name="Sisällön paikkamerkki 3">
            <a:extLst>
              <a:ext uri="{FF2B5EF4-FFF2-40B4-BE49-F238E27FC236}">
                <a16:creationId xmlns:a16="http://schemas.microsoft.com/office/drawing/2014/main" id="{87DB1A62-6FFF-49AC-B72F-91E2519A8665}"/>
              </a:ext>
            </a:extLst>
          </p:cNvPr>
          <p:cNvSpPr>
            <a:spLocks noGrp="1"/>
          </p:cNvSpPr>
          <p:nvPr>
            <p:ph sz="half" idx="2"/>
          </p:nvPr>
        </p:nvSpPr>
        <p:spPr>
          <a:xfrm>
            <a:off x="6217654" y="1180729"/>
            <a:ext cx="4938026" cy="5390665"/>
          </a:xfrm>
        </p:spPr>
        <p:txBody>
          <a:bodyPr>
            <a:normAutofit fontScale="92500" lnSpcReduction="20000"/>
          </a:bodyPr>
          <a:lstStyle/>
          <a:p>
            <a:r>
              <a:rPr lang="fi-FI" dirty="0">
                <a:solidFill>
                  <a:srgbClr val="00B050"/>
                </a:solidFill>
              </a:rPr>
              <a:t>AJAX </a:t>
            </a:r>
            <a:r>
              <a:rPr lang="fi-FI" dirty="0"/>
              <a:t>is </a:t>
            </a:r>
            <a:r>
              <a:rPr lang="en-US" dirty="0"/>
              <a:t>an approach to using a number of existing technologies together, including </a:t>
            </a:r>
            <a:r>
              <a:rPr lang="en-US" dirty="0">
                <a:solidFill>
                  <a:srgbClr val="00B050"/>
                </a:solidFill>
              </a:rPr>
              <a:t>HTML </a:t>
            </a:r>
            <a:r>
              <a:rPr lang="en-US" dirty="0"/>
              <a:t>or </a:t>
            </a:r>
            <a:r>
              <a:rPr lang="en-US" dirty="0">
                <a:solidFill>
                  <a:srgbClr val="00B050"/>
                </a:solidFill>
              </a:rPr>
              <a:t>XHTML</a:t>
            </a:r>
            <a:r>
              <a:rPr lang="en-US" dirty="0"/>
              <a:t>, </a:t>
            </a:r>
            <a:r>
              <a:rPr lang="en-US" dirty="0">
                <a:solidFill>
                  <a:srgbClr val="00B050"/>
                </a:solidFill>
              </a:rPr>
              <a:t>CSS</a:t>
            </a:r>
            <a:r>
              <a:rPr lang="en-US" dirty="0"/>
              <a:t>, </a:t>
            </a:r>
            <a:r>
              <a:rPr lang="en-US" dirty="0">
                <a:solidFill>
                  <a:srgbClr val="00B050"/>
                </a:solidFill>
              </a:rPr>
              <a:t>JavaScript</a:t>
            </a:r>
            <a:r>
              <a:rPr lang="en-US" dirty="0"/>
              <a:t>, </a:t>
            </a:r>
            <a:r>
              <a:rPr lang="en-US" dirty="0">
                <a:solidFill>
                  <a:srgbClr val="00B050"/>
                </a:solidFill>
              </a:rPr>
              <a:t>DOM</a:t>
            </a:r>
            <a:r>
              <a:rPr lang="en-US" dirty="0"/>
              <a:t>, </a:t>
            </a:r>
            <a:r>
              <a:rPr lang="en-US" dirty="0">
                <a:solidFill>
                  <a:srgbClr val="00B050"/>
                </a:solidFill>
              </a:rPr>
              <a:t>XML</a:t>
            </a:r>
            <a:r>
              <a:rPr lang="en-US" dirty="0"/>
              <a:t>, </a:t>
            </a:r>
            <a:r>
              <a:rPr lang="en-US" dirty="0">
                <a:solidFill>
                  <a:srgbClr val="00B050"/>
                </a:solidFill>
              </a:rPr>
              <a:t>XSLT</a:t>
            </a:r>
            <a:r>
              <a:rPr lang="en-US" dirty="0"/>
              <a:t>, and most importantly the </a:t>
            </a:r>
            <a:r>
              <a:rPr lang="en-US" dirty="0" err="1">
                <a:solidFill>
                  <a:srgbClr val="00B050"/>
                </a:solidFill>
              </a:rPr>
              <a:t>XMLHttpRequest</a:t>
            </a:r>
            <a:r>
              <a:rPr lang="en-US" dirty="0">
                <a:solidFill>
                  <a:srgbClr val="00B050"/>
                </a:solidFill>
              </a:rPr>
              <a:t> object</a:t>
            </a:r>
            <a:r>
              <a:rPr lang="en-US" dirty="0"/>
              <a:t>.</a:t>
            </a:r>
            <a:endParaRPr lang="fi-FI" dirty="0"/>
          </a:p>
          <a:p>
            <a:r>
              <a:rPr lang="en-US" dirty="0"/>
              <a:t>Although X in </a:t>
            </a:r>
            <a:r>
              <a:rPr lang="en-US" dirty="0">
                <a:solidFill>
                  <a:srgbClr val="00B050"/>
                </a:solidFill>
              </a:rPr>
              <a:t>AJAX</a:t>
            </a:r>
            <a:r>
              <a:rPr lang="en-US" dirty="0"/>
              <a:t> stands for XML, </a:t>
            </a:r>
            <a:r>
              <a:rPr lang="en-US" dirty="0">
                <a:solidFill>
                  <a:srgbClr val="00B050"/>
                </a:solidFill>
              </a:rPr>
              <a:t>JSON</a:t>
            </a:r>
            <a:r>
              <a:rPr lang="en-US" dirty="0"/>
              <a:t> is used more than </a:t>
            </a:r>
            <a:r>
              <a:rPr lang="en-US" dirty="0">
                <a:solidFill>
                  <a:srgbClr val="00B050"/>
                </a:solidFill>
              </a:rPr>
              <a:t>XML</a:t>
            </a:r>
            <a:r>
              <a:rPr lang="en-US" dirty="0"/>
              <a:t> nowadays because of its many advantages such as being lighter and a part of </a:t>
            </a:r>
            <a:r>
              <a:rPr lang="en-US" dirty="0">
                <a:solidFill>
                  <a:srgbClr val="00B050"/>
                </a:solidFill>
              </a:rPr>
              <a:t>JavaScript</a:t>
            </a:r>
            <a:r>
              <a:rPr lang="en-US" dirty="0"/>
              <a:t>. </a:t>
            </a:r>
          </a:p>
          <a:p>
            <a:r>
              <a:rPr lang="en-US" dirty="0"/>
              <a:t>Both </a:t>
            </a:r>
            <a:r>
              <a:rPr lang="en-US" dirty="0">
                <a:solidFill>
                  <a:srgbClr val="00B050"/>
                </a:solidFill>
              </a:rPr>
              <a:t>JSON</a:t>
            </a:r>
            <a:r>
              <a:rPr lang="en-US" dirty="0"/>
              <a:t> and </a:t>
            </a:r>
            <a:r>
              <a:rPr lang="en-US" dirty="0">
                <a:solidFill>
                  <a:srgbClr val="00B050"/>
                </a:solidFill>
              </a:rPr>
              <a:t>XML</a:t>
            </a:r>
            <a:r>
              <a:rPr lang="en-US" dirty="0"/>
              <a:t> are used for packaging information in the </a:t>
            </a:r>
            <a:r>
              <a:rPr lang="en-US" dirty="0">
                <a:solidFill>
                  <a:srgbClr val="00B050"/>
                </a:solidFill>
              </a:rPr>
              <a:t>AJAX</a:t>
            </a:r>
            <a:r>
              <a:rPr lang="en-US" dirty="0"/>
              <a:t> model.</a:t>
            </a:r>
            <a:endParaRPr lang="fi-FI" dirty="0"/>
          </a:p>
          <a:p>
            <a:endParaRPr lang="fi-FI" dirty="0"/>
          </a:p>
          <a:p>
            <a:endParaRPr lang="fi-FI" dirty="0"/>
          </a:p>
          <a:p>
            <a:r>
              <a:rPr lang="fi-FI" dirty="0" err="1"/>
              <a:t>Sources</a:t>
            </a:r>
            <a:r>
              <a:rPr lang="fi-FI" dirty="0"/>
              <a:t>: https://www.w3schools.com/js/js_ajax_intro.asp and https://developer.mozilla.org/en-US/docs/Web/Guide/AJAX</a:t>
            </a:r>
          </a:p>
          <a:p>
            <a:endParaRPr lang="fi-FI" dirty="0"/>
          </a:p>
        </p:txBody>
      </p:sp>
      <p:sp>
        <p:nvSpPr>
          <p:cNvPr id="5" name="Dian numeron paikkamerkki 4">
            <a:extLst>
              <a:ext uri="{FF2B5EF4-FFF2-40B4-BE49-F238E27FC236}">
                <a16:creationId xmlns:a16="http://schemas.microsoft.com/office/drawing/2014/main" id="{99D7443C-127E-45DE-B6E8-0128B8A2994A}"/>
              </a:ext>
            </a:extLst>
          </p:cNvPr>
          <p:cNvSpPr>
            <a:spLocks noGrp="1"/>
          </p:cNvSpPr>
          <p:nvPr>
            <p:ph type="sldNum" sz="quarter" idx="12"/>
          </p:nvPr>
        </p:nvSpPr>
        <p:spPr/>
        <p:txBody>
          <a:bodyPr/>
          <a:lstStyle/>
          <a:p>
            <a:fld id="{3A98EE3D-8CD1-4C3F-BD1C-C98C9596463C}" type="slidenum">
              <a:rPr lang="en-US" smtClean="0"/>
              <a:t>256</a:t>
            </a:fld>
            <a:endParaRPr lang="en-US" dirty="0"/>
          </a:p>
        </p:txBody>
      </p:sp>
    </p:spTree>
    <p:extLst>
      <p:ext uri="{BB962C8B-B14F-4D97-AF65-F5344CB8AC3E}">
        <p14:creationId xmlns:p14="http://schemas.microsoft.com/office/powerpoint/2010/main" val="251617944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tsikko 5">
            <a:extLst>
              <a:ext uri="{FF2B5EF4-FFF2-40B4-BE49-F238E27FC236}">
                <a16:creationId xmlns:a16="http://schemas.microsoft.com/office/drawing/2014/main" id="{3B2EB20F-7BDD-4ECA-A90A-AB03F3F464C3}"/>
              </a:ext>
            </a:extLst>
          </p:cNvPr>
          <p:cNvSpPr>
            <a:spLocks noGrp="1"/>
          </p:cNvSpPr>
          <p:nvPr>
            <p:ph type="title"/>
          </p:nvPr>
        </p:nvSpPr>
        <p:spPr/>
        <p:txBody>
          <a:bodyPr>
            <a:normAutofit fontScale="90000"/>
          </a:bodyPr>
          <a:lstStyle/>
          <a:p>
            <a:pPr algn="ctr"/>
            <a:r>
              <a:rPr lang="fi-FI" dirty="0"/>
              <a:t>AJAX 2</a:t>
            </a:r>
          </a:p>
        </p:txBody>
      </p:sp>
      <p:sp>
        <p:nvSpPr>
          <p:cNvPr id="3" name="Sisällön paikkamerkki 2">
            <a:extLst>
              <a:ext uri="{FF2B5EF4-FFF2-40B4-BE49-F238E27FC236}">
                <a16:creationId xmlns:a16="http://schemas.microsoft.com/office/drawing/2014/main" id="{A06D739D-C3A7-463A-A1A4-D1A023C1F9B9}"/>
              </a:ext>
            </a:extLst>
          </p:cNvPr>
          <p:cNvSpPr>
            <a:spLocks noGrp="1"/>
          </p:cNvSpPr>
          <p:nvPr>
            <p:ph sz="half" idx="1"/>
          </p:nvPr>
        </p:nvSpPr>
        <p:spPr>
          <a:xfrm>
            <a:off x="798990" y="1180730"/>
            <a:ext cx="4938026" cy="5390665"/>
          </a:xfrm>
        </p:spPr>
        <p:txBody>
          <a:bodyPr>
            <a:normAutofit/>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p:txBody>
      </p:sp>
      <p:sp>
        <p:nvSpPr>
          <p:cNvPr id="13" name="Sisällön paikkamerkki 12">
            <a:extLst>
              <a:ext uri="{FF2B5EF4-FFF2-40B4-BE49-F238E27FC236}">
                <a16:creationId xmlns:a16="http://schemas.microsoft.com/office/drawing/2014/main" id="{F4CF831C-57B5-4C44-8D9C-6032F8C1B603}"/>
              </a:ext>
            </a:extLst>
          </p:cNvPr>
          <p:cNvSpPr>
            <a:spLocks noGrp="1"/>
          </p:cNvSpPr>
          <p:nvPr>
            <p:ph sz="half" idx="2"/>
          </p:nvPr>
        </p:nvSpPr>
        <p:spPr>
          <a:xfrm>
            <a:off x="6217654" y="1180730"/>
            <a:ext cx="4938026" cy="5362980"/>
          </a:xfrm>
        </p:spPr>
        <p:txBody>
          <a:bodyPr>
            <a:normAutofit/>
          </a:bodyPr>
          <a:lstStyle/>
          <a:p>
            <a:r>
              <a:rPr lang="fi-FI" dirty="0"/>
              <a:t>How </a:t>
            </a:r>
            <a:r>
              <a:rPr lang="fi-FI" dirty="0">
                <a:solidFill>
                  <a:srgbClr val="00B050"/>
                </a:solidFill>
              </a:rPr>
              <a:t>AJAX</a:t>
            </a:r>
            <a:r>
              <a:rPr lang="fi-FI" dirty="0"/>
              <a:t> Works:</a:t>
            </a:r>
          </a:p>
          <a:p>
            <a:r>
              <a:rPr lang="en-US" dirty="0">
                <a:solidFill>
                  <a:srgbClr val="00B050"/>
                </a:solidFill>
              </a:rPr>
              <a:t>AJAX </a:t>
            </a:r>
            <a:r>
              <a:rPr lang="en-US" dirty="0"/>
              <a:t>allows web pages to be updated asynchronously by exchanging data with a web server behind the scenes. This means that it is possible to update parts of a web page, without reloading the whole page.</a:t>
            </a:r>
            <a:endParaRPr lang="fi-FI" dirty="0"/>
          </a:p>
          <a:p>
            <a:r>
              <a:rPr lang="fi-FI" dirty="0" err="1"/>
              <a:t>Source</a:t>
            </a:r>
            <a:r>
              <a:rPr lang="fi-FI" dirty="0"/>
              <a:t>: https://www.w3schools.com/js/js_ajax_intro.asp</a:t>
            </a:r>
          </a:p>
          <a:p>
            <a:endParaRPr lang="fi-FI" dirty="0"/>
          </a:p>
        </p:txBody>
      </p:sp>
      <p:sp>
        <p:nvSpPr>
          <p:cNvPr id="5" name="Dian numeron paikkamerkki 4">
            <a:extLst>
              <a:ext uri="{FF2B5EF4-FFF2-40B4-BE49-F238E27FC236}">
                <a16:creationId xmlns:a16="http://schemas.microsoft.com/office/drawing/2014/main" id="{99D7443C-127E-45DE-B6E8-0128B8A2994A}"/>
              </a:ext>
            </a:extLst>
          </p:cNvPr>
          <p:cNvSpPr>
            <a:spLocks noGrp="1"/>
          </p:cNvSpPr>
          <p:nvPr>
            <p:ph type="sldNum" sz="quarter" idx="12"/>
          </p:nvPr>
        </p:nvSpPr>
        <p:spPr/>
        <p:txBody>
          <a:bodyPr/>
          <a:lstStyle/>
          <a:p>
            <a:fld id="{3A98EE3D-8CD1-4C3F-BD1C-C98C9596463C}" type="slidenum">
              <a:rPr lang="en-US" smtClean="0"/>
              <a:t>257</a:t>
            </a:fld>
            <a:endParaRPr lang="en-US" dirty="0"/>
          </a:p>
        </p:txBody>
      </p:sp>
      <p:pic>
        <p:nvPicPr>
          <p:cNvPr id="8" name="Kuva 7" descr="Kuva, joka sisältää kohteen näyttökuva&#10;&#10;Kuvaus luotu automaattisesti">
            <a:extLst>
              <a:ext uri="{FF2B5EF4-FFF2-40B4-BE49-F238E27FC236}">
                <a16:creationId xmlns:a16="http://schemas.microsoft.com/office/drawing/2014/main" id="{A90E5CC0-369A-48E0-9B4B-1428B238E7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135" y="1166887"/>
            <a:ext cx="5356520" cy="3050110"/>
          </a:xfrm>
          <a:prstGeom prst="rect">
            <a:avLst/>
          </a:prstGeom>
        </p:spPr>
      </p:pic>
      <p:graphicFrame>
        <p:nvGraphicFramePr>
          <p:cNvPr id="11" name="Taulukko 11">
            <a:extLst>
              <a:ext uri="{FF2B5EF4-FFF2-40B4-BE49-F238E27FC236}">
                <a16:creationId xmlns:a16="http://schemas.microsoft.com/office/drawing/2014/main" id="{75209C06-90EB-4233-A3C0-6F28497E6FA1}"/>
              </a:ext>
            </a:extLst>
          </p:cNvPr>
          <p:cNvGraphicFramePr>
            <a:graphicFrameLocks noGrp="1"/>
          </p:cNvGraphicFramePr>
          <p:nvPr>
            <p:extLst>
              <p:ext uri="{D42A27DB-BD31-4B8C-83A1-F6EECF244321}">
                <p14:modId xmlns:p14="http://schemas.microsoft.com/office/powerpoint/2010/main" val="451896609"/>
              </p:ext>
            </p:extLst>
          </p:nvPr>
        </p:nvGraphicFramePr>
        <p:xfrm>
          <a:off x="861135" y="4358496"/>
          <a:ext cx="7901126" cy="2071400"/>
        </p:xfrm>
        <a:graphic>
          <a:graphicData uri="http://schemas.openxmlformats.org/drawingml/2006/table">
            <a:tbl>
              <a:tblPr bandRow="1">
                <a:tableStyleId>{93296810-A885-4BE3-A3E7-6D5BEEA58F35}</a:tableStyleId>
              </a:tblPr>
              <a:tblGrid>
                <a:gridCol w="7901126">
                  <a:extLst>
                    <a:ext uri="{9D8B030D-6E8A-4147-A177-3AD203B41FA5}">
                      <a16:colId xmlns:a16="http://schemas.microsoft.com/office/drawing/2014/main" val="582101987"/>
                    </a:ext>
                  </a:extLst>
                </a:gridCol>
              </a:tblGrid>
              <a:tr h="2071400">
                <a:tc>
                  <a:txBody>
                    <a:bodyPr/>
                    <a:lstStyle/>
                    <a:p>
                      <a:r>
                        <a:rPr lang="en-US" sz="1800" b="0" i="0" u="none" strike="noStrike" kern="1200" dirty="0">
                          <a:solidFill>
                            <a:schemeClr val="dk1"/>
                          </a:solidFill>
                          <a:effectLst/>
                          <a:latin typeface="+mn-lt"/>
                          <a:ea typeface="+mn-ea"/>
                          <a:cs typeface="+mn-cs"/>
                        </a:rPr>
                        <a:t>1. An event occurs in a web page (the page is loaded, a button is clicked)</a:t>
                      </a:r>
                    </a:p>
                    <a:p>
                      <a:r>
                        <a:rPr lang="en-US" sz="1800" b="0" i="0" u="none" strike="noStrike" kern="1200" dirty="0">
                          <a:solidFill>
                            <a:schemeClr val="dk1"/>
                          </a:solidFill>
                          <a:effectLst/>
                          <a:latin typeface="+mn-lt"/>
                          <a:ea typeface="+mn-ea"/>
                          <a:cs typeface="+mn-cs"/>
                        </a:rPr>
                        <a:t>2. An </a:t>
                      </a:r>
                      <a:r>
                        <a:rPr lang="en-US" sz="1800" b="0" i="0" u="none" strike="noStrike" kern="1200" dirty="0" err="1">
                          <a:solidFill>
                            <a:schemeClr val="dk1"/>
                          </a:solidFill>
                          <a:effectLst/>
                          <a:latin typeface="+mn-lt"/>
                          <a:ea typeface="+mn-ea"/>
                          <a:cs typeface="+mn-cs"/>
                        </a:rPr>
                        <a:t>XMLHttpRequest</a:t>
                      </a:r>
                      <a:r>
                        <a:rPr lang="en-US" sz="1800" b="0" i="0" u="none" strike="noStrike" kern="1200" dirty="0">
                          <a:solidFill>
                            <a:schemeClr val="dk1"/>
                          </a:solidFill>
                          <a:effectLst/>
                          <a:latin typeface="+mn-lt"/>
                          <a:ea typeface="+mn-ea"/>
                          <a:cs typeface="+mn-cs"/>
                        </a:rPr>
                        <a:t> object is created by JavaScript</a:t>
                      </a:r>
                    </a:p>
                    <a:p>
                      <a:r>
                        <a:rPr lang="en-US" sz="1800" b="0" i="0" u="none" strike="noStrike" kern="1200" dirty="0">
                          <a:solidFill>
                            <a:schemeClr val="dk1"/>
                          </a:solidFill>
                          <a:effectLst/>
                          <a:latin typeface="+mn-lt"/>
                          <a:ea typeface="+mn-ea"/>
                          <a:cs typeface="+mn-cs"/>
                        </a:rPr>
                        <a:t>3. The </a:t>
                      </a:r>
                      <a:r>
                        <a:rPr lang="en-US" sz="1800" b="0" i="0" u="none" strike="noStrike" kern="1200" dirty="0" err="1">
                          <a:solidFill>
                            <a:schemeClr val="dk1"/>
                          </a:solidFill>
                          <a:effectLst/>
                          <a:latin typeface="+mn-lt"/>
                          <a:ea typeface="+mn-ea"/>
                          <a:cs typeface="+mn-cs"/>
                        </a:rPr>
                        <a:t>XMLHttpRequest</a:t>
                      </a:r>
                      <a:r>
                        <a:rPr lang="en-US" sz="1800" b="0" i="0" u="none" strike="noStrike" kern="1200" dirty="0">
                          <a:solidFill>
                            <a:schemeClr val="dk1"/>
                          </a:solidFill>
                          <a:effectLst/>
                          <a:latin typeface="+mn-lt"/>
                          <a:ea typeface="+mn-ea"/>
                          <a:cs typeface="+mn-cs"/>
                        </a:rPr>
                        <a:t> object sends a request to a web server</a:t>
                      </a:r>
                    </a:p>
                    <a:p>
                      <a:r>
                        <a:rPr lang="en-US" sz="1800" b="0" i="0" u="none" strike="noStrike" kern="1200" dirty="0">
                          <a:solidFill>
                            <a:schemeClr val="dk1"/>
                          </a:solidFill>
                          <a:effectLst/>
                          <a:latin typeface="+mn-lt"/>
                          <a:ea typeface="+mn-ea"/>
                          <a:cs typeface="+mn-cs"/>
                        </a:rPr>
                        <a:t>4. The server processes the request</a:t>
                      </a:r>
                    </a:p>
                    <a:p>
                      <a:r>
                        <a:rPr lang="en-US" sz="1800" b="0" i="0" u="none" strike="noStrike" kern="1200" dirty="0">
                          <a:solidFill>
                            <a:schemeClr val="dk1"/>
                          </a:solidFill>
                          <a:effectLst/>
                          <a:latin typeface="+mn-lt"/>
                          <a:ea typeface="+mn-ea"/>
                          <a:cs typeface="+mn-cs"/>
                        </a:rPr>
                        <a:t>5. The server sends a response back to the web page</a:t>
                      </a:r>
                    </a:p>
                    <a:p>
                      <a:r>
                        <a:rPr lang="en-US" sz="1800" b="0" i="0" u="none" strike="noStrike" kern="1200" dirty="0">
                          <a:solidFill>
                            <a:schemeClr val="dk1"/>
                          </a:solidFill>
                          <a:effectLst/>
                          <a:latin typeface="+mn-lt"/>
                          <a:ea typeface="+mn-ea"/>
                          <a:cs typeface="+mn-cs"/>
                        </a:rPr>
                        <a:t>6. The response is read by JavaScript</a:t>
                      </a:r>
                    </a:p>
                    <a:p>
                      <a:r>
                        <a:rPr lang="en-US" sz="1800" b="0" i="0" u="none" strike="noStrike" kern="1200" dirty="0">
                          <a:solidFill>
                            <a:schemeClr val="dk1"/>
                          </a:solidFill>
                          <a:effectLst/>
                          <a:latin typeface="+mn-lt"/>
                          <a:ea typeface="+mn-ea"/>
                          <a:cs typeface="+mn-cs"/>
                        </a:rPr>
                        <a:t>7. Proper action (like page update) is performed by JavaScript </a:t>
                      </a:r>
                      <a:endParaRPr lang="fi-FI" dirty="0"/>
                    </a:p>
                  </a:txBody>
                  <a:tcPr/>
                </a:tc>
                <a:extLst>
                  <a:ext uri="{0D108BD9-81ED-4DB2-BD59-A6C34878D82A}">
                    <a16:rowId xmlns:a16="http://schemas.microsoft.com/office/drawing/2014/main" val="2991523381"/>
                  </a:ext>
                </a:extLst>
              </a:tr>
            </a:tbl>
          </a:graphicData>
        </a:graphic>
      </p:graphicFrame>
    </p:spTree>
    <p:extLst>
      <p:ext uri="{BB962C8B-B14F-4D97-AF65-F5344CB8AC3E}">
        <p14:creationId xmlns:p14="http://schemas.microsoft.com/office/powerpoint/2010/main" val="374974093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876A33E6-6F12-41A2-92E8-1ABDD39DA5FA}"/>
              </a:ext>
            </a:extLst>
          </p:cNvPr>
          <p:cNvSpPr>
            <a:spLocks noGrp="1"/>
          </p:cNvSpPr>
          <p:nvPr>
            <p:ph type="title"/>
          </p:nvPr>
        </p:nvSpPr>
        <p:spPr/>
        <p:txBody>
          <a:bodyPr>
            <a:normAutofit fontScale="90000"/>
          </a:bodyPr>
          <a:lstStyle/>
          <a:p>
            <a:pPr algn="ctr"/>
            <a:r>
              <a:rPr lang="fi-FI" dirty="0"/>
              <a:t>Full </a:t>
            </a:r>
            <a:r>
              <a:rPr lang="fi-FI" dirty="0" err="1"/>
              <a:t>Stack</a:t>
            </a:r>
            <a:r>
              <a:rPr lang="fi-FI" dirty="0"/>
              <a:t> JavaScript </a:t>
            </a:r>
            <a:r>
              <a:rPr lang="fi-FI" dirty="0" err="1"/>
              <a:t>versus</a:t>
            </a:r>
            <a:r>
              <a:rPr lang="fi-FI" dirty="0"/>
              <a:t> Full </a:t>
            </a:r>
            <a:r>
              <a:rPr lang="fi-FI" dirty="0" err="1"/>
              <a:t>Stack</a:t>
            </a:r>
            <a:endParaRPr lang="fi-FI" dirty="0"/>
          </a:p>
        </p:txBody>
      </p:sp>
      <p:sp>
        <p:nvSpPr>
          <p:cNvPr id="3" name="Sisällön paikkamerkki 2">
            <a:extLst>
              <a:ext uri="{FF2B5EF4-FFF2-40B4-BE49-F238E27FC236}">
                <a16:creationId xmlns:a16="http://schemas.microsoft.com/office/drawing/2014/main" id="{4C1B3B4E-B5A0-4478-827A-E94824602A20}"/>
              </a:ext>
            </a:extLst>
          </p:cNvPr>
          <p:cNvSpPr>
            <a:spLocks noGrp="1"/>
          </p:cNvSpPr>
          <p:nvPr>
            <p:ph sz="half" idx="1"/>
          </p:nvPr>
        </p:nvSpPr>
        <p:spPr>
          <a:xfrm>
            <a:off x="798990" y="1180730"/>
            <a:ext cx="4938026" cy="5390664"/>
          </a:xfrm>
        </p:spPr>
        <p:txBody>
          <a:bodyPr>
            <a:normAutofit/>
          </a:bodyPr>
          <a:lstStyle/>
          <a:p>
            <a:r>
              <a:rPr lang="en-US" dirty="0"/>
              <a:t>The idea of "</a:t>
            </a:r>
            <a:r>
              <a:rPr lang="en-US" dirty="0">
                <a:solidFill>
                  <a:srgbClr val="00B050"/>
                </a:solidFill>
              </a:rPr>
              <a:t>Full Stack JavaScript</a:t>
            </a:r>
            <a:r>
              <a:rPr lang="en-US" dirty="0"/>
              <a:t>" is that all software in a web application, both client side and server side, should be written using JavaScript only.</a:t>
            </a:r>
          </a:p>
          <a:p>
            <a:r>
              <a:rPr lang="fi-FI" dirty="0">
                <a:highlight>
                  <a:srgbClr val="008000"/>
                </a:highlight>
              </a:rPr>
              <a:t>Server-side</a:t>
            </a:r>
            <a:r>
              <a:rPr lang="fi-FI" u="sng" dirty="0">
                <a:highlight>
                  <a:srgbClr val="008000"/>
                </a:highlight>
              </a:rPr>
              <a:t> </a:t>
            </a:r>
            <a:r>
              <a:rPr lang="fi-FI" dirty="0">
                <a:highlight>
                  <a:srgbClr val="008000"/>
                </a:highlight>
              </a:rPr>
              <a:t>software (Back </a:t>
            </a:r>
            <a:r>
              <a:rPr lang="fi-FI" dirty="0" err="1">
                <a:highlight>
                  <a:srgbClr val="008000"/>
                </a:highlight>
              </a:rPr>
              <a:t>End</a:t>
            </a:r>
            <a:r>
              <a:rPr lang="fi-FI" dirty="0">
                <a:highlight>
                  <a:srgbClr val="008000"/>
                </a:highlight>
              </a:rPr>
              <a:t>):</a:t>
            </a:r>
          </a:p>
          <a:p>
            <a:r>
              <a:rPr lang="fi-FI" dirty="0"/>
              <a:t>PHP, ASP, C++, C#, Java, Python, </a:t>
            </a:r>
            <a:r>
              <a:rPr lang="fi-FI" dirty="0" err="1"/>
              <a:t>Ruby</a:t>
            </a:r>
            <a:r>
              <a:rPr lang="fi-FI" dirty="0"/>
              <a:t>, REST, GO, SQL, </a:t>
            </a:r>
            <a:r>
              <a:rPr lang="fi-FI" dirty="0" err="1"/>
              <a:t>MongoDB</a:t>
            </a:r>
            <a:r>
              <a:rPr lang="fi-FI" dirty="0"/>
              <a:t>, Firebase.com, </a:t>
            </a:r>
            <a:r>
              <a:rPr lang="fi-FI" dirty="0" err="1"/>
              <a:t>Sass</a:t>
            </a:r>
            <a:r>
              <a:rPr lang="fi-FI" dirty="0"/>
              <a:t>, </a:t>
            </a:r>
            <a:r>
              <a:rPr lang="fi-FI" dirty="0" err="1"/>
              <a:t>Less</a:t>
            </a:r>
            <a:r>
              <a:rPr lang="fi-FI" dirty="0"/>
              <a:t>, Parse.com and </a:t>
            </a:r>
            <a:r>
              <a:rPr lang="fi-FI" dirty="0" err="1"/>
              <a:t>PaaS</a:t>
            </a:r>
            <a:r>
              <a:rPr lang="fi-FI" dirty="0"/>
              <a:t> (</a:t>
            </a:r>
            <a:r>
              <a:rPr lang="fi-FI" dirty="0" err="1"/>
              <a:t>Azure</a:t>
            </a:r>
            <a:r>
              <a:rPr lang="fi-FI" dirty="0"/>
              <a:t> and </a:t>
            </a:r>
            <a:r>
              <a:rPr lang="fi-FI" dirty="0" err="1"/>
              <a:t>Heroku</a:t>
            </a:r>
            <a:r>
              <a:rPr lang="fi-FI" dirty="0"/>
              <a:t>).</a:t>
            </a:r>
          </a:p>
          <a:p>
            <a:r>
              <a:rPr lang="fi-FI" dirty="0">
                <a:highlight>
                  <a:srgbClr val="008000"/>
                </a:highlight>
              </a:rPr>
              <a:t>Client-side software (</a:t>
            </a:r>
            <a:r>
              <a:rPr lang="fi-FI" dirty="0" err="1">
                <a:highlight>
                  <a:srgbClr val="008000"/>
                </a:highlight>
              </a:rPr>
              <a:t>Front</a:t>
            </a:r>
            <a:r>
              <a:rPr lang="fi-FI" dirty="0">
                <a:highlight>
                  <a:srgbClr val="008000"/>
                </a:highlight>
              </a:rPr>
              <a:t> </a:t>
            </a:r>
            <a:r>
              <a:rPr lang="fi-FI" dirty="0" err="1">
                <a:highlight>
                  <a:srgbClr val="008000"/>
                </a:highlight>
              </a:rPr>
              <a:t>End</a:t>
            </a:r>
            <a:r>
              <a:rPr lang="fi-FI" dirty="0">
                <a:highlight>
                  <a:srgbClr val="008000"/>
                </a:highlight>
              </a:rPr>
              <a:t>):</a:t>
            </a:r>
          </a:p>
          <a:p>
            <a:r>
              <a:rPr lang="fi-FI" dirty="0"/>
              <a:t>HTML, CSS, </a:t>
            </a:r>
            <a:r>
              <a:rPr lang="fi-FI" dirty="0" err="1"/>
              <a:t>Bootstrap</a:t>
            </a:r>
            <a:r>
              <a:rPr lang="fi-FI" dirty="0"/>
              <a:t>, W3.CSS, JavaScript, ES5, HTML DOM, JSON, XML, </a:t>
            </a:r>
            <a:r>
              <a:rPr lang="fi-FI" dirty="0" err="1"/>
              <a:t>jQuery</a:t>
            </a:r>
            <a:r>
              <a:rPr lang="fi-FI" dirty="0"/>
              <a:t>, </a:t>
            </a:r>
            <a:r>
              <a:rPr lang="fi-FI" dirty="0" err="1"/>
              <a:t>Angular</a:t>
            </a:r>
            <a:r>
              <a:rPr lang="fi-FI" dirty="0"/>
              <a:t>, </a:t>
            </a:r>
            <a:r>
              <a:rPr lang="fi-FI" dirty="0" err="1"/>
              <a:t>React</a:t>
            </a:r>
            <a:r>
              <a:rPr lang="fi-FI" dirty="0"/>
              <a:t>, Backbone.js, Express.js, Ember.js, </a:t>
            </a:r>
            <a:r>
              <a:rPr lang="fi-FI" dirty="0" err="1"/>
              <a:t>Redux</a:t>
            </a:r>
            <a:r>
              <a:rPr lang="fi-FI" dirty="0"/>
              <a:t>, </a:t>
            </a:r>
            <a:r>
              <a:rPr lang="fi-FI" dirty="0" err="1"/>
              <a:t>Storybook</a:t>
            </a:r>
            <a:r>
              <a:rPr lang="fi-FI" dirty="0"/>
              <a:t>, </a:t>
            </a:r>
            <a:r>
              <a:rPr lang="fi-FI" dirty="0" err="1"/>
              <a:t>GraphQL</a:t>
            </a:r>
            <a:r>
              <a:rPr lang="fi-FI" dirty="0"/>
              <a:t>, Meteor.js, </a:t>
            </a:r>
            <a:r>
              <a:rPr lang="fi-FI" dirty="0" err="1"/>
              <a:t>Grunt</a:t>
            </a:r>
            <a:r>
              <a:rPr lang="fi-FI" dirty="0"/>
              <a:t> and </a:t>
            </a:r>
            <a:r>
              <a:rPr lang="fi-FI" dirty="0" err="1"/>
              <a:t>Gulp</a:t>
            </a:r>
            <a:endParaRPr lang="fi-FI" dirty="0"/>
          </a:p>
          <a:p>
            <a:endParaRPr lang="fi-FI" dirty="0"/>
          </a:p>
          <a:p>
            <a:endParaRPr lang="fi-FI" dirty="0"/>
          </a:p>
          <a:p>
            <a:endParaRPr lang="fi-FI" dirty="0"/>
          </a:p>
        </p:txBody>
      </p:sp>
      <p:sp>
        <p:nvSpPr>
          <p:cNvPr id="5" name="Sisällön paikkamerkki 4">
            <a:extLst>
              <a:ext uri="{FF2B5EF4-FFF2-40B4-BE49-F238E27FC236}">
                <a16:creationId xmlns:a16="http://schemas.microsoft.com/office/drawing/2014/main" id="{50255FC8-764D-41A8-971F-42175AE1F35E}"/>
              </a:ext>
            </a:extLst>
          </p:cNvPr>
          <p:cNvSpPr>
            <a:spLocks noGrp="1"/>
          </p:cNvSpPr>
          <p:nvPr>
            <p:ph sz="half" idx="2"/>
          </p:nvPr>
        </p:nvSpPr>
        <p:spPr>
          <a:xfrm>
            <a:off x="6217654" y="1180729"/>
            <a:ext cx="4938026" cy="5390665"/>
          </a:xfrm>
        </p:spPr>
        <p:txBody>
          <a:bodyPr>
            <a:normAutofit/>
          </a:bodyPr>
          <a:lstStyle/>
          <a:p>
            <a:r>
              <a:rPr lang="en-US" dirty="0"/>
              <a:t>A </a:t>
            </a:r>
            <a:r>
              <a:rPr lang="en-US" dirty="0">
                <a:solidFill>
                  <a:srgbClr val="00B050"/>
                </a:solidFill>
              </a:rPr>
              <a:t>full stack web developer </a:t>
            </a:r>
            <a:r>
              <a:rPr lang="en-US" dirty="0"/>
              <a:t>is a person who can develop both client and server software.</a:t>
            </a:r>
          </a:p>
          <a:p>
            <a:r>
              <a:rPr lang="en-US" dirty="0"/>
              <a:t>In addition to mastering </a:t>
            </a:r>
            <a:r>
              <a:rPr lang="en-US" dirty="0">
                <a:solidFill>
                  <a:srgbClr val="00B050"/>
                </a:solidFill>
              </a:rPr>
              <a:t>HTML</a:t>
            </a:r>
            <a:r>
              <a:rPr lang="en-US" dirty="0"/>
              <a:t> and </a:t>
            </a:r>
            <a:r>
              <a:rPr lang="en-US" dirty="0">
                <a:solidFill>
                  <a:srgbClr val="00B050"/>
                </a:solidFill>
              </a:rPr>
              <a:t>CSS</a:t>
            </a:r>
            <a:r>
              <a:rPr lang="en-US" dirty="0"/>
              <a:t>, he/she also knows how to:</a:t>
            </a:r>
          </a:p>
          <a:p>
            <a:pPr>
              <a:buClr>
                <a:srgbClr val="00B050"/>
              </a:buClr>
              <a:buFont typeface="Wingdings" panose="05000000000000000000" pitchFamily="2" charset="2"/>
              <a:buChar char="q"/>
            </a:pPr>
            <a:r>
              <a:rPr lang="en-US" dirty="0">
                <a:highlight>
                  <a:srgbClr val="008000"/>
                </a:highlight>
              </a:rPr>
              <a:t>Program a browser </a:t>
            </a:r>
            <a:r>
              <a:rPr lang="en-US" dirty="0"/>
              <a:t>(like using JavaScript, jQuery, Angular, or Vue)</a:t>
            </a:r>
          </a:p>
          <a:p>
            <a:pPr>
              <a:buClr>
                <a:srgbClr val="00B050"/>
              </a:buClr>
              <a:buFont typeface="Wingdings" panose="05000000000000000000" pitchFamily="2" charset="2"/>
              <a:buChar char="q"/>
            </a:pPr>
            <a:r>
              <a:rPr lang="en-US" dirty="0">
                <a:highlight>
                  <a:srgbClr val="008000"/>
                </a:highlight>
              </a:rPr>
              <a:t>Program a server </a:t>
            </a:r>
            <a:r>
              <a:rPr lang="en-US" dirty="0"/>
              <a:t>(like using PHP, ASP, Python, or Node.js)</a:t>
            </a:r>
          </a:p>
          <a:p>
            <a:pPr>
              <a:buClr>
                <a:srgbClr val="00B050"/>
              </a:buClr>
              <a:buFont typeface="Wingdings" panose="05000000000000000000" pitchFamily="2" charset="2"/>
              <a:buChar char="q"/>
            </a:pPr>
            <a:r>
              <a:rPr lang="en-US" dirty="0">
                <a:highlight>
                  <a:srgbClr val="008000"/>
                </a:highlight>
              </a:rPr>
              <a:t>Program a database </a:t>
            </a:r>
            <a:r>
              <a:rPr lang="en-US" dirty="0"/>
              <a:t>(like using SQL, SQLite, or MongoDB)</a:t>
            </a:r>
            <a:endParaRPr lang="fi-FI" dirty="0"/>
          </a:p>
          <a:p>
            <a:r>
              <a:rPr lang="fi-FI" dirty="0" err="1"/>
              <a:t>Source</a:t>
            </a:r>
            <a:r>
              <a:rPr lang="fi-FI" dirty="0"/>
              <a:t>: https://www.w3schools.com/whatis/whatis_fullstack_js.asp</a:t>
            </a:r>
          </a:p>
          <a:p>
            <a:endParaRPr lang="fi-FI" dirty="0"/>
          </a:p>
        </p:txBody>
      </p:sp>
      <p:sp>
        <p:nvSpPr>
          <p:cNvPr id="4" name="Dian numeron paikkamerkki 3">
            <a:extLst>
              <a:ext uri="{FF2B5EF4-FFF2-40B4-BE49-F238E27FC236}">
                <a16:creationId xmlns:a16="http://schemas.microsoft.com/office/drawing/2014/main" id="{4789AC88-D9D2-4198-A486-F90D8A78EE15}"/>
              </a:ext>
            </a:extLst>
          </p:cNvPr>
          <p:cNvSpPr>
            <a:spLocks noGrp="1"/>
          </p:cNvSpPr>
          <p:nvPr>
            <p:ph type="sldNum" sz="quarter" idx="12"/>
          </p:nvPr>
        </p:nvSpPr>
        <p:spPr/>
        <p:txBody>
          <a:bodyPr/>
          <a:lstStyle/>
          <a:p>
            <a:fld id="{3A98EE3D-8CD1-4C3F-BD1C-C98C9596463C}" type="slidenum">
              <a:rPr lang="en-US" smtClean="0"/>
              <a:pPr/>
              <a:t>258</a:t>
            </a:fld>
            <a:endParaRPr lang="en-US" dirty="0"/>
          </a:p>
        </p:txBody>
      </p:sp>
    </p:spTree>
    <p:extLst>
      <p:ext uri="{BB962C8B-B14F-4D97-AF65-F5344CB8AC3E}">
        <p14:creationId xmlns:p14="http://schemas.microsoft.com/office/powerpoint/2010/main" val="263310573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876A33E6-6F12-41A2-92E8-1ABDD39DA5FA}"/>
              </a:ext>
            </a:extLst>
          </p:cNvPr>
          <p:cNvSpPr>
            <a:spLocks noGrp="1"/>
          </p:cNvSpPr>
          <p:nvPr>
            <p:ph type="title"/>
          </p:nvPr>
        </p:nvSpPr>
        <p:spPr/>
        <p:txBody>
          <a:bodyPr>
            <a:normAutofit/>
          </a:bodyPr>
          <a:lstStyle/>
          <a:p>
            <a:pPr algn="ctr"/>
            <a:r>
              <a:rPr lang="fi-FI" dirty="0"/>
              <a:t>Full </a:t>
            </a:r>
            <a:r>
              <a:rPr lang="fi-FI" dirty="0" err="1"/>
              <a:t>Stack</a:t>
            </a:r>
            <a:endParaRPr lang="fi-FI" dirty="0"/>
          </a:p>
        </p:txBody>
      </p:sp>
      <p:sp>
        <p:nvSpPr>
          <p:cNvPr id="3" name="Sisällön paikkamerkki 2">
            <a:extLst>
              <a:ext uri="{FF2B5EF4-FFF2-40B4-BE49-F238E27FC236}">
                <a16:creationId xmlns:a16="http://schemas.microsoft.com/office/drawing/2014/main" id="{4C1B3B4E-B5A0-4478-827A-E94824602A20}"/>
              </a:ext>
            </a:extLst>
          </p:cNvPr>
          <p:cNvSpPr>
            <a:spLocks noGrp="1"/>
          </p:cNvSpPr>
          <p:nvPr>
            <p:ph idx="1"/>
          </p:nvPr>
        </p:nvSpPr>
        <p:spPr>
          <a:xfrm>
            <a:off x="861134" y="1109751"/>
            <a:ext cx="10294546" cy="5461644"/>
          </a:xfrm>
        </p:spPr>
        <p:txBody>
          <a:bodyPr>
            <a:normAutofit/>
          </a:bodyPr>
          <a:lstStyle/>
          <a:p>
            <a:r>
              <a:rPr lang="fi-FI" dirty="0" err="1"/>
              <a:t>Popular</a:t>
            </a:r>
            <a:r>
              <a:rPr lang="fi-FI" dirty="0"/>
              <a:t> </a:t>
            </a:r>
            <a:r>
              <a:rPr lang="fi-FI" dirty="0" err="1">
                <a:solidFill>
                  <a:srgbClr val="00B050"/>
                </a:solidFill>
              </a:rPr>
              <a:t>stacks</a:t>
            </a:r>
            <a:r>
              <a:rPr lang="fi-FI" dirty="0"/>
              <a:t> </a:t>
            </a:r>
            <a:r>
              <a:rPr lang="fi-FI" dirty="0" err="1"/>
              <a:t>related</a:t>
            </a:r>
            <a:r>
              <a:rPr lang="fi-FI" dirty="0"/>
              <a:t> to </a:t>
            </a:r>
            <a:r>
              <a:rPr lang="fi-FI" dirty="0" err="1">
                <a:highlight>
                  <a:srgbClr val="008000"/>
                </a:highlight>
              </a:rPr>
              <a:t>full</a:t>
            </a:r>
            <a:r>
              <a:rPr lang="fi-FI" dirty="0">
                <a:highlight>
                  <a:srgbClr val="008000"/>
                </a:highlight>
              </a:rPr>
              <a:t> </a:t>
            </a:r>
            <a:r>
              <a:rPr lang="fi-FI" dirty="0" err="1">
                <a:highlight>
                  <a:srgbClr val="008000"/>
                </a:highlight>
              </a:rPr>
              <a:t>stack</a:t>
            </a:r>
            <a:r>
              <a:rPr lang="fi-FI" dirty="0"/>
              <a:t>:</a:t>
            </a:r>
          </a:p>
          <a:p>
            <a:endParaRPr lang="fi-FI" sz="2800" dirty="0"/>
          </a:p>
          <a:p>
            <a:endParaRPr lang="fi-FI" dirty="0"/>
          </a:p>
          <a:p>
            <a:endParaRPr lang="fi-FI" dirty="0"/>
          </a:p>
          <a:p>
            <a:endParaRPr lang="fi-FI" dirty="0"/>
          </a:p>
          <a:p>
            <a:endParaRPr lang="fi-FI" dirty="0"/>
          </a:p>
          <a:p>
            <a:pPr fontAlgn="base"/>
            <a:r>
              <a:rPr lang="en-US" dirty="0">
                <a:highlight>
                  <a:srgbClr val="008000"/>
                </a:highlight>
              </a:rPr>
              <a:t>Front end: </a:t>
            </a:r>
            <a:r>
              <a:rPr lang="en-US" dirty="0"/>
              <a:t>It is the visible part of website or web application which is responsible for user experience.</a:t>
            </a:r>
          </a:p>
          <a:p>
            <a:pPr fontAlgn="base"/>
            <a:r>
              <a:rPr lang="en-US" dirty="0">
                <a:highlight>
                  <a:srgbClr val="008000"/>
                </a:highlight>
              </a:rPr>
              <a:t>Back end: </a:t>
            </a:r>
            <a:r>
              <a:rPr lang="en-US" dirty="0"/>
              <a:t>It refers to the server-side development of web application or website with a primary focus on how the website works.</a:t>
            </a:r>
          </a:p>
          <a:p>
            <a:r>
              <a:rPr lang="fi-FI" dirty="0" err="1"/>
              <a:t>Sources</a:t>
            </a:r>
            <a:r>
              <a:rPr lang="fi-FI" dirty="0"/>
              <a:t>: https://www.w3schools.com/whatis/whatis_fullstack.asp and https://www.geeksforgeeks.org/what-is-full-stack-development/</a:t>
            </a:r>
          </a:p>
          <a:p>
            <a:endParaRPr lang="fi-FI" dirty="0"/>
          </a:p>
          <a:p>
            <a:endParaRPr lang="fi-FI" dirty="0"/>
          </a:p>
          <a:p>
            <a:endParaRPr lang="fi-FI" dirty="0"/>
          </a:p>
          <a:p>
            <a:endParaRPr lang="fi-FI" dirty="0"/>
          </a:p>
          <a:p>
            <a:endParaRPr lang="fi-FI" dirty="0"/>
          </a:p>
          <a:p>
            <a:endParaRPr lang="fi-FI" dirty="0"/>
          </a:p>
          <a:p>
            <a:endParaRPr lang="fi-FI" dirty="0"/>
          </a:p>
        </p:txBody>
      </p:sp>
      <p:sp>
        <p:nvSpPr>
          <p:cNvPr id="4" name="Dian numeron paikkamerkki 3">
            <a:extLst>
              <a:ext uri="{FF2B5EF4-FFF2-40B4-BE49-F238E27FC236}">
                <a16:creationId xmlns:a16="http://schemas.microsoft.com/office/drawing/2014/main" id="{4789AC88-D9D2-4198-A486-F90D8A78EE15}"/>
              </a:ext>
            </a:extLst>
          </p:cNvPr>
          <p:cNvSpPr>
            <a:spLocks noGrp="1"/>
          </p:cNvSpPr>
          <p:nvPr>
            <p:ph type="sldNum" sz="quarter" idx="12"/>
          </p:nvPr>
        </p:nvSpPr>
        <p:spPr/>
        <p:txBody>
          <a:bodyPr/>
          <a:lstStyle/>
          <a:p>
            <a:fld id="{3A98EE3D-8CD1-4C3F-BD1C-C98C9596463C}" type="slidenum">
              <a:rPr lang="en-US" smtClean="0"/>
              <a:pPr/>
              <a:t>259</a:t>
            </a:fld>
            <a:endParaRPr lang="en-US" dirty="0"/>
          </a:p>
        </p:txBody>
      </p:sp>
      <p:graphicFrame>
        <p:nvGraphicFramePr>
          <p:cNvPr id="8" name="Taulukko 8">
            <a:extLst>
              <a:ext uri="{FF2B5EF4-FFF2-40B4-BE49-F238E27FC236}">
                <a16:creationId xmlns:a16="http://schemas.microsoft.com/office/drawing/2014/main" id="{B5A171A1-0059-4F70-BCFE-959A79876C31}"/>
              </a:ext>
            </a:extLst>
          </p:cNvPr>
          <p:cNvGraphicFramePr>
            <a:graphicFrameLocks noGrp="1"/>
          </p:cNvGraphicFramePr>
          <p:nvPr>
            <p:extLst>
              <p:ext uri="{D42A27DB-BD31-4B8C-83A1-F6EECF244321}">
                <p14:modId xmlns:p14="http://schemas.microsoft.com/office/powerpoint/2010/main" val="451545733"/>
              </p:ext>
            </p:extLst>
          </p:nvPr>
        </p:nvGraphicFramePr>
        <p:xfrm>
          <a:off x="861134" y="1743240"/>
          <a:ext cx="6711518" cy="2322732"/>
        </p:xfrm>
        <a:graphic>
          <a:graphicData uri="http://schemas.openxmlformats.org/drawingml/2006/table">
            <a:tbl>
              <a:tblPr bandRow="1">
                <a:tableStyleId>{93296810-A885-4BE3-A3E7-6D5BEEA58F35}</a:tableStyleId>
              </a:tblPr>
              <a:tblGrid>
                <a:gridCol w="6711518">
                  <a:extLst>
                    <a:ext uri="{9D8B030D-6E8A-4147-A177-3AD203B41FA5}">
                      <a16:colId xmlns:a16="http://schemas.microsoft.com/office/drawing/2014/main" val="3824954962"/>
                    </a:ext>
                  </a:extLst>
                </a:gridCol>
              </a:tblGrid>
              <a:tr h="387122">
                <a:tc>
                  <a:txBody>
                    <a:bodyPr/>
                    <a:lstStyle/>
                    <a:p>
                      <a:r>
                        <a:rPr lang="fi-FI" sz="1800" dirty="0"/>
                        <a:t>LAMP </a:t>
                      </a:r>
                      <a:r>
                        <a:rPr lang="fi-FI" sz="1800" dirty="0" err="1"/>
                        <a:t>stack</a:t>
                      </a:r>
                      <a:r>
                        <a:rPr lang="fi-FI" sz="1800" dirty="0"/>
                        <a:t>: JavaScript - Linux - Apache - MySQL - PHP </a:t>
                      </a:r>
                    </a:p>
                  </a:txBody>
                  <a:tcPr/>
                </a:tc>
                <a:extLst>
                  <a:ext uri="{0D108BD9-81ED-4DB2-BD59-A6C34878D82A}">
                    <a16:rowId xmlns:a16="http://schemas.microsoft.com/office/drawing/2014/main" val="1966613772"/>
                  </a:ext>
                </a:extLst>
              </a:tr>
              <a:tr h="3871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sz="1800" dirty="0"/>
                        <a:t>WAMP </a:t>
                      </a:r>
                      <a:r>
                        <a:rPr lang="fi-FI" sz="1800" dirty="0" err="1"/>
                        <a:t>stack</a:t>
                      </a:r>
                      <a:r>
                        <a:rPr lang="fi-FI" sz="1800" dirty="0"/>
                        <a:t>: JavaScript - Windows - Apache - MySQL - PHP </a:t>
                      </a:r>
                    </a:p>
                  </a:txBody>
                  <a:tcPr/>
                </a:tc>
                <a:extLst>
                  <a:ext uri="{0D108BD9-81ED-4DB2-BD59-A6C34878D82A}">
                    <a16:rowId xmlns:a16="http://schemas.microsoft.com/office/drawing/2014/main" val="361514181"/>
                  </a:ext>
                </a:extLst>
              </a:tr>
              <a:tr h="3871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sz="1800" dirty="0"/>
                        <a:t>LEMP </a:t>
                      </a:r>
                      <a:r>
                        <a:rPr lang="fi-FI" sz="1800" dirty="0" err="1"/>
                        <a:t>stack</a:t>
                      </a:r>
                      <a:r>
                        <a:rPr lang="fi-FI" sz="1800" dirty="0"/>
                        <a:t>: JavaScript - Linux - </a:t>
                      </a:r>
                      <a:r>
                        <a:rPr lang="fi-FI" sz="1800" dirty="0" err="1"/>
                        <a:t>Nginx</a:t>
                      </a:r>
                      <a:r>
                        <a:rPr lang="fi-FI" sz="1800" dirty="0"/>
                        <a:t> - MySQL - PHP</a:t>
                      </a:r>
                    </a:p>
                  </a:txBody>
                  <a:tcPr/>
                </a:tc>
                <a:extLst>
                  <a:ext uri="{0D108BD9-81ED-4DB2-BD59-A6C34878D82A}">
                    <a16:rowId xmlns:a16="http://schemas.microsoft.com/office/drawing/2014/main" val="1665096561"/>
                  </a:ext>
                </a:extLst>
              </a:tr>
              <a:tr h="3871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sz="1800" dirty="0"/>
                        <a:t>MEAN </a:t>
                      </a:r>
                      <a:r>
                        <a:rPr lang="fi-FI" sz="1800" dirty="0" err="1"/>
                        <a:t>stack</a:t>
                      </a:r>
                      <a:r>
                        <a:rPr lang="fi-FI" sz="1800" dirty="0"/>
                        <a:t>: JavaScript - </a:t>
                      </a:r>
                      <a:r>
                        <a:rPr lang="fi-FI" sz="1800" dirty="0" err="1"/>
                        <a:t>MongoDB</a:t>
                      </a:r>
                      <a:r>
                        <a:rPr lang="fi-FI" sz="1800" dirty="0"/>
                        <a:t> - Express - </a:t>
                      </a:r>
                      <a:r>
                        <a:rPr lang="fi-FI" sz="1800" dirty="0" err="1"/>
                        <a:t>AngularJS</a:t>
                      </a:r>
                      <a:r>
                        <a:rPr lang="fi-FI" sz="1800" dirty="0"/>
                        <a:t> - Node.js</a:t>
                      </a:r>
                    </a:p>
                  </a:txBody>
                  <a:tcPr/>
                </a:tc>
                <a:extLst>
                  <a:ext uri="{0D108BD9-81ED-4DB2-BD59-A6C34878D82A}">
                    <a16:rowId xmlns:a16="http://schemas.microsoft.com/office/drawing/2014/main" val="3095743786"/>
                  </a:ext>
                </a:extLst>
              </a:tr>
              <a:tr h="3871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sz="1800" dirty="0"/>
                        <a:t>Django </a:t>
                      </a:r>
                      <a:r>
                        <a:rPr lang="fi-FI" sz="1800" dirty="0" err="1"/>
                        <a:t>stack</a:t>
                      </a:r>
                      <a:r>
                        <a:rPr lang="fi-FI" sz="1800" dirty="0"/>
                        <a:t>: JavaScript - Python - Django - MySQL</a:t>
                      </a:r>
                    </a:p>
                  </a:txBody>
                  <a:tcPr/>
                </a:tc>
                <a:extLst>
                  <a:ext uri="{0D108BD9-81ED-4DB2-BD59-A6C34878D82A}">
                    <a16:rowId xmlns:a16="http://schemas.microsoft.com/office/drawing/2014/main" val="1851506251"/>
                  </a:ext>
                </a:extLst>
              </a:tr>
              <a:tr h="3871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sz="1800" dirty="0" err="1"/>
                        <a:t>Ruby</a:t>
                      </a:r>
                      <a:r>
                        <a:rPr lang="fi-FI" sz="1800" dirty="0"/>
                        <a:t> on </a:t>
                      </a:r>
                      <a:r>
                        <a:rPr lang="fi-FI" sz="1800" dirty="0" err="1"/>
                        <a:t>Rails</a:t>
                      </a:r>
                      <a:r>
                        <a:rPr lang="fi-FI" sz="1800" dirty="0"/>
                        <a:t>: JavaScript - </a:t>
                      </a:r>
                      <a:r>
                        <a:rPr lang="fi-FI" sz="1800" dirty="0" err="1"/>
                        <a:t>Ruby</a:t>
                      </a:r>
                      <a:r>
                        <a:rPr lang="fi-FI" sz="1800" dirty="0"/>
                        <a:t> - </a:t>
                      </a:r>
                      <a:r>
                        <a:rPr lang="fi-FI" sz="1800" dirty="0" err="1"/>
                        <a:t>SQLite</a:t>
                      </a:r>
                      <a:r>
                        <a:rPr lang="fi-FI" sz="1800" dirty="0"/>
                        <a:t> - </a:t>
                      </a:r>
                      <a:r>
                        <a:rPr lang="fi-FI" sz="1800" dirty="0" err="1"/>
                        <a:t>Rails</a:t>
                      </a:r>
                      <a:endParaRPr lang="fi-FI" sz="1800" dirty="0"/>
                    </a:p>
                  </a:txBody>
                  <a:tcPr/>
                </a:tc>
                <a:extLst>
                  <a:ext uri="{0D108BD9-81ED-4DB2-BD59-A6C34878D82A}">
                    <a16:rowId xmlns:a16="http://schemas.microsoft.com/office/drawing/2014/main" val="1641605715"/>
                  </a:ext>
                </a:extLst>
              </a:tr>
            </a:tbl>
          </a:graphicData>
        </a:graphic>
      </p:graphicFrame>
    </p:spTree>
    <p:extLst>
      <p:ext uri="{BB962C8B-B14F-4D97-AF65-F5344CB8AC3E}">
        <p14:creationId xmlns:p14="http://schemas.microsoft.com/office/powerpoint/2010/main" val="6164302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9B9EAF3D-79FA-4149-B140-A446CED89AEB}"/>
              </a:ext>
            </a:extLst>
          </p:cNvPr>
          <p:cNvSpPr>
            <a:spLocks noGrp="1"/>
          </p:cNvSpPr>
          <p:nvPr>
            <p:ph type="title"/>
          </p:nvPr>
        </p:nvSpPr>
        <p:spPr/>
        <p:txBody>
          <a:bodyPr>
            <a:normAutofit fontScale="90000"/>
          </a:bodyPr>
          <a:lstStyle/>
          <a:p>
            <a:pPr algn="ctr"/>
            <a:r>
              <a:rPr lang="fi-FI" dirty="0"/>
              <a:t>Web </a:t>
            </a:r>
            <a:r>
              <a:rPr lang="fi-FI" dirty="0" err="1"/>
              <a:t>Browser</a:t>
            </a:r>
            <a:r>
              <a:rPr lang="fi-FI" dirty="0"/>
              <a:t> Console</a:t>
            </a:r>
          </a:p>
        </p:txBody>
      </p:sp>
      <p:sp>
        <p:nvSpPr>
          <p:cNvPr id="3" name="Sisällön paikkamerkki 2">
            <a:extLst>
              <a:ext uri="{FF2B5EF4-FFF2-40B4-BE49-F238E27FC236}">
                <a16:creationId xmlns:a16="http://schemas.microsoft.com/office/drawing/2014/main" id="{319E5E1B-FE02-4F93-9D5E-7D333CC635CF}"/>
              </a:ext>
            </a:extLst>
          </p:cNvPr>
          <p:cNvSpPr>
            <a:spLocks noGrp="1"/>
          </p:cNvSpPr>
          <p:nvPr>
            <p:ph sz="half" idx="1"/>
          </p:nvPr>
        </p:nvSpPr>
        <p:spPr>
          <a:xfrm>
            <a:off x="798990" y="1180730"/>
            <a:ext cx="4938026" cy="5390664"/>
          </a:xfrm>
        </p:spPr>
        <p:txBody>
          <a:bodyPr>
            <a:normAutofit/>
          </a:bodyPr>
          <a:lstStyle/>
          <a:p>
            <a:r>
              <a:rPr lang="fi-FI" dirty="0" err="1"/>
              <a:t>You</a:t>
            </a:r>
            <a:r>
              <a:rPr lang="fi-FI" dirty="0"/>
              <a:t> </a:t>
            </a:r>
            <a:r>
              <a:rPr lang="fi-FI" dirty="0" err="1"/>
              <a:t>can</a:t>
            </a:r>
            <a:r>
              <a:rPr lang="fi-FI" dirty="0"/>
              <a:t> </a:t>
            </a:r>
            <a:r>
              <a:rPr lang="fi-FI" dirty="0" err="1"/>
              <a:t>access</a:t>
            </a:r>
            <a:r>
              <a:rPr lang="fi-FI" dirty="0"/>
              <a:t> </a:t>
            </a:r>
            <a:r>
              <a:rPr lang="fi-FI" dirty="0">
                <a:solidFill>
                  <a:srgbClr val="00B050"/>
                </a:solidFill>
              </a:rPr>
              <a:t>Google </a:t>
            </a:r>
            <a:r>
              <a:rPr lang="fi-FI" dirty="0" err="1">
                <a:solidFill>
                  <a:srgbClr val="00B050"/>
                </a:solidFill>
              </a:rPr>
              <a:t>Crome</a:t>
            </a:r>
            <a:r>
              <a:rPr lang="fi-FI" dirty="0">
                <a:solidFill>
                  <a:srgbClr val="00B050"/>
                </a:solidFill>
              </a:rPr>
              <a:t> </a:t>
            </a:r>
            <a:r>
              <a:rPr lang="fi-FI" dirty="0"/>
              <a:t>web </a:t>
            </a:r>
            <a:r>
              <a:rPr lang="fi-FI" dirty="0" err="1"/>
              <a:t>browser</a:t>
            </a:r>
            <a:r>
              <a:rPr lang="fi-FI" dirty="0"/>
              <a:t> </a:t>
            </a:r>
            <a:r>
              <a:rPr lang="fi-FI" dirty="0" err="1"/>
              <a:t>console</a:t>
            </a:r>
            <a:r>
              <a:rPr lang="fi-FI" dirty="0"/>
              <a:t> </a:t>
            </a:r>
            <a:r>
              <a:rPr lang="fi-FI" dirty="0" err="1"/>
              <a:t>by</a:t>
            </a:r>
            <a:r>
              <a:rPr lang="fi-FI" dirty="0"/>
              <a:t> </a:t>
            </a:r>
            <a:r>
              <a:rPr lang="fi-FI" dirty="0" err="1"/>
              <a:t>opening</a:t>
            </a:r>
            <a:r>
              <a:rPr lang="fi-FI" dirty="0"/>
              <a:t> </a:t>
            </a:r>
            <a:r>
              <a:rPr lang="fi-FI" dirty="0" err="1"/>
              <a:t>the</a:t>
            </a:r>
            <a:r>
              <a:rPr lang="fi-FI" dirty="0"/>
              <a:t> </a:t>
            </a:r>
            <a:r>
              <a:rPr lang="fi-FI" dirty="0" err="1"/>
              <a:t>browser</a:t>
            </a:r>
            <a:r>
              <a:rPr lang="fi-FI" dirty="0"/>
              <a:t> and </a:t>
            </a:r>
            <a:r>
              <a:rPr lang="fi-FI" dirty="0" err="1"/>
              <a:t>selecting</a:t>
            </a:r>
            <a:r>
              <a:rPr lang="fi-FI" dirty="0"/>
              <a:t> </a:t>
            </a:r>
            <a:r>
              <a:rPr lang="fi-FI" dirty="0" err="1"/>
              <a:t>three</a:t>
            </a:r>
            <a:r>
              <a:rPr lang="fi-FI" dirty="0"/>
              <a:t> </a:t>
            </a:r>
            <a:r>
              <a:rPr lang="fi-FI" dirty="0" err="1"/>
              <a:t>dots</a:t>
            </a:r>
            <a:r>
              <a:rPr lang="fi-FI" dirty="0"/>
              <a:t> </a:t>
            </a:r>
            <a:r>
              <a:rPr lang="fi-FI" dirty="0" err="1"/>
              <a:t>from</a:t>
            </a:r>
            <a:r>
              <a:rPr lang="fi-FI" dirty="0"/>
              <a:t> </a:t>
            </a:r>
            <a:r>
              <a:rPr lang="fi-FI" dirty="0" err="1"/>
              <a:t>the</a:t>
            </a:r>
            <a:r>
              <a:rPr lang="fi-FI" dirty="0"/>
              <a:t> </a:t>
            </a:r>
            <a:r>
              <a:rPr lang="fi-FI" dirty="0" err="1"/>
              <a:t>upper</a:t>
            </a:r>
            <a:r>
              <a:rPr lang="fi-FI" dirty="0"/>
              <a:t> </a:t>
            </a:r>
            <a:r>
              <a:rPr lang="fi-FI" dirty="0" err="1"/>
              <a:t>right</a:t>
            </a:r>
            <a:r>
              <a:rPr lang="fi-FI" dirty="0"/>
              <a:t> </a:t>
            </a:r>
            <a:r>
              <a:rPr lang="fi-FI" dirty="0" err="1"/>
              <a:t>corner</a:t>
            </a:r>
            <a:r>
              <a:rPr lang="fi-FI" dirty="0"/>
              <a:t> – </a:t>
            </a:r>
            <a:r>
              <a:rPr lang="fi-FI" dirty="0" err="1"/>
              <a:t>more</a:t>
            </a:r>
            <a:r>
              <a:rPr lang="fi-FI" dirty="0"/>
              <a:t> </a:t>
            </a:r>
            <a:r>
              <a:rPr lang="fi-FI" dirty="0" err="1"/>
              <a:t>tools</a:t>
            </a:r>
            <a:r>
              <a:rPr lang="fi-FI" dirty="0"/>
              <a:t> – </a:t>
            </a:r>
            <a:r>
              <a:rPr lang="fi-FI" dirty="0" err="1"/>
              <a:t>developer</a:t>
            </a:r>
            <a:r>
              <a:rPr lang="fi-FI" dirty="0"/>
              <a:t> </a:t>
            </a:r>
            <a:r>
              <a:rPr lang="fi-FI" dirty="0" err="1"/>
              <a:t>tools</a:t>
            </a:r>
            <a:r>
              <a:rPr lang="fi-FI" dirty="0"/>
              <a:t> </a:t>
            </a:r>
            <a:r>
              <a:rPr lang="fi-FI" dirty="0" err="1"/>
              <a:t>or</a:t>
            </a:r>
            <a:r>
              <a:rPr lang="fi-FI" dirty="0"/>
              <a:t> </a:t>
            </a:r>
            <a:r>
              <a:rPr lang="fi-FI" dirty="0" err="1"/>
              <a:t>with</a:t>
            </a:r>
            <a:r>
              <a:rPr lang="fi-FI" dirty="0"/>
              <a:t> a </a:t>
            </a:r>
            <a:r>
              <a:rPr lang="fi-FI" dirty="0" err="1"/>
              <a:t>key</a:t>
            </a:r>
            <a:r>
              <a:rPr lang="fi-FI" dirty="0"/>
              <a:t> </a:t>
            </a:r>
            <a:r>
              <a:rPr lang="fi-FI" dirty="0" err="1"/>
              <a:t>combination</a:t>
            </a:r>
            <a:r>
              <a:rPr lang="fi-FI" dirty="0"/>
              <a:t> </a:t>
            </a:r>
            <a:r>
              <a:rPr lang="fi-FI" dirty="0">
                <a:highlight>
                  <a:srgbClr val="008000"/>
                </a:highlight>
              </a:rPr>
              <a:t>ctrl +</a:t>
            </a:r>
            <a:r>
              <a:rPr lang="fi-FI" dirty="0" err="1">
                <a:highlight>
                  <a:srgbClr val="008000"/>
                </a:highlight>
              </a:rPr>
              <a:t>shift+i</a:t>
            </a:r>
            <a:r>
              <a:rPr lang="fi-FI" dirty="0">
                <a:highlight>
                  <a:srgbClr val="008000"/>
                </a:highlight>
              </a:rPr>
              <a:t>  </a:t>
            </a:r>
            <a:r>
              <a:rPr lang="fi-FI" dirty="0" err="1"/>
              <a:t>or</a:t>
            </a:r>
            <a:r>
              <a:rPr lang="fi-FI" dirty="0"/>
              <a:t> </a:t>
            </a:r>
            <a:r>
              <a:rPr lang="fi-FI" dirty="0" err="1"/>
              <a:t>with</a:t>
            </a:r>
            <a:r>
              <a:rPr lang="fi-FI" dirty="0"/>
              <a:t> a </a:t>
            </a:r>
            <a:r>
              <a:rPr lang="fi-FI" dirty="0" err="1">
                <a:solidFill>
                  <a:srgbClr val="00B050"/>
                </a:solidFill>
              </a:rPr>
              <a:t>keystroke</a:t>
            </a:r>
            <a:r>
              <a:rPr lang="fi-FI" dirty="0">
                <a:solidFill>
                  <a:srgbClr val="00B050"/>
                </a:solidFill>
              </a:rPr>
              <a:t> of </a:t>
            </a:r>
            <a:r>
              <a:rPr lang="fi-FI" dirty="0">
                <a:highlight>
                  <a:srgbClr val="008000"/>
                </a:highlight>
              </a:rPr>
              <a:t>F12</a:t>
            </a:r>
          </a:p>
          <a:p>
            <a:r>
              <a:rPr lang="fi-FI" dirty="0" err="1"/>
              <a:t>You</a:t>
            </a:r>
            <a:r>
              <a:rPr lang="fi-FI" dirty="0"/>
              <a:t> </a:t>
            </a:r>
            <a:r>
              <a:rPr lang="fi-FI" dirty="0" err="1"/>
              <a:t>can</a:t>
            </a:r>
            <a:r>
              <a:rPr lang="fi-FI" dirty="0"/>
              <a:t> </a:t>
            </a:r>
            <a:r>
              <a:rPr lang="fi-FI" dirty="0" err="1"/>
              <a:t>clear</a:t>
            </a:r>
            <a:r>
              <a:rPr lang="fi-FI" dirty="0"/>
              <a:t> </a:t>
            </a:r>
            <a:r>
              <a:rPr lang="fi-FI" dirty="0" err="1"/>
              <a:t>the</a:t>
            </a:r>
            <a:r>
              <a:rPr lang="fi-FI" dirty="0"/>
              <a:t> </a:t>
            </a:r>
            <a:r>
              <a:rPr lang="fi-FI" dirty="0" err="1"/>
              <a:t>console</a:t>
            </a:r>
            <a:r>
              <a:rPr lang="fi-FI" dirty="0"/>
              <a:t> </a:t>
            </a:r>
            <a:r>
              <a:rPr lang="fi-FI" dirty="0" err="1"/>
              <a:t>by</a:t>
            </a:r>
            <a:r>
              <a:rPr lang="fi-FI" dirty="0"/>
              <a:t> </a:t>
            </a:r>
            <a:r>
              <a:rPr lang="fi-FI" dirty="0" err="1"/>
              <a:t>writing</a:t>
            </a:r>
            <a:r>
              <a:rPr lang="fi-FI" dirty="0"/>
              <a:t> </a:t>
            </a:r>
            <a:r>
              <a:rPr lang="fi-FI" dirty="0" err="1">
                <a:solidFill>
                  <a:srgbClr val="00B050"/>
                </a:solidFill>
              </a:rPr>
              <a:t>clear</a:t>
            </a:r>
            <a:r>
              <a:rPr lang="fi-FI" dirty="0">
                <a:solidFill>
                  <a:srgbClr val="00B050"/>
                </a:solidFill>
              </a:rPr>
              <a:t>() </a:t>
            </a:r>
            <a:r>
              <a:rPr lang="fi-FI" dirty="0"/>
              <a:t>to </a:t>
            </a:r>
            <a:r>
              <a:rPr lang="fi-FI" dirty="0" err="1"/>
              <a:t>the</a:t>
            </a:r>
            <a:r>
              <a:rPr lang="fi-FI" dirty="0"/>
              <a:t> </a:t>
            </a:r>
            <a:r>
              <a:rPr lang="fi-FI" dirty="0" err="1"/>
              <a:t>console</a:t>
            </a:r>
            <a:r>
              <a:rPr lang="fi-FI" dirty="0"/>
              <a:t> and </a:t>
            </a:r>
            <a:r>
              <a:rPr lang="fi-FI" dirty="0" err="1"/>
              <a:t>press</a:t>
            </a:r>
            <a:r>
              <a:rPr lang="fi-FI" dirty="0"/>
              <a:t> </a:t>
            </a:r>
            <a:r>
              <a:rPr lang="fi-FI" dirty="0" err="1"/>
              <a:t>enter</a:t>
            </a:r>
            <a:r>
              <a:rPr lang="fi-FI" dirty="0"/>
              <a:t> </a:t>
            </a:r>
            <a:r>
              <a:rPr lang="fi-FI" dirty="0" err="1"/>
              <a:t>or</a:t>
            </a:r>
            <a:r>
              <a:rPr lang="fi-FI" dirty="0"/>
              <a:t> </a:t>
            </a:r>
            <a:r>
              <a:rPr lang="fi-FI" dirty="0" err="1"/>
              <a:t>by</a:t>
            </a:r>
            <a:r>
              <a:rPr lang="fi-FI" dirty="0"/>
              <a:t> </a:t>
            </a:r>
            <a:r>
              <a:rPr lang="fi-FI" dirty="0" err="1"/>
              <a:t>clicking</a:t>
            </a:r>
            <a:r>
              <a:rPr lang="fi-FI" dirty="0"/>
              <a:t> </a:t>
            </a:r>
            <a:r>
              <a:rPr lang="fi-FI" dirty="0" err="1"/>
              <a:t>the</a:t>
            </a:r>
            <a:r>
              <a:rPr lang="fi-FI" dirty="0"/>
              <a:t> </a:t>
            </a:r>
            <a:r>
              <a:rPr lang="fi-FI" dirty="0" err="1"/>
              <a:t>sign</a:t>
            </a:r>
            <a:r>
              <a:rPr lang="fi-FI" dirty="0"/>
              <a:t> </a:t>
            </a:r>
            <a:r>
              <a:rPr lang="fi-FI" dirty="0" err="1"/>
              <a:t>circled</a:t>
            </a:r>
            <a:r>
              <a:rPr lang="fi-FI" dirty="0"/>
              <a:t> in </a:t>
            </a:r>
            <a:r>
              <a:rPr lang="fi-FI" dirty="0" err="1"/>
              <a:t>red</a:t>
            </a:r>
            <a:r>
              <a:rPr lang="fi-FI" dirty="0"/>
              <a:t> </a:t>
            </a:r>
            <a:r>
              <a:rPr lang="fi-FI" dirty="0" err="1"/>
              <a:t>or</a:t>
            </a:r>
            <a:r>
              <a:rPr lang="fi-FI" dirty="0"/>
              <a:t>  </a:t>
            </a:r>
            <a:r>
              <a:rPr lang="fi-FI" dirty="0" err="1"/>
              <a:t>with</a:t>
            </a:r>
            <a:r>
              <a:rPr lang="fi-FI" dirty="0"/>
              <a:t> a </a:t>
            </a:r>
            <a:r>
              <a:rPr lang="fi-FI" dirty="0" err="1"/>
              <a:t>key</a:t>
            </a:r>
            <a:r>
              <a:rPr lang="fi-FI" dirty="0"/>
              <a:t> </a:t>
            </a:r>
            <a:r>
              <a:rPr lang="fi-FI" dirty="0" err="1"/>
              <a:t>combination</a:t>
            </a:r>
            <a:r>
              <a:rPr lang="fi-FI" dirty="0"/>
              <a:t> </a:t>
            </a:r>
            <a:r>
              <a:rPr lang="fi-FI" dirty="0" err="1">
                <a:highlight>
                  <a:srgbClr val="008000"/>
                </a:highlight>
              </a:rPr>
              <a:t>Ctlr</a:t>
            </a:r>
            <a:r>
              <a:rPr lang="fi-FI" dirty="0">
                <a:highlight>
                  <a:srgbClr val="008000"/>
                </a:highlight>
              </a:rPr>
              <a:t> + L</a:t>
            </a:r>
            <a:r>
              <a:rPr lang="fi-FI" dirty="0"/>
              <a:t>.</a:t>
            </a:r>
          </a:p>
          <a:p>
            <a:endParaRPr lang="fi-FI" dirty="0"/>
          </a:p>
          <a:p>
            <a:endParaRPr lang="fi-FI" sz="1700" dirty="0"/>
          </a:p>
          <a:p>
            <a:endParaRPr lang="fi-FI" sz="1700" dirty="0"/>
          </a:p>
          <a:p>
            <a:endParaRPr lang="fi-FI" sz="1700" dirty="0"/>
          </a:p>
          <a:p>
            <a:endParaRPr lang="fi-FI" sz="1700" dirty="0"/>
          </a:p>
          <a:p>
            <a:endParaRPr lang="fi-FI" sz="1700" dirty="0"/>
          </a:p>
          <a:p>
            <a:endParaRPr lang="fi-FI" sz="1700" dirty="0"/>
          </a:p>
          <a:p>
            <a:endParaRPr lang="fi-FI" sz="1700" dirty="0"/>
          </a:p>
        </p:txBody>
      </p:sp>
      <p:sp>
        <p:nvSpPr>
          <p:cNvPr id="5" name="Sisällön paikkamerkki 4">
            <a:extLst>
              <a:ext uri="{FF2B5EF4-FFF2-40B4-BE49-F238E27FC236}">
                <a16:creationId xmlns:a16="http://schemas.microsoft.com/office/drawing/2014/main" id="{3C858462-3073-4029-A28D-7D98D7C37E82}"/>
              </a:ext>
            </a:extLst>
          </p:cNvPr>
          <p:cNvSpPr>
            <a:spLocks noGrp="1"/>
          </p:cNvSpPr>
          <p:nvPr>
            <p:ph sz="half" idx="2"/>
          </p:nvPr>
        </p:nvSpPr>
        <p:spPr>
          <a:xfrm>
            <a:off x="6217654" y="1180729"/>
            <a:ext cx="4938026" cy="5390665"/>
          </a:xfrm>
        </p:spPr>
        <p:txBody>
          <a:bodyPr>
            <a:normAutofit/>
          </a:bodyPr>
          <a:lstStyle/>
          <a:p>
            <a:endParaRPr lang="fi-FI" dirty="0"/>
          </a:p>
          <a:p>
            <a:endParaRPr lang="fi-FI" dirty="0"/>
          </a:p>
          <a:p>
            <a:endParaRPr lang="fi-FI" dirty="0"/>
          </a:p>
          <a:p>
            <a:endParaRPr lang="fi-FI" dirty="0"/>
          </a:p>
          <a:p>
            <a:endParaRPr lang="fi-FI" dirty="0"/>
          </a:p>
          <a:p>
            <a:endParaRPr lang="fi-FI" dirty="0"/>
          </a:p>
        </p:txBody>
      </p:sp>
      <p:sp>
        <p:nvSpPr>
          <p:cNvPr id="4" name="Dian numeron paikkamerkki 3">
            <a:extLst>
              <a:ext uri="{FF2B5EF4-FFF2-40B4-BE49-F238E27FC236}">
                <a16:creationId xmlns:a16="http://schemas.microsoft.com/office/drawing/2014/main" id="{600EF86C-76B2-4D3A-9526-37A3CB142458}"/>
              </a:ext>
            </a:extLst>
          </p:cNvPr>
          <p:cNvSpPr>
            <a:spLocks noGrp="1"/>
          </p:cNvSpPr>
          <p:nvPr>
            <p:ph type="sldNum" sz="quarter" idx="12"/>
          </p:nvPr>
        </p:nvSpPr>
        <p:spPr/>
        <p:txBody>
          <a:bodyPr/>
          <a:lstStyle/>
          <a:p>
            <a:fld id="{3A98EE3D-8CD1-4C3F-BD1C-C98C9596463C}" type="slidenum">
              <a:rPr lang="en-US" smtClean="0"/>
              <a:pPr/>
              <a:t>26</a:t>
            </a:fld>
            <a:endParaRPr lang="en-US" dirty="0"/>
          </a:p>
        </p:txBody>
      </p:sp>
      <p:pic>
        <p:nvPicPr>
          <p:cNvPr id="6" name="Kuva 5">
            <a:extLst>
              <a:ext uri="{FF2B5EF4-FFF2-40B4-BE49-F238E27FC236}">
                <a16:creationId xmlns:a16="http://schemas.microsoft.com/office/drawing/2014/main" id="{C8EE5268-957F-4758-BC4A-D1B9CCE626A7}"/>
              </a:ext>
            </a:extLst>
          </p:cNvPr>
          <p:cNvPicPr>
            <a:picLocks noChangeAspect="1"/>
          </p:cNvPicPr>
          <p:nvPr/>
        </p:nvPicPr>
        <p:blipFill>
          <a:blip r:embed="rId2"/>
          <a:stretch>
            <a:fillRect/>
          </a:stretch>
        </p:blipFill>
        <p:spPr>
          <a:xfrm>
            <a:off x="906744" y="4161385"/>
            <a:ext cx="4103071" cy="2296019"/>
          </a:xfrm>
          <a:prstGeom prst="rect">
            <a:avLst/>
          </a:prstGeom>
        </p:spPr>
      </p:pic>
      <p:sp>
        <p:nvSpPr>
          <p:cNvPr id="8" name="Suorakulmio: Pyöristetyt kulmat 7">
            <a:extLst>
              <a:ext uri="{FF2B5EF4-FFF2-40B4-BE49-F238E27FC236}">
                <a16:creationId xmlns:a16="http://schemas.microsoft.com/office/drawing/2014/main" id="{4FEBA08D-0218-4D7D-BD93-FA82D8D20262}"/>
              </a:ext>
            </a:extLst>
          </p:cNvPr>
          <p:cNvSpPr/>
          <p:nvPr/>
        </p:nvSpPr>
        <p:spPr>
          <a:xfrm>
            <a:off x="1528482" y="4798694"/>
            <a:ext cx="506027" cy="39061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pic>
        <p:nvPicPr>
          <p:cNvPr id="9" name="Kuva 8">
            <a:extLst>
              <a:ext uri="{FF2B5EF4-FFF2-40B4-BE49-F238E27FC236}">
                <a16:creationId xmlns:a16="http://schemas.microsoft.com/office/drawing/2014/main" id="{5B8A6560-0D22-4293-AB03-91CA2EAC79A8}"/>
              </a:ext>
            </a:extLst>
          </p:cNvPr>
          <p:cNvPicPr>
            <a:picLocks noChangeAspect="1"/>
          </p:cNvPicPr>
          <p:nvPr/>
        </p:nvPicPr>
        <p:blipFill>
          <a:blip r:embed="rId3"/>
          <a:stretch>
            <a:fillRect/>
          </a:stretch>
        </p:blipFill>
        <p:spPr>
          <a:xfrm>
            <a:off x="6255807" y="1180728"/>
            <a:ext cx="5822191" cy="5317836"/>
          </a:xfrm>
          <a:prstGeom prst="rect">
            <a:avLst/>
          </a:prstGeom>
        </p:spPr>
      </p:pic>
    </p:spTree>
    <p:extLst>
      <p:ext uri="{BB962C8B-B14F-4D97-AF65-F5344CB8AC3E}">
        <p14:creationId xmlns:p14="http://schemas.microsoft.com/office/powerpoint/2010/main" val="2442231263"/>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C571E6B3-F4E0-4B46-8EC9-2CD35B90D5A0}"/>
              </a:ext>
            </a:extLst>
          </p:cNvPr>
          <p:cNvSpPr>
            <a:spLocks noGrp="1"/>
          </p:cNvSpPr>
          <p:nvPr>
            <p:ph type="title"/>
          </p:nvPr>
        </p:nvSpPr>
        <p:spPr/>
        <p:txBody>
          <a:bodyPr>
            <a:normAutofit fontScale="90000"/>
          </a:bodyPr>
          <a:lstStyle/>
          <a:p>
            <a:pPr algn="ctr"/>
            <a:r>
              <a:rPr lang="fi-FI" dirty="0"/>
              <a:t>Node.js</a:t>
            </a:r>
          </a:p>
        </p:txBody>
      </p:sp>
      <p:sp>
        <p:nvSpPr>
          <p:cNvPr id="3" name="Sisällön paikkamerkki 2">
            <a:extLst>
              <a:ext uri="{FF2B5EF4-FFF2-40B4-BE49-F238E27FC236}">
                <a16:creationId xmlns:a16="http://schemas.microsoft.com/office/drawing/2014/main" id="{A06D739D-C3A7-463A-A1A4-D1A023C1F9B9}"/>
              </a:ext>
            </a:extLst>
          </p:cNvPr>
          <p:cNvSpPr>
            <a:spLocks noGrp="1"/>
          </p:cNvSpPr>
          <p:nvPr>
            <p:ph sz="half" idx="1"/>
          </p:nvPr>
        </p:nvSpPr>
        <p:spPr>
          <a:xfrm>
            <a:off x="798990" y="1180730"/>
            <a:ext cx="4938026" cy="5390665"/>
          </a:xfrm>
        </p:spPr>
        <p:txBody>
          <a:bodyPr>
            <a:normAutofit fontScale="92500" lnSpcReduction="10000"/>
          </a:bodyPr>
          <a:lstStyle/>
          <a:p>
            <a:r>
              <a:rPr lang="en-US" dirty="0">
                <a:solidFill>
                  <a:srgbClr val="00B050"/>
                </a:solidFill>
              </a:rPr>
              <a:t>Node.js </a:t>
            </a:r>
            <a:r>
              <a:rPr lang="en-US" dirty="0"/>
              <a:t>is a cross-platform open-source </a:t>
            </a:r>
            <a:r>
              <a:rPr lang="en-US" dirty="0">
                <a:solidFill>
                  <a:srgbClr val="00B050"/>
                </a:solidFill>
              </a:rPr>
              <a:t>JavaScript</a:t>
            </a:r>
            <a:r>
              <a:rPr lang="en-US" dirty="0"/>
              <a:t> runtime environment that allows developers to build server-side and network applications with </a:t>
            </a:r>
            <a:r>
              <a:rPr lang="en-US" dirty="0">
                <a:solidFill>
                  <a:srgbClr val="00B050"/>
                </a:solidFill>
              </a:rPr>
              <a:t>JavaScript</a:t>
            </a:r>
            <a:r>
              <a:rPr lang="en-US" dirty="0"/>
              <a:t>.</a:t>
            </a:r>
          </a:p>
          <a:p>
            <a:r>
              <a:rPr lang="en-US" dirty="0">
                <a:solidFill>
                  <a:srgbClr val="00B050"/>
                </a:solidFill>
              </a:rPr>
              <a:t>Node.js </a:t>
            </a:r>
            <a:r>
              <a:rPr lang="en-US" dirty="0"/>
              <a:t>runs the </a:t>
            </a:r>
            <a:r>
              <a:rPr lang="en-US" dirty="0">
                <a:solidFill>
                  <a:srgbClr val="00B050"/>
                </a:solidFill>
              </a:rPr>
              <a:t>V8 JavaScript engine</a:t>
            </a:r>
            <a:r>
              <a:rPr lang="en-US" dirty="0"/>
              <a:t>, the core of Google Chrome, outside of the browser. This allows </a:t>
            </a:r>
            <a:r>
              <a:rPr lang="en-US" dirty="0">
                <a:solidFill>
                  <a:srgbClr val="00B050"/>
                </a:solidFill>
              </a:rPr>
              <a:t>Node.js </a:t>
            </a:r>
            <a:r>
              <a:rPr lang="en-US" dirty="0"/>
              <a:t>to be very performant.</a:t>
            </a:r>
          </a:p>
          <a:p>
            <a:r>
              <a:rPr lang="en-US" dirty="0">
                <a:solidFill>
                  <a:srgbClr val="00B050"/>
                </a:solidFill>
              </a:rPr>
              <a:t>V8</a:t>
            </a:r>
            <a:r>
              <a:rPr lang="en-US" dirty="0"/>
              <a:t> is Google’s open source high-performance </a:t>
            </a:r>
            <a:r>
              <a:rPr lang="en-US" dirty="0">
                <a:solidFill>
                  <a:srgbClr val="00B050"/>
                </a:solidFill>
              </a:rPr>
              <a:t>JavaScript </a:t>
            </a:r>
            <a:r>
              <a:rPr lang="en-US" dirty="0"/>
              <a:t>and </a:t>
            </a:r>
            <a:r>
              <a:rPr lang="en-US" dirty="0" err="1">
                <a:solidFill>
                  <a:srgbClr val="00B050"/>
                </a:solidFill>
              </a:rPr>
              <a:t>WebAssembly</a:t>
            </a:r>
            <a:r>
              <a:rPr lang="en-US" dirty="0">
                <a:solidFill>
                  <a:srgbClr val="00B050"/>
                </a:solidFill>
              </a:rPr>
              <a:t> </a:t>
            </a:r>
            <a:r>
              <a:rPr lang="en-US" dirty="0"/>
              <a:t>engine, written in </a:t>
            </a:r>
            <a:r>
              <a:rPr lang="en-US" dirty="0">
                <a:solidFill>
                  <a:srgbClr val="00B050"/>
                </a:solidFill>
              </a:rPr>
              <a:t>C++</a:t>
            </a:r>
            <a:r>
              <a:rPr lang="en-US" dirty="0"/>
              <a:t>.</a:t>
            </a:r>
            <a:r>
              <a:rPr lang="en-US" dirty="0">
                <a:solidFill>
                  <a:srgbClr val="00B050"/>
                </a:solidFill>
              </a:rPr>
              <a:t> </a:t>
            </a:r>
            <a:r>
              <a:rPr lang="en-US" dirty="0"/>
              <a:t>It is used in Chrome and in </a:t>
            </a:r>
            <a:r>
              <a:rPr lang="en-US" dirty="0">
                <a:solidFill>
                  <a:srgbClr val="00B050"/>
                </a:solidFill>
              </a:rPr>
              <a:t>Node.js</a:t>
            </a:r>
            <a:r>
              <a:rPr lang="en-US" dirty="0"/>
              <a:t>, among others.</a:t>
            </a:r>
          </a:p>
          <a:p>
            <a:r>
              <a:rPr lang="fi-FI" dirty="0">
                <a:solidFill>
                  <a:srgbClr val="00B050"/>
                </a:solidFill>
              </a:rPr>
              <a:t>Node.js </a:t>
            </a:r>
            <a:r>
              <a:rPr lang="fi-FI" dirty="0" err="1"/>
              <a:t>runs</a:t>
            </a:r>
            <a:r>
              <a:rPr lang="fi-FI" dirty="0"/>
              <a:t> on </a:t>
            </a:r>
            <a:r>
              <a:rPr lang="fi-FI" dirty="0" err="1"/>
              <a:t>various</a:t>
            </a:r>
            <a:r>
              <a:rPr lang="fi-FI" dirty="0"/>
              <a:t> </a:t>
            </a:r>
            <a:r>
              <a:rPr lang="fi-FI" dirty="0" err="1"/>
              <a:t>platforms</a:t>
            </a:r>
            <a:r>
              <a:rPr lang="fi-FI" dirty="0"/>
              <a:t> (</a:t>
            </a:r>
            <a:r>
              <a:rPr lang="fi-FI" dirty="0">
                <a:solidFill>
                  <a:srgbClr val="00B050"/>
                </a:solidFill>
              </a:rPr>
              <a:t>Windows, Linux, Unix, Mac OS X</a:t>
            </a:r>
            <a:r>
              <a:rPr lang="fi-FI" dirty="0"/>
              <a:t>, etc.)</a:t>
            </a:r>
          </a:p>
          <a:p>
            <a:r>
              <a:rPr lang="fi-FI" dirty="0">
                <a:solidFill>
                  <a:srgbClr val="00B050"/>
                </a:solidFill>
              </a:rPr>
              <a:t>Node.js </a:t>
            </a:r>
            <a:r>
              <a:rPr lang="fi-FI" dirty="0" err="1"/>
              <a:t>files</a:t>
            </a:r>
            <a:r>
              <a:rPr lang="fi-FI" dirty="0"/>
              <a:t> </a:t>
            </a:r>
            <a:r>
              <a:rPr lang="fi-FI" dirty="0" err="1"/>
              <a:t>have</a:t>
            </a:r>
            <a:r>
              <a:rPr lang="fi-FI" dirty="0"/>
              <a:t> </a:t>
            </a:r>
            <a:r>
              <a:rPr lang="fi-FI" dirty="0" err="1"/>
              <a:t>extension</a:t>
            </a:r>
            <a:r>
              <a:rPr lang="fi-FI" dirty="0"/>
              <a:t> </a:t>
            </a:r>
            <a:r>
              <a:rPr lang="fi-FI" dirty="0">
                <a:solidFill>
                  <a:srgbClr val="00B050"/>
                </a:solidFill>
              </a:rPr>
              <a:t>".</a:t>
            </a:r>
            <a:r>
              <a:rPr lang="fi-FI" dirty="0" err="1">
                <a:solidFill>
                  <a:srgbClr val="00B050"/>
                </a:solidFill>
              </a:rPr>
              <a:t>js</a:t>
            </a:r>
            <a:r>
              <a:rPr lang="fi-FI" dirty="0">
                <a:solidFill>
                  <a:srgbClr val="00B050"/>
                </a:solidFill>
              </a:rPr>
              <a:t>”</a:t>
            </a:r>
            <a:r>
              <a:rPr lang="fi-FI" dirty="0"/>
              <a:t>. </a:t>
            </a:r>
            <a:r>
              <a:rPr lang="en-US" dirty="0"/>
              <a:t>The official </a:t>
            </a:r>
            <a:r>
              <a:rPr lang="en-US" dirty="0">
                <a:solidFill>
                  <a:srgbClr val="00B050"/>
                </a:solidFill>
              </a:rPr>
              <a:t>Node.js </a:t>
            </a:r>
            <a:r>
              <a:rPr lang="en-US" dirty="0"/>
              <a:t>website (https://nodejs.org) has installation instructions for </a:t>
            </a:r>
            <a:r>
              <a:rPr lang="en-US" dirty="0">
                <a:solidFill>
                  <a:srgbClr val="00B050"/>
                </a:solidFill>
              </a:rPr>
              <a:t>Node.js</a:t>
            </a:r>
            <a:r>
              <a:rPr lang="en-US" dirty="0"/>
              <a:t>.</a:t>
            </a:r>
          </a:p>
          <a:p>
            <a:endParaRPr lang="en-US" dirty="0"/>
          </a:p>
          <a:p>
            <a:endParaRPr lang="fi-FI" dirty="0"/>
          </a:p>
        </p:txBody>
      </p:sp>
      <p:sp>
        <p:nvSpPr>
          <p:cNvPr id="4" name="Sisällön paikkamerkki 3">
            <a:extLst>
              <a:ext uri="{FF2B5EF4-FFF2-40B4-BE49-F238E27FC236}">
                <a16:creationId xmlns:a16="http://schemas.microsoft.com/office/drawing/2014/main" id="{87DB1A62-6FFF-49AC-B72F-91E2519A8665}"/>
              </a:ext>
            </a:extLst>
          </p:cNvPr>
          <p:cNvSpPr>
            <a:spLocks noGrp="1"/>
          </p:cNvSpPr>
          <p:nvPr>
            <p:ph sz="half" idx="2"/>
          </p:nvPr>
        </p:nvSpPr>
        <p:spPr>
          <a:xfrm>
            <a:off x="6217654" y="1180729"/>
            <a:ext cx="4938026" cy="5390665"/>
          </a:xfrm>
        </p:spPr>
        <p:txBody>
          <a:bodyPr>
            <a:normAutofit fontScale="92500" lnSpcReduction="10000"/>
          </a:bodyPr>
          <a:lstStyle/>
          <a:p>
            <a:r>
              <a:rPr lang="en-US" dirty="0"/>
              <a:t>The following </a:t>
            </a:r>
            <a:r>
              <a:rPr lang="en-US" dirty="0" err="1">
                <a:solidFill>
                  <a:srgbClr val="00B050"/>
                </a:solidFill>
              </a:rPr>
              <a:t>Javascript</a:t>
            </a:r>
            <a:r>
              <a:rPr lang="en-US" dirty="0">
                <a:solidFill>
                  <a:srgbClr val="00B050"/>
                </a:solidFill>
              </a:rPr>
              <a:t> </a:t>
            </a:r>
            <a:r>
              <a:rPr lang="en-US" dirty="0"/>
              <a:t>concepts are key to understand asynchronous programming, which is one fundamental part of </a:t>
            </a:r>
            <a:r>
              <a:rPr lang="en-US" dirty="0">
                <a:solidFill>
                  <a:srgbClr val="00B050"/>
                </a:solidFill>
              </a:rPr>
              <a:t>Node.js</a:t>
            </a:r>
            <a:r>
              <a:rPr lang="en-US" dirty="0"/>
              <a:t>:</a:t>
            </a:r>
          </a:p>
          <a:p>
            <a:r>
              <a:rPr lang="en-US" dirty="0"/>
              <a:t>Asynchronous programming, callbacks, timers, promises, async and await, closures and the event loop.</a:t>
            </a:r>
          </a:p>
          <a:p>
            <a:r>
              <a:rPr lang="en-US" dirty="0">
                <a:solidFill>
                  <a:srgbClr val="00B050"/>
                </a:solidFill>
              </a:rPr>
              <a:t>REPL</a:t>
            </a:r>
            <a:r>
              <a:rPr lang="en-US" dirty="0"/>
              <a:t> stands for </a:t>
            </a:r>
            <a:r>
              <a:rPr lang="en-US" dirty="0">
                <a:solidFill>
                  <a:srgbClr val="00B050"/>
                </a:solidFill>
              </a:rPr>
              <a:t>read-eval-print</a:t>
            </a:r>
            <a:r>
              <a:rPr lang="en-US" dirty="0"/>
              <a:t> </a:t>
            </a:r>
            <a:r>
              <a:rPr lang="en-US" dirty="0">
                <a:solidFill>
                  <a:srgbClr val="00B050"/>
                </a:solidFill>
              </a:rPr>
              <a:t>loop</a:t>
            </a:r>
            <a:r>
              <a:rPr lang="en-US" dirty="0"/>
              <a:t> and basically means command line. To use it, you must first start </a:t>
            </a:r>
            <a:r>
              <a:rPr lang="en-US" dirty="0">
                <a:solidFill>
                  <a:srgbClr val="00B050"/>
                </a:solidFill>
              </a:rPr>
              <a:t>Node</a:t>
            </a:r>
            <a:r>
              <a:rPr lang="en-US" dirty="0"/>
              <a:t>.</a:t>
            </a:r>
            <a:r>
              <a:rPr lang="en-US" dirty="0">
                <a:solidFill>
                  <a:srgbClr val="00B050"/>
                </a:solidFill>
              </a:rPr>
              <a:t>js</a:t>
            </a:r>
            <a:r>
              <a:rPr lang="en-US" dirty="0"/>
              <a:t> from an operating system command line, via the command </a:t>
            </a:r>
            <a:r>
              <a:rPr lang="en-US" dirty="0">
                <a:solidFill>
                  <a:srgbClr val="00B050"/>
                </a:solidFill>
              </a:rPr>
              <a:t>node</a:t>
            </a:r>
            <a:r>
              <a:rPr lang="en-US" dirty="0"/>
              <a:t>.</a:t>
            </a:r>
            <a:endParaRPr lang="fi-FI" dirty="0"/>
          </a:p>
          <a:p>
            <a:r>
              <a:rPr lang="fi-FI" dirty="0" err="1"/>
              <a:t>Sources</a:t>
            </a:r>
            <a:r>
              <a:rPr lang="fi-FI" dirty="0"/>
              <a:t>: https://nodejs.dev/, </a:t>
            </a:r>
            <a:r>
              <a:rPr lang="en-US" dirty="0"/>
              <a:t>https://v8.dev/,</a:t>
            </a:r>
            <a:r>
              <a:rPr lang="fi-FI" dirty="0"/>
              <a:t> </a:t>
            </a:r>
            <a:r>
              <a:rPr lang="en-US" dirty="0"/>
              <a:t>https://developer.mozilla.org/fi/docs/WebAssembly/Concepts (...docs/Glossary/Node.js) , https://www.w3schools.com/nodejs/nodejs_intro.asp and https://exploringjs.com/impatient-js/ch_console.html#trying-out-code</a:t>
            </a:r>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p:txBody>
      </p:sp>
      <p:sp>
        <p:nvSpPr>
          <p:cNvPr id="5" name="Dian numeron paikkamerkki 4">
            <a:extLst>
              <a:ext uri="{FF2B5EF4-FFF2-40B4-BE49-F238E27FC236}">
                <a16:creationId xmlns:a16="http://schemas.microsoft.com/office/drawing/2014/main" id="{99D7443C-127E-45DE-B6E8-0128B8A2994A}"/>
              </a:ext>
            </a:extLst>
          </p:cNvPr>
          <p:cNvSpPr>
            <a:spLocks noGrp="1"/>
          </p:cNvSpPr>
          <p:nvPr>
            <p:ph type="sldNum" sz="quarter" idx="12"/>
          </p:nvPr>
        </p:nvSpPr>
        <p:spPr/>
        <p:txBody>
          <a:bodyPr/>
          <a:lstStyle/>
          <a:p>
            <a:fld id="{3A98EE3D-8CD1-4C3F-BD1C-C98C9596463C}" type="slidenum">
              <a:rPr lang="en-US" smtClean="0"/>
              <a:t>260</a:t>
            </a:fld>
            <a:endParaRPr lang="en-US" dirty="0"/>
          </a:p>
        </p:txBody>
      </p:sp>
    </p:spTree>
    <p:extLst>
      <p:ext uri="{BB962C8B-B14F-4D97-AF65-F5344CB8AC3E}">
        <p14:creationId xmlns:p14="http://schemas.microsoft.com/office/powerpoint/2010/main" val="236494129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E8A54D71-6B1B-4CBE-9D13-1617EB2A4B5A}"/>
              </a:ext>
            </a:extLst>
          </p:cNvPr>
          <p:cNvSpPr>
            <a:spLocks noGrp="1"/>
          </p:cNvSpPr>
          <p:nvPr>
            <p:ph type="title"/>
          </p:nvPr>
        </p:nvSpPr>
        <p:spPr/>
        <p:txBody>
          <a:bodyPr>
            <a:normAutofit fontScale="90000"/>
          </a:bodyPr>
          <a:lstStyle/>
          <a:p>
            <a:pPr algn="ctr"/>
            <a:r>
              <a:rPr lang="fi-FI" dirty="0"/>
              <a:t>Node.js and </a:t>
            </a:r>
            <a:r>
              <a:rPr lang="fi-FI" dirty="0" err="1"/>
              <a:t>MongoDB</a:t>
            </a:r>
            <a:endParaRPr lang="fi-FI" dirty="0"/>
          </a:p>
        </p:txBody>
      </p:sp>
      <p:sp>
        <p:nvSpPr>
          <p:cNvPr id="3" name="Sisällön paikkamerkki 2">
            <a:extLst>
              <a:ext uri="{FF2B5EF4-FFF2-40B4-BE49-F238E27FC236}">
                <a16:creationId xmlns:a16="http://schemas.microsoft.com/office/drawing/2014/main" id="{B332EFB5-0EE0-4240-B6DE-FFEC043F1F56}"/>
              </a:ext>
            </a:extLst>
          </p:cNvPr>
          <p:cNvSpPr>
            <a:spLocks noGrp="1"/>
          </p:cNvSpPr>
          <p:nvPr>
            <p:ph sz="half" idx="1"/>
          </p:nvPr>
        </p:nvSpPr>
        <p:spPr>
          <a:xfrm>
            <a:off x="798990" y="1180730"/>
            <a:ext cx="4938026" cy="5390665"/>
          </a:xfrm>
        </p:spPr>
        <p:txBody>
          <a:bodyPr>
            <a:normAutofit fontScale="92500" lnSpcReduction="20000"/>
          </a:bodyPr>
          <a:lstStyle/>
          <a:p>
            <a:r>
              <a:rPr lang="en-US" dirty="0">
                <a:solidFill>
                  <a:srgbClr val="00B050"/>
                </a:solidFill>
              </a:rPr>
              <a:t>Node</a:t>
            </a:r>
            <a:r>
              <a:rPr lang="en-US" dirty="0"/>
              <a:t>.</a:t>
            </a:r>
            <a:r>
              <a:rPr lang="en-US" dirty="0">
                <a:solidFill>
                  <a:srgbClr val="00B050"/>
                </a:solidFill>
              </a:rPr>
              <a:t>js</a:t>
            </a:r>
            <a:r>
              <a:rPr lang="en-US" dirty="0"/>
              <a:t> can be used in database applications. One of the most popular </a:t>
            </a:r>
            <a:r>
              <a:rPr lang="en-US" dirty="0">
                <a:solidFill>
                  <a:srgbClr val="00B050"/>
                </a:solidFill>
              </a:rPr>
              <a:t>NoSQL</a:t>
            </a:r>
            <a:r>
              <a:rPr lang="en-US" dirty="0"/>
              <a:t> </a:t>
            </a:r>
            <a:r>
              <a:rPr lang="en-US" dirty="0">
                <a:solidFill>
                  <a:srgbClr val="00B050"/>
                </a:solidFill>
              </a:rPr>
              <a:t>database</a:t>
            </a:r>
            <a:r>
              <a:rPr lang="en-US" dirty="0"/>
              <a:t> is </a:t>
            </a:r>
            <a:r>
              <a:rPr lang="en-US" dirty="0">
                <a:solidFill>
                  <a:srgbClr val="00B050"/>
                </a:solidFill>
              </a:rPr>
              <a:t>MongoDB</a:t>
            </a:r>
            <a:r>
              <a:rPr lang="en-US" dirty="0"/>
              <a:t>.</a:t>
            </a:r>
          </a:p>
          <a:p>
            <a:r>
              <a:rPr lang="en-US" dirty="0"/>
              <a:t>To access a </a:t>
            </a:r>
            <a:r>
              <a:rPr lang="en-US" dirty="0">
                <a:solidFill>
                  <a:srgbClr val="00B050"/>
                </a:solidFill>
              </a:rPr>
              <a:t>MongoDB</a:t>
            </a:r>
            <a:r>
              <a:rPr lang="en-US" dirty="0"/>
              <a:t> database with </a:t>
            </a:r>
            <a:r>
              <a:rPr lang="en-US" dirty="0">
                <a:solidFill>
                  <a:srgbClr val="00B050"/>
                </a:solidFill>
              </a:rPr>
              <a:t>Node</a:t>
            </a:r>
            <a:r>
              <a:rPr lang="en-US" dirty="0"/>
              <a:t>.</a:t>
            </a:r>
            <a:r>
              <a:rPr lang="en-US" dirty="0">
                <a:solidFill>
                  <a:srgbClr val="00B050"/>
                </a:solidFill>
              </a:rPr>
              <a:t>js</a:t>
            </a:r>
            <a:r>
              <a:rPr lang="en-US" dirty="0"/>
              <a:t>. Download </a:t>
            </a:r>
            <a:r>
              <a:rPr lang="en-US" dirty="0" err="1"/>
              <a:t>abd</a:t>
            </a:r>
            <a:r>
              <a:rPr lang="en-US" dirty="0"/>
              <a:t>  install the official </a:t>
            </a:r>
            <a:r>
              <a:rPr lang="en-US" dirty="0">
                <a:solidFill>
                  <a:srgbClr val="00B050"/>
                </a:solidFill>
              </a:rPr>
              <a:t>MongoDB</a:t>
            </a:r>
            <a:r>
              <a:rPr lang="en-US" dirty="0"/>
              <a:t> driver, open the Command Terminal and execute the following:</a:t>
            </a:r>
          </a:p>
          <a:p>
            <a:r>
              <a:rPr lang="en-US" dirty="0">
                <a:highlight>
                  <a:srgbClr val="008000"/>
                </a:highlight>
              </a:rPr>
              <a:t>C:\Users\Your Name&gt;</a:t>
            </a:r>
            <a:r>
              <a:rPr lang="en-US" dirty="0" err="1">
                <a:highlight>
                  <a:srgbClr val="008000"/>
                </a:highlight>
              </a:rPr>
              <a:t>npm</a:t>
            </a:r>
            <a:r>
              <a:rPr lang="en-US" dirty="0">
                <a:highlight>
                  <a:srgbClr val="008000"/>
                </a:highlight>
              </a:rPr>
              <a:t> install </a:t>
            </a:r>
            <a:r>
              <a:rPr lang="en-US" dirty="0" err="1">
                <a:highlight>
                  <a:srgbClr val="008000"/>
                </a:highlight>
              </a:rPr>
              <a:t>mongodb</a:t>
            </a:r>
            <a:r>
              <a:rPr lang="en-US" dirty="0">
                <a:highlight>
                  <a:srgbClr val="008000"/>
                </a:highlight>
              </a:rPr>
              <a:t> </a:t>
            </a:r>
          </a:p>
          <a:p>
            <a:r>
              <a:rPr lang="en-US" dirty="0"/>
              <a:t>Now you have downloaded and installed a </a:t>
            </a:r>
            <a:r>
              <a:rPr lang="en-US" dirty="0" err="1">
                <a:solidFill>
                  <a:srgbClr val="00B050"/>
                </a:solidFill>
              </a:rPr>
              <a:t>mongodb</a:t>
            </a:r>
            <a:r>
              <a:rPr lang="en-US" dirty="0"/>
              <a:t> database driver.</a:t>
            </a:r>
          </a:p>
          <a:p>
            <a:r>
              <a:rPr lang="en-US" dirty="0">
                <a:solidFill>
                  <a:srgbClr val="00B050"/>
                </a:solidFill>
              </a:rPr>
              <a:t>Node.js </a:t>
            </a:r>
            <a:r>
              <a:rPr lang="en-US" dirty="0"/>
              <a:t>can use this module to manipulate </a:t>
            </a:r>
            <a:r>
              <a:rPr lang="en-US" dirty="0">
                <a:solidFill>
                  <a:srgbClr val="00B050"/>
                </a:solidFill>
              </a:rPr>
              <a:t>MongoDB</a:t>
            </a:r>
            <a:r>
              <a:rPr lang="en-US" dirty="0"/>
              <a:t> databases:</a:t>
            </a:r>
          </a:p>
          <a:p>
            <a:r>
              <a:rPr lang="fi-FI" dirty="0" err="1">
                <a:highlight>
                  <a:srgbClr val="008000"/>
                </a:highlight>
              </a:rPr>
              <a:t>var</a:t>
            </a:r>
            <a:r>
              <a:rPr lang="fi-FI" dirty="0">
                <a:highlight>
                  <a:srgbClr val="008000"/>
                </a:highlight>
              </a:rPr>
              <a:t> </a:t>
            </a:r>
            <a:r>
              <a:rPr lang="fi-FI" dirty="0" err="1">
                <a:highlight>
                  <a:srgbClr val="008000"/>
                </a:highlight>
              </a:rPr>
              <a:t>mongo</a:t>
            </a:r>
            <a:r>
              <a:rPr lang="fi-FI" dirty="0">
                <a:highlight>
                  <a:srgbClr val="008000"/>
                </a:highlight>
              </a:rPr>
              <a:t> = </a:t>
            </a:r>
            <a:r>
              <a:rPr lang="fi-FI" dirty="0" err="1">
                <a:highlight>
                  <a:srgbClr val="008000"/>
                </a:highlight>
              </a:rPr>
              <a:t>require</a:t>
            </a:r>
            <a:r>
              <a:rPr lang="fi-FI" dirty="0">
                <a:highlight>
                  <a:srgbClr val="008000"/>
                </a:highlight>
              </a:rPr>
              <a:t>('</a:t>
            </a:r>
            <a:r>
              <a:rPr lang="fi-FI" dirty="0" err="1">
                <a:highlight>
                  <a:srgbClr val="008000"/>
                </a:highlight>
              </a:rPr>
              <a:t>mongodb</a:t>
            </a:r>
            <a:r>
              <a:rPr lang="fi-FI" dirty="0">
                <a:highlight>
                  <a:srgbClr val="008000"/>
                </a:highlight>
              </a:rPr>
              <a:t>'); </a:t>
            </a:r>
          </a:p>
          <a:p>
            <a:r>
              <a:rPr lang="fi-FI" dirty="0" err="1"/>
              <a:t>Sources</a:t>
            </a:r>
            <a:r>
              <a:rPr lang="fi-FI" dirty="0"/>
              <a:t>: https://www.mongodb.com/ and https://www.w3schools.com/nodejs/nodejs_mongodb.asp</a:t>
            </a:r>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p:txBody>
      </p:sp>
      <p:sp>
        <p:nvSpPr>
          <p:cNvPr id="5" name="Sisällön paikkamerkki 4">
            <a:extLst>
              <a:ext uri="{FF2B5EF4-FFF2-40B4-BE49-F238E27FC236}">
                <a16:creationId xmlns:a16="http://schemas.microsoft.com/office/drawing/2014/main" id="{F5E80E8B-C363-4411-928E-8413E88035D4}"/>
              </a:ext>
            </a:extLst>
          </p:cNvPr>
          <p:cNvSpPr>
            <a:spLocks noGrp="1"/>
          </p:cNvSpPr>
          <p:nvPr>
            <p:ph sz="half" idx="2"/>
          </p:nvPr>
        </p:nvSpPr>
        <p:spPr>
          <a:xfrm>
            <a:off x="6217654" y="1180730"/>
            <a:ext cx="4938026" cy="5390664"/>
          </a:xfrm>
        </p:spPr>
        <p:txBody>
          <a:bodyPr>
            <a:normAutofit fontScale="92500" lnSpcReduction="20000"/>
          </a:bodyPr>
          <a:lstStyle/>
          <a:p>
            <a:r>
              <a:rPr lang="en-US" dirty="0">
                <a:solidFill>
                  <a:srgbClr val="00B050"/>
                </a:solidFill>
              </a:rPr>
              <a:t>MongoDB</a:t>
            </a:r>
            <a:r>
              <a:rPr lang="en-US" dirty="0"/>
              <a:t> is a document database, which means it stores data in </a:t>
            </a:r>
            <a:r>
              <a:rPr lang="en-US" dirty="0">
                <a:solidFill>
                  <a:srgbClr val="00B050"/>
                </a:solidFill>
              </a:rPr>
              <a:t>JSON-like</a:t>
            </a:r>
            <a:r>
              <a:rPr lang="en-US" dirty="0"/>
              <a:t> documents. Is much more expressive and powerful than the traditional row/column model. </a:t>
            </a:r>
            <a:endParaRPr lang="fi-FI" dirty="0"/>
          </a:p>
          <a:p>
            <a:r>
              <a:rPr lang="en-US" dirty="0"/>
              <a:t>Rich </a:t>
            </a:r>
            <a:r>
              <a:rPr lang="en-US" dirty="0">
                <a:solidFill>
                  <a:srgbClr val="00B050"/>
                </a:solidFill>
              </a:rPr>
              <a:t>JSON</a:t>
            </a:r>
            <a:r>
              <a:rPr lang="en-US" dirty="0"/>
              <a:t> Documents:</a:t>
            </a:r>
          </a:p>
          <a:p>
            <a:r>
              <a:rPr lang="en-US" dirty="0"/>
              <a:t>Supports </a:t>
            </a:r>
            <a:r>
              <a:rPr lang="en-US" dirty="0">
                <a:solidFill>
                  <a:srgbClr val="00B050"/>
                </a:solidFill>
              </a:rPr>
              <a:t>arrays</a:t>
            </a:r>
            <a:r>
              <a:rPr lang="en-US" dirty="0"/>
              <a:t> and </a:t>
            </a:r>
            <a:r>
              <a:rPr lang="en-US" dirty="0">
                <a:solidFill>
                  <a:srgbClr val="00B050"/>
                </a:solidFill>
              </a:rPr>
              <a:t>nested</a:t>
            </a:r>
            <a:r>
              <a:rPr lang="en-US" dirty="0"/>
              <a:t> </a:t>
            </a:r>
            <a:r>
              <a:rPr lang="en-US" dirty="0">
                <a:solidFill>
                  <a:srgbClr val="00B050"/>
                </a:solidFill>
              </a:rPr>
              <a:t>objects</a:t>
            </a:r>
            <a:r>
              <a:rPr lang="en-US" dirty="0"/>
              <a:t> as values.</a:t>
            </a:r>
          </a:p>
          <a:p>
            <a:r>
              <a:rPr lang="en-US" dirty="0"/>
              <a:t>Allows for flexible and dynamic </a:t>
            </a:r>
            <a:r>
              <a:rPr lang="en-US" dirty="0">
                <a:solidFill>
                  <a:srgbClr val="00B050"/>
                </a:solidFill>
              </a:rPr>
              <a:t>schemas</a:t>
            </a:r>
            <a:r>
              <a:rPr lang="en-US" dirty="0"/>
              <a:t>.</a:t>
            </a:r>
          </a:p>
          <a:p>
            <a:r>
              <a:rPr lang="en-US" dirty="0"/>
              <a:t>Powerful </a:t>
            </a:r>
            <a:r>
              <a:rPr lang="en-US" dirty="0">
                <a:solidFill>
                  <a:srgbClr val="00B050"/>
                </a:solidFill>
              </a:rPr>
              <a:t>query</a:t>
            </a:r>
            <a:r>
              <a:rPr lang="en-US" dirty="0"/>
              <a:t> language</a:t>
            </a:r>
          </a:p>
          <a:p>
            <a:r>
              <a:rPr lang="en-US" dirty="0"/>
              <a:t>Allows you to filter and sort by any field, no matter how nested it may be within a document.</a:t>
            </a:r>
          </a:p>
          <a:p>
            <a:r>
              <a:rPr lang="en-US" dirty="0"/>
              <a:t>Support for aggregations and other modern use-cases such as geo-based search, graph search, and text search.</a:t>
            </a:r>
          </a:p>
          <a:p>
            <a:r>
              <a:rPr lang="fi-FI" dirty="0" err="1"/>
              <a:t>Queries</a:t>
            </a:r>
            <a:r>
              <a:rPr lang="fi-FI" dirty="0"/>
              <a:t> </a:t>
            </a:r>
            <a:r>
              <a:rPr lang="fi-FI" dirty="0" err="1"/>
              <a:t>are</a:t>
            </a:r>
            <a:r>
              <a:rPr lang="fi-FI" dirty="0"/>
              <a:t> </a:t>
            </a:r>
            <a:r>
              <a:rPr lang="fi-FI" dirty="0" err="1"/>
              <a:t>themselves</a:t>
            </a:r>
            <a:r>
              <a:rPr lang="fi-FI" dirty="0"/>
              <a:t> </a:t>
            </a:r>
            <a:r>
              <a:rPr lang="fi-FI" dirty="0">
                <a:solidFill>
                  <a:srgbClr val="00B050"/>
                </a:solidFill>
              </a:rPr>
              <a:t>JSON</a:t>
            </a:r>
            <a:r>
              <a:rPr lang="fi-FI" dirty="0"/>
              <a:t>. </a:t>
            </a:r>
            <a:r>
              <a:rPr lang="en-US" dirty="0"/>
              <a:t>No more concatenating strings to dynamically generate </a:t>
            </a:r>
            <a:r>
              <a:rPr lang="en-US" dirty="0">
                <a:solidFill>
                  <a:srgbClr val="00B050"/>
                </a:solidFill>
              </a:rPr>
              <a:t>SQL</a:t>
            </a:r>
            <a:r>
              <a:rPr lang="en-US" dirty="0"/>
              <a:t> queries.</a:t>
            </a:r>
          </a:p>
          <a:p>
            <a:endParaRPr lang="fi-FI" dirty="0"/>
          </a:p>
          <a:p>
            <a:endParaRPr lang="fi-FI" dirty="0"/>
          </a:p>
          <a:p>
            <a:endParaRPr lang="fi-FI" dirty="0"/>
          </a:p>
          <a:p>
            <a:endParaRPr lang="fi-FI" dirty="0"/>
          </a:p>
          <a:p>
            <a:endParaRPr lang="fi-FI" dirty="0"/>
          </a:p>
          <a:p>
            <a:endParaRPr lang="fi-FI" dirty="0"/>
          </a:p>
          <a:p>
            <a:endParaRPr lang="fi-FI" dirty="0"/>
          </a:p>
        </p:txBody>
      </p:sp>
      <p:sp>
        <p:nvSpPr>
          <p:cNvPr id="4" name="Dian numeron paikkamerkki 3">
            <a:extLst>
              <a:ext uri="{FF2B5EF4-FFF2-40B4-BE49-F238E27FC236}">
                <a16:creationId xmlns:a16="http://schemas.microsoft.com/office/drawing/2014/main" id="{5ABF18B9-C5EC-466A-8FDD-F8B25FD90717}"/>
              </a:ext>
            </a:extLst>
          </p:cNvPr>
          <p:cNvSpPr>
            <a:spLocks noGrp="1"/>
          </p:cNvSpPr>
          <p:nvPr>
            <p:ph type="sldNum" sz="quarter" idx="12"/>
          </p:nvPr>
        </p:nvSpPr>
        <p:spPr/>
        <p:txBody>
          <a:bodyPr/>
          <a:lstStyle/>
          <a:p>
            <a:fld id="{3A98EE3D-8CD1-4C3F-BD1C-C98C9596463C}" type="slidenum">
              <a:rPr lang="en-US" smtClean="0"/>
              <a:pPr/>
              <a:t>261</a:t>
            </a:fld>
            <a:endParaRPr lang="en-US" dirty="0"/>
          </a:p>
        </p:txBody>
      </p:sp>
    </p:spTree>
    <p:extLst>
      <p:ext uri="{BB962C8B-B14F-4D97-AF65-F5344CB8AC3E}">
        <p14:creationId xmlns:p14="http://schemas.microsoft.com/office/powerpoint/2010/main" val="405165056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727C718D-96BE-47BD-8566-942E21B99F8F}"/>
              </a:ext>
            </a:extLst>
          </p:cNvPr>
          <p:cNvSpPr>
            <a:spLocks noGrp="1"/>
          </p:cNvSpPr>
          <p:nvPr>
            <p:ph type="title"/>
          </p:nvPr>
        </p:nvSpPr>
        <p:spPr/>
        <p:txBody>
          <a:bodyPr>
            <a:normAutofit fontScale="90000"/>
          </a:bodyPr>
          <a:lstStyle/>
          <a:p>
            <a:pPr algn="ctr"/>
            <a:r>
              <a:rPr lang="fi-FI" dirty="0"/>
              <a:t>Libraries</a:t>
            </a:r>
          </a:p>
        </p:txBody>
      </p:sp>
      <p:sp>
        <p:nvSpPr>
          <p:cNvPr id="3" name="Sisällön paikkamerkki 2">
            <a:extLst>
              <a:ext uri="{FF2B5EF4-FFF2-40B4-BE49-F238E27FC236}">
                <a16:creationId xmlns:a16="http://schemas.microsoft.com/office/drawing/2014/main" id="{A3506208-388B-4864-A28F-2A0DBEC2EF99}"/>
              </a:ext>
            </a:extLst>
          </p:cNvPr>
          <p:cNvSpPr>
            <a:spLocks noGrp="1"/>
          </p:cNvSpPr>
          <p:nvPr>
            <p:ph sz="half" idx="1"/>
          </p:nvPr>
        </p:nvSpPr>
        <p:spPr>
          <a:xfrm>
            <a:off x="798990" y="1180730"/>
            <a:ext cx="4938026" cy="5390665"/>
          </a:xfrm>
        </p:spPr>
        <p:txBody>
          <a:bodyPr>
            <a:normAutofit fontScale="92500" lnSpcReduction="20000"/>
          </a:bodyPr>
          <a:lstStyle/>
          <a:p>
            <a:r>
              <a:rPr lang="en-US" dirty="0">
                <a:solidFill>
                  <a:srgbClr val="00B050"/>
                </a:solidFill>
              </a:rPr>
              <a:t>The ECMAScript Internationalization API </a:t>
            </a:r>
            <a:r>
              <a:rPr lang="en-US" dirty="0"/>
              <a:t>helps with tasks related to internationalization: collation (sorting and searching strings), number formatting, and date and time formatting.</a:t>
            </a:r>
          </a:p>
          <a:p>
            <a:r>
              <a:rPr lang="en-US" dirty="0">
                <a:solidFill>
                  <a:srgbClr val="00B050"/>
                </a:solidFill>
              </a:rPr>
              <a:t>Underscore.js </a:t>
            </a:r>
            <a:r>
              <a:rPr lang="en-US" dirty="0"/>
              <a:t>complements </a:t>
            </a:r>
            <a:r>
              <a:rPr lang="en-US" dirty="0">
                <a:solidFill>
                  <a:srgbClr val="00B050"/>
                </a:solidFill>
              </a:rPr>
              <a:t>JavaScript’s </a:t>
            </a:r>
            <a:r>
              <a:rPr lang="en-US" dirty="0"/>
              <a:t>relatively sparse standard library with tool functions for arrays, objects, functions, and more. As </a:t>
            </a:r>
            <a:r>
              <a:rPr lang="en-US" dirty="0">
                <a:solidFill>
                  <a:srgbClr val="00B050"/>
                </a:solidFill>
              </a:rPr>
              <a:t>Underscore</a:t>
            </a:r>
            <a:r>
              <a:rPr lang="en-US" dirty="0"/>
              <a:t> predates </a:t>
            </a:r>
            <a:r>
              <a:rPr lang="en-US" dirty="0">
                <a:solidFill>
                  <a:srgbClr val="00B050"/>
                </a:solidFill>
              </a:rPr>
              <a:t>ECMAScript 5</a:t>
            </a:r>
            <a:r>
              <a:rPr lang="en-US" dirty="0"/>
              <a:t>, there is some overlap with the standard library. </a:t>
            </a:r>
          </a:p>
          <a:p>
            <a:r>
              <a:rPr lang="en-US" dirty="0">
                <a:solidFill>
                  <a:srgbClr val="00B050"/>
                </a:solidFill>
              </a:rPr>
              <a:t>Lo-Dash</a:t>
            </a:r>
            <a:r>
              <a:rPr lang="en-US" dirty="0"/>
              <a:t> is an alternative implementation of the Underscore.js API, with a few additional features.</a:t>
            </a:r>
          </a:p>
          <a:p>
            <a:r>
              <a:rPr lang="en-US" dirty="0" err="1">
                <a:solidFill>
                  <a:srgbClr val="00B050"/>
                </a:solidFill>
              </a:rPr>
              <a:t>XRegExp</a:t>
            </a:r>
            <a:r>
              <a:rPr lang="en-US" dirty="0"/>
              <a:t> is a regular expression library with several advanced features such as named captures and free-spacing. (which allows you to spread out a regular expression across multiple lines and document per line).</a:t>
            </a:r>
            <a:endParaRPr lang="fi-FI" dirty="0"/>
          </a:p>
          <a:p>
            <a:r>
              <a:rPr lang="fi-FI" dirty="0" err="1"/>
              <a:t>Source</a:t>
            </a:r>
            <a:r>
              <a:rPr lang="fi-FI" dirty="0"/>
              <a:t>: http://speakingjs.com/es5/ch30.html</a:t>
            </a:r>
          </a:p>
        </p:txBody>
      </p:sp>
      <p:sp>
        <p:nvSpPr>
          <p:cNvPr id="4" name="Sisällön paikkamerkki 3">
            <a:extLst>
              <a:ext uri="{FF2B5EF4-FFF2-40B4-BE49-F238E27FC236}">
                <a16:creationId xmlns:a16="http://schemas.microsoft.com/office/drawing/2014/main" id="{0B891837-AFB1-4A42-8FA0-6B7F94E02545}"/>
              </a:ext>
            </a:extLst>
          </p:cNvPr>
          <p:cNvSpPr>
            <a:spLocks noGrp="1"/>
          </p:cNvSpPr>
          <p:nvPr>
            <p:ph sz="half" idx="2"/>
          </p:nvPr>
        </p:nvSpPr>
        <p:spPr>
          <a:xfrm>
            <a:off x="6217654" y="1180729"/>
            <a:ext cx="4938026" cy="5390665"/>
          </a:xfrm>
        </p:spPr>
        <p:txBody>
          <a:bodyPr>
            <a:normAutofit fontScale="92500" lnSpcReduction="20000"/>
          </a:bodyPr>
          <a:lstStyle/>
          <a:p>
            <a:r>
              <a:rPr lang="en-US" dirty="0">
                <a:solidFill>
                  <a:srgbClr val="00B050"/>
                </a:solidFill>
              </a:rPr>
              <a:t>Shims</a:t>
            </a:r>
            <a:r>
              <a:rPr lang="en-US" dirty="0"/>
              <a:t> Versus </a:t>
            </a:r>
            <a:r>
              <a:rPr lang="en-US" dirty="0" err="1">
                <a:solidFill>
                  <a:srgbClr val="00B050"/>
                </a:solidFill>
              </a:rPr>
              <a:t>Polyfills</a:t>
            </a:r>
            <a:r>
              <a:rPr lang="en-US" dirty="0"/>
              <a:t>:</a:t>
            </a:r>
          </a:p>
          <a:p>
            <a:r>
              <a:rPr lang="en-US" dirty="0">
                <a:solidFill>
                  <a:srgbClr val="00B050"/>
                </a:solidFill>
              </a:rPr>
              <a:t>Shims </a:t>
            </a:r>
            <a:r>
              <a:rPr lang="en-US" dirty="0"/>
              <a:t>and </a:t>
            </a:r>
            <a:r>
              <a:rPr lang="en-US" dirty="0" err="1">
                <a:solidFill>
                  <a:srgbClr val="00B050"/>
                </a:solidFill>
              </a:rPr>
              <a:t>polyfills</a:t>
            </a:r>
            <a:r>
              <a:rPr lang="en-US" dirty="0"/>
              <a:t> are libraries that retrofit newer functionality on older </a:t>
            </a:r>
            <a:r>
              <a:rPr lang="en-US" dirty="0">
                <a:solidFill>
                  <a:srgbClr val="00B050"/>
                </a:solidFill>
              </a:rPr>
              <a:t>JavaScript</a:t>
            </a:r>
            <a:r>
              <a:rPr lang="en-US" dirty="0"/>
              <a:t> engines:</a:t>
            </a:r>
          </a:p>
          <a:p>
            <a:r>
              <a:rPr lang="en-US" dirty="0"/>
              <a:t>A </a:t>
            </a:r>
            <a:r>
              <a:rPr lang="en-US" dirty="0">
                <a:solidFill>
                  <a:srgbClr val="00B050"/>
                </a:solidFill>
              </a:rPr>
              <a:t>shim </a:t>
            </a:r>
            <a:r>
              <a:rPr lang="en-US" dirty="0"/>
              <a:t>is a library that brings a new API to an older environment, using only the means of that environment. </a:t>
            </a:r>
          </a:p>
          <a:p>
            <a:r>
              <a:rPr lang="en-US" dirty="0"/>
              <a:t>A </a:t>
            </a:r>
            <a:r>
              <a:rPr lang="en-US" dirty="0" err="1">
                <a:solidFill>
                  <a:srgbClr val="00B050"/>
                </a:solidFill>
              </a:rPr>
              <a:t>polyfill</a:t>
            </a:r>
            <a:r>
              <a:rPr lang="en-US" dirty="0">
                <a:solidFill>
                  <a:srgbClr val="00B050"/>
                </a:solidFill>
              </a:rPr>
              <a:t> </a:t>
            </a:r>
            <a:r>
              <a:rPr lang="en-US" dirty="0"/>
              <a:t>is a shim for a browser API. It typically checks if a browser supports an API. If it doesn’t, the </a:t>
            </a:r>
            <a:r>
              <a:rPr lang="en-US" dirty="0" err="1">
                <a:solidFill>
                  <a:srgbClr val="00B050"/>
                </a:solidFill>
              </a:rPr>
              <a:t>polyfill</a:t>
            </a:r>
            <a:r>
              <a:rPr lang="en-US" dirty="0">
                <a:solidFill>
                  <a:srgbClr val="00B050"/>
                </a:solidFill>
              </a:rPr>
              <a:t> </a:t>
            </a:r>
            <a:r>
              <a:rPr lang="en-US" dirty="0"/>
              <a:t>installs its own implementation. That allows you to use the API in either case. The term </a:t>
            </a:r>
            <a:r>
              <a:rPr lang="en-US" dirty="0" err="1">
                <a:solidFill>
                  <a:srgbClr val="00B050"/>
                </a:solidFill>
              </a:rPr>
              <a:t>polyfill</a:t>
            </a:r>
            <a:r>
              <a:rPr lang="en-US" dirty="0"/>
              <a:t> comes from a home improvement product; according to </a:t>
            </a:r>
            <a:r>
              <a:rPr lang="en-US" dirty="0">
                <a:solidFill>
                  <a:srgbClr val="00B050"/>
                </a:solidFill>
              </a:rPr>
              <a:t>Remy Sharp</a:t>
            </a:r>
            <a:r>
              <a:rPr lang="en-US" dirty="0"/>
              <a:t>: </a:t>
            </a:r>
          </a:p>
          <a:p>
            <a:r>
              <a:rPr lang="en-US" dirty="0">
                <a:solidFill>
                  <a:srgbClr val="00B050"/>
                </a:solidFill>
              </a:rPr>
              <a:t>Polyfilla</a:t>
            </a:r>
            <a:r>
              <a:rPr lang="en-US" dirty="0"/>
              <a:t> is a UK product known as </a:t>
            </a:r>
            <a:r>
              <a:rPr lang="en-US" dirty="0">
                <a:solidFill>
                  <a:srgbClr val="00B050"/>
                </a:solidFill>
              </a:rPr>
              <a:t>Spackling Paste </a:t>
            </a:r>
            <a:r>
              <a:rPr lang="en-US" dirty="0"/>
              <a:t>in the US. With that in mind: think of the browsers as a wall with cracks in it. These [</a:t>
            </a:r>
            <a:r>
              <a:rPr lang="en-US" dirty="0" err="1">
                <a:solidFill>
                  <a:srgbClr val="00B050"/>
                </a:solidFill>
              </a:rPr>
              <a:t>polyfills</a:t>
            </a:r>
            <a:r>
              <a:rPr lang="en-US" dirty="0"/>
              <a:t>] help smooth out the cracks and give us a nice smooth wall of browsers to work with.</a:t>
            </a:r>
            <a:endParaRPr lang="fi-FI" dirty="0"/>
          </a:p>
          <a:p>
            <a:endParaRPr lang="fi-FI" dirty="0"/>
          </a:p>
        </p:txBody>
      </p:sp>
      <p:sp>
        <p:nvSpPr>
          <p:cNvPr id="5" name="Dian numeron paikkamerkki 4">
            <a:extLst>
              <a:ext uri="{FF2B5EF4-FFF2-40B4-BE49-F238E27FC236}">
                <a16:creationId xmlns:a16="http://schemas.microsoft.com/office/drawing/2014/main" id="{2139DE34-7133-4EF4-9749-754AB513B05D}"/>
              </a:ext>
            </a:extLst>
          </p:cNvPr>
          <p:cNvSpPr>
            <a:spLocks noGrp="1"/>
          </p:cNvSpPr>
          <p:nvPr>
            <p:ph type="sldNum" sz="quarter" idx="12"/>
          </p:nvPr>
        </p:nvSpPr>
        <p:spPr/>
        <p:txBody>
          <a:bodyPr/>
          <a:lstStyle/>
          <a:p>
            <a:fld id="{3A98EE3D-8CD1-4C3F-BD1C-C98C9596463C}" type="slidenum">
              <a:rPr lang="en-US" smtClean="0"/>
              <a:t>262</a:t>
            </a:fld>
            <a:endParaRPr lang="en-US" dirty="0"/>
          </a:p>
        </p:txBody>
      </p:sp>
    </p:spTree>
    <p:extLst>
      <p:ext uri="{BB962C8B-B14F-4D97-AF65-F5344CB8AC3E}">
        <p14:creationId xmlns:p14="http://schemas.microsoft.com/office/powerpoint/2010/main" val="28671592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727C718D-96BE-47BD-8566-942E21B99F8F}"/>
              </a:ext>
            </a:extLst>
          </p:cNvPr>
          <p:cNvSpPr>
            <a:spLocks noGrp="1"/>
          </p:cNvSpPr>
          <p:nvPr>
            <p:ph type="title"/>
          </p:nvPr>
        </p:nvSpPr>
        <p:spPr/>
        <p:txBody>
          <a:bodyPr>
            <a:normAutofit/>
          </a:bodyPr>
          <a:lstStyle/>
          <a:p>
            <a:pPr algn="ctr"/>
            <a:r>
              <a:rPr lang="fi-FI" dirty="0" err="1"/>
              <a:t>jQuery</a:t>
            </a:r>
            <a:r>
              <a:rPr lang="fi-FI" dirty="0"/>
              <a:t> Library </a:t>
            </a:r>
            <a:r>
              <a:rPr lang="fi-FI" dirty="0" err="1"/>
              <a:t>versus</a:t>
            </a:r>
            <a:r>
              <a:rPr lang="fi-FI" dirty="0"/>
              <a:t> JavaScript</a:t>
            </a:r>
          </a:p>
        </p:txBody>
      </p:sp>
      <p:sp>
        <p:nvSpPr>
          <p:cNvPr id="3" name="Sisällön paikkamerkki 2">
            <a:extLst>
              <a:ext uri="{FF2B5EF4-FFF2-40B4-BE49-F238E27FC236}">
                <a16:creationId xmlns:a16="http://schemas.microsoft.com/office/drawing/2014/main" id="{A3506208-388B-4864-A28F-2A0DBEC2EF99}"/>
              </a:ext>
            </a:extLst>
          </p:cNvPr>
          <p:cNvSpPr>
            <a:spLocks noGrp="1"/>
          </p:cNvSpPr>
          <p:nvPr>
            <p:ph idx="1"/>
          </p:nvPr>
        </p:nvSpPr>
        <p:spPr>
          <a:xfrm>
            <a:off x="861134" y="1109751"/>
            <a:ext cx="10294546" cy="5461644"/>
          </a:xfrm>
        </p:spPr>
        <p:txBody>
          <a:bodyPr>
            <a:normAutofit fontScale="925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solidFill>
                  <a:srgbClr val="00B050"/>
                </a:solidFill>
              </a:rPr>
              <a:t>jQuery</a:t>
            </a:r>
            <a:r>
              <a:rPr lang="en-US" dirty="0"/>
              <a:t> was created in 2006 by </a:t>
            </a:r>
            <a:r>
              <a:rPr lang="en-US" dirty="0">
                <a:solidFill>
                  <a:srgbClr val="00B050"/>
                </a:solidFill>
              </a:rPr>
              <a:t>John </a:t>
            </a:r>
            <a:r>
              <a:rPr lang="en-US" dirty="0" err="1">
                <a:solidFill>
                  <a:srgbClr val="00B050"/>
                </a:solidFill>
              </a:rPr>
              <a:t>Resig</a:t>
            </a:r>
            <a:r>
              <a:rPr lang="en-US" dirty="0"/>
              <a:t>. It was designed to handle browser incompatibilities and to simplify </a:t>
            </a:r>
            <a:r>
              <a:rPr lang="en-US" dirty="0">
                <a:solidFill>
                  <a:srgbClr val="00B050"/>
                </a:solidFill>
              </a:rPr>
              <a:t>HTML DOM </a:t>
            </a:r>
            <a:r>
              <a:rPr lang="en-US" dirty="0"/>
              <a:t>manipulation, event handling, animations, and </a:t>
            </a:r>
            <a:r>
              <a:rPr lang="en-US" dirty="0">
                <a:solidFill>
                  <a:srgbClr val="00B050"/>
                </a:solidFill>
              </a:rPr>
              <a:t>Ajax</a:t>
            </a:r>
            <a:r>
              <a:rPr lang="en-US" dirty="0"/>
              <a:t>.</a:t>
            </a:r>
            <a:r>
              <a:rPr lang="en-US" dirty="0">
                <a:solidFill>
                  <a:srgbClr val="00B050"/>
                </a:solidFill>
              </a:rPr>
              <a:t> jQuery </a:t>
            </a:r>
            <a:r>
              <a:rPr lang="en-US" dirty="0"/>
              <a:t>has been the most popular </a:t>
            </a:r>
            <a:r>
              <a:rPr lang="en-US" dirty="0">
                <a:solidFill>
                  <a:srgbClr val="00B050"/>
                </a:solidFill>
              </a:rPr>
              <a:t>JavaScript</a:t>
            </a:r>
            <a:r>
              <a:rPr lang="en-US" dirty="0"/>
              <a:t> library in the world. It is possible to only use vanilla (basic) </a:t>
            </a:r>
            <a:r>
              <a:rPr lang="en-US" dirty="0" err="1">
                <a:solidFill>
                  <a:srgbClr val="00B050"/>
                </a:solidFill>
              </a:rPr>
              <a:t>Javascript</a:t>
            </a:r>
            <a:r>
              <a:rPr lang="en-US" dirty="0"/>
              <a:t> instead of </a:t>
            </a:r>
            <a:r>
              <a:rPr lang="en-US" dirty="0">
                <a:solidFill>
                  <a:srgbClr val="00B050"/>
                </a:solidFill>
              </a:rPr>
              <a:t>jQuery</a:t>
            </a:r>
            <a:r>
              <a:rPr lang="en-US" dirty="0"/>
              <a:t>.</a:t>
            </a:r>
          </a:p>
          <a:p>
            <a:r>
              <a:rPr lang="en-US" dirty="0">
                <a:solidFill>
                  <a:srgbClr val="00B050"/>
                </a:solidFill>
              </a:rPr>
              <a:t>jQuery</a:t>
            </a:r>
            <a:r>
              <a:rPr lang="en-US" dirty="0"/>
              <a:t> uses a format, </a:t>
            </a:r>
            <a:r>
              <a:rPr lang="en-US" dirty="0">
                <a:highlight>
                  <a:srgbClr val="008000"/>
                </a:highlight>
              </a:rPr>
              <a:t>$(selector).action() </a:t>
            </a:r>
            <a:r>
              <a:rPr lang="en-US" dirty="0"/>
              <a:t>to assign an element(s) to an event. To explain it in detail, </a:t>
            </a:r>
            <a:r>
              <a:rPr lang="en-US" dirty="0">
                <a:highlight>
                  <a:srgbClr val="008000"/>
                </a:highlight>
              </a:rPr>
              <a:t>$(selector) </a:t>
            </a:r>
            <a:r>
              <a:rPr lang="en-US" dirty="0"/>
              <a:t>will call </a:t>
            </a:r>
            <a:r>
              <a:rPr lang="en-US" dirty="0">
                <a:solidFill>
                  <a:srgbClr val="00B050"/>
                </a:solidFill>
              </a:rPr>
              <a:t>jQuery </a:t>
            </a:r>
            <a:r>
              <a:rPr lang="en-US" dirty="0"/>
              <a:t>to select selector element(s) and assign it to an </a:t>
            </a:r>
            <a:r>
              <a:rPr lang="en-US" dirty="0">
                <a:solidFill>
                  <a:srgbClr val="00B050"/>
                </a:solidFill>
              </a:rPr>
              <a:t>event API </a:t>
            </a:r>
            <a:r>
              <a:rPr lang="en-US" dirty="0"/>
              <a:t>called .action().</a:t>
            </a:r>
            <a:r>
              <a:rPr lang="fi-FI" dirty="0"/>
              <a:t> </a:t>
            </a:r>
          </a:p>
          <a:p>
            <a:r>
              <a:rPr lang="fi-FI" dirty="0" err="1"/>
              <a:t>Sources</a:t>
            </a:r>
            <a:r>
              <a:rPr lang="fi-FI" dirty="0"/>
              <a:t>: https://developer.mozilla.org/en-US/docs/Glossary/jQuery and https://www.w3schools.com/js/js_jquery_selectors.asp</a:t>
            </a:r>
          </a:p>
          <a:p>
            <a:endParaRPr lang="fi-FI" dirty="0"/>
          </a:p>
        </p:txBody>
      </p:sp>
      <p:sp>
        <p:nvSpPr>
          <p:cNvPr id="5" name="Dian numeron paikkamerkki 4">
            <a:extLst>
              <a:ext uri="{FF2B5EF4-FFF2-40B4-BE49-F238E27FC236}">
                <a16:creationId xmlns:a16="http://schemas.microsoft.com/office/drawing/2014/main" id="{2139DE34-7133-4EF4-9749-754AB513B05D}"/>
              </a:ext>
            </a:extLst>
          </p:cNvPr>
          <p:cNvSpPr>
            <a:spLocks noGrp="1"/>
          </p:cNvSpPr>
          <p:nvPr>
            <p:ph type="sldNum" sz="quarter" idx="12"/>
          </p:nvPr>
        </p:nvSpPr>
        <p:spPr/>
        <p:txBody>
          <a:bodyPr/>
          <a:lstStyle/>
          <a:p>
            <a:fld id="{3A98EE3D-8CD1-4C3F-BD1C-C98C9596463C}" type="slidenum">
              <a:rPr lang="en-US" smtClean="0"/>
              <a:t>263</a:t>
            </a:fld>
            <a:endParaRPr lang="en-US" dirty="0"/>
          </a:p>
        </p:txBody>
      </p:sp>
      <p:pic>
        <p:nvPicPr>
          <p:cNvPr id="6" name="Kuva 5">
            <a:extLst>
              <a:ext uri="{FF2B5EF4-FFF2-40B4-BE49-F238E27FC236}">
                <a16:creationId xmlns:a16="http://schemas.microsoft.com/office/drawing/2014/main" id="{3A9048F6-C7DF-42E2-A571-616B1817E68E}"/>
              </a:ext>
            </a:extLst>
          </p:cNvPr>
          <p:cNvPicPr>
            <a:picLocks noChangeAspect="1"/>
          </p:cNvPicPr>
          <p:nvPr/>
        </p:nvPicPr>
        <p:blipFill>
          <a:blip r:embed="rId2"/>
          <a:stretch>
            <a:fillRect/>
          </a:stretch>
        </p:blipFill>
        <p:spPr>
          <a:xfrm>
            <a:off x="861134" y="1109751"/>
            <a:ext cx="8588892" cy="3014574"/>
          </a:xfrm>
          <a:prstGeom prst="rect">
            <a:avLst/>
          </a:prstGeom>
        </p:spPr>
      </p:pic>
    </p:spTree>
    <p:extLst>
      <p:ext uri="{BB962C8B-B14F-4D97-AF65-F5344CB8AC3E}">
        <p14:creationId xmlns:p14="http://schemas.microsoft.com/office/powerpoint/2010/main" val="51036511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tsikko 4">
            <a:extLst>
              <a:ext uri="{FF2B5EF4-FFF2-40B4-BE49-F238E27FC236}">
                <a16:creationId xmlns:a16="http://schemas.microsoft.com/office/drawing/2014/main" id="{536A6195-DA52-44F6-9188-76F529E10FF0}"/>
              </a:ext>
            </a:extLst>
          </p:cNvPr>
          <p:cNvSpPr>
            <a:spLocks noGrp="1"/>
          </p:cNvSpPr>
          <p:nvPr>
            <p:ph type="title"/>
          </p:nvPr>
        </p:nvSpPr>
        <p:spPr/>
        <p:txBody>
          <a:bodyPr>
            <a:normAutofit fontScale="90000"/>
          </a:bodyPr>
          <a:lstStyle/>
          <a:p>
            <a:pPr algn="ctr"/>
            <a:r>
              <a:rPr lang="fi-FI" dirty="0"/>
              <a:t>API (Application Programming </a:t>
            </a:r>
            <a:r>
              <a:rPr lang="fi-FI" dirty="0" err="1"/>
              <a:t>Interface</a:t>
            </a:r>
            <a:r>
              <a:rPr lang="fi-FI" dirty="0"/>
              <a:t>)</a:t>
            </a:r>
          </a:p>
        </p:txBody>
      </p:sp>
      <p:sp>
        <p:nvSpPr>
          <p:cNvPr id="6" name="Sisällön paikkamerkki 5">
            <a:extLst>
              <a:ext uri="{FF2B5EF4-FFF2-40B4-BE49-F238E27FC236}">
                <a16:creationId xmlns:a16="http://schemas.microsoft.com/office/drawing/2014/main" id="{3DFCBC40-C123-4447-9F34-FEE0B8D662F6}"/>
              </a:ext>
            </a:extLst>
          </p:cNvPr>
          <p:cNvSpPr>
            <a:spLocks noGrp="1"/>
          </p:cNvSpPr>
          <p:nvPr>
            <p:ph sz="half" idx="1"/>
          </p:nvPr>
        </p:nvSpPr>
        <p:spPr>
          <a:xfrm>
            <a:off x="798990" y="1180730"/>
            <a:ext cx="4938026" cy="5390665"/>
          </a:xfrm>
        </p:spPr>
        <p:txBody>
          <a:bodyPr>
            <a:noAutofit/>
          </a:bodyPr>
          <a:lstStyle/>
          <a:p>
            <a:r>
              <a:rPr lang="en-US" sz="1600" dirty="0">
                <a:highlight>
                  <a:srgbClr val="008000"/>
                </a:highlight>
              </a:rPr>
              <a:t>An API (Application Programming Interface) </a:t>
            </a:r>
            <a:r>
              <a:rPr lang="en-US" sz="1600" dirty="0"/>
              <a:t>is a set of features and rules that exist inside the application enabling interaction with it through software . The </a:t>
            </a:r>
            <a:r>
              <a:rPr lang="en-US" sz="1600" dirty="0">
                <a:solidFill>
                  <a:srgbClr val="00B050"/>
                </a:solidFill>
              </a:rPr>
              <a:t>API </a:t>
            </a:r>
            <a:r>
              <a:rPr lang="en-US" sz="1600" dirty="0"/>
              <a:t>can be seen as a simple contract (the interface) between the application offering it and other items, such as third party software or hardware.</a:t>
            </a:r>
          </a:p>
          <a:p>
            <a:r>
              <a:rPr lang="en-US" sz="1600" dirty="0"/>
              <a:t>In Web development, an </a:t>
            </a:r>
            <a:r>
              <a:rPr lang="en-US" sz="1600" dirty="0">
                <a:solidFill>
                  <a:srgbClr val="00B050"/>
                </a:solidFill>
              </a:rPr>
              <a:t>API </a:t>
            </a:r>
            <a:r>
              <a:rPr lang="en-US" sz="1600" dirty="0"/>
              <a:t>is generally a set of code features (e.g. methods, properties, events, and URLs) that a developer can use in their apps for interacting with components of a user's web browser, or other software/hardware on the user's computer, or third party websites and services.</a:t>
            </a:r>
          </a:p>
          <a:p>
            <a:r>
              <a:rPr lang="fi-FI" sz="1600" dirty="0" err="1"/>
              <a:t>Sources</a:t>
            </a:r>
            <a:r>
              <a:rPr lang="fi-FI" sz="1600" dirty="0"/>
              <a:t>: https://developer.mozilla.org/en-US/docs/Glossary/API, …en-US/docs/Learn/JavaScript/Client-side_web_APIs/Introduction and …/en-US/docs/Web/API </a:t>
            </a:r>
          </a:p>
        </p:txBody>
      </p:sp>
      <p:sp>
        <p:nvSpPr>
          <p:cNvPr id="7" name="Sisällön paikkamerkki 6">
            <a:extLst>
              <a:ext uri="{FF2B5EF4-FFF2-40B4-BE49-F238E27FC236}">
                <a16:creationId xmlns:a16="http://schemas.microsoft.com/office/drawing/2014/main" id="{949D4148-BE6D-4A49-BD7E-D08A559D0286}"/>
              </a:ext>
            </a:extLst>
          </p:cNvPr>
          <p:cNvSpPr>
            <a:spLocks noGrp="1"/>
          </p:cNvSpPr>
          <p:nvPr>
            <p:ph sz="half" idx="2"/>
          </p:nvPr>
        </p:nvSpPr>
        <p:spPr>
          <a:xfrm>
            <a:off x="6217654" y="1180729"/>
            <a:ext cx="4938026" cy="5390665"/>
          </a:xfrm>
        </p:spPr>
        <p:txBody>
          <a:bodyPr>
            <a:noAutofit/>
          </a:bodyPr>
          <a:lstStyle/>
          <a:p>
            <a:pPr>
              <a:lnSpc>
                <a:spcPct val="100000"/>
              </a:lnSpc>
            </a:pPr>
            <a:r>
              <a:rPr lang="en-US" sz="1600" dirty="0"/>
              <a:t>Web </a:t>
            </a:r>
            <a:r>
              <a:rPr lang="en-US" sz="1600" dirty="0">
                <a:solidFill>
                  <a:srgbClr val="00B050"/>
                </a:solidFill>
              </a:rPr>
              <a:t>APIs</a:t>
            </a:r>
            <a:r>
              <a:rPr lang="en-US" sz="1600" dirty="0"/>
              <a:t> are typically used with </a:t>
            </a:r>
            <a:r>
              <a:rPr lang="en-US" sz="1600" dirty="0">
                <a:solidFill>
                  <a:srgbClr val="00B050"/>
                </a:solidFill>
              </a:rPr>
              <a:t>JavaScript</a:t>
            </a:r>
            <a:r>
              <a:rPr lang="en-US" sz="1600" dirty="0"/>
              <a:t>, although this doesn't always have to be the case. </a:t>
            </a:r>
            <a:endParaRPr lang="fi-FI" sz="1600" dirty="0"/>
          </a:p>
          <a:p>
            <a:pPr>
              <a:lnSpc>
                <a:spcPct val="100000"/>
              </a:lnSpc>
            </a:pPr>
            <a:r>
              <a:rPr lang="fi-FI" sz="1600" dirty="0" err="1">
                <a:highlight>
                  <a:srgbClr val="008000"/>
                </a:highlight>
              </a:rPr>
              <a:t>Common</a:t>
            </a:r>
            <a:r>
              <a:rPr lang="fi-FI" sz="1600" dirty="0">
                <a:highlight>
                  <a:srgbClr val="008000"/>
                </a:highlight>
              </a:rPr>
              <a:t> </a:t>
            </a:r>
            <a:r>
              <a:rPr lang="fi-FI" sz="1600" dirty="0" err="1">
                <a:highlight>
                  <a:srgbClr val="008000"/>
                </a:highlight>
              </a:rPr>
              <a:t>browser</a:t>
            </a:r>
            <a:r>
              <a:rPr lang="fi-FI" sz="1600" dirty="0">
                <a:highlight>
                  <a:srgbClr val="008000"/>
                </a:highlight>
              </a:rPr>
              <a:t> </a:t>
            </a:r>
            <a:r>
              <a:rPr lang="fi-FI" sz="1600" dirty="0" err="1">
                <a:highlight>
                  <a:srgbClr val="008000"/>
                </a:highlight>
              </a:rPr>
              <a:t>APIs</a:t>
            </a:r>
            <a:r>
              <a:rPr lang="fi-FI" sz="1600" dirty="0">
                <a:highlight>
                  <a:srgbClr val="008000"/>
                </a:highlight>
              </a:rPr>
              <a:t>: </a:t>
            </a:r>
          </a:p>
          <a:p>
            <a:pPr>
              <a:lnSpc>
                <a:spcPct val="100000"/>
              </a:lnSpc>
            </a:pPr>
            <a:r>
              <a:rPr lang="fi-FI" sz="1600" dirty="0" err="1"/>
              <a:t>APIs</a:t>
            </a:r>
            <a:r>
              <a:rPr lang="fi-FI" sz="1600" dirty="0"/>
              <a:t> for </a:t>
            </a:r>
            <a:r>
              <a:rPr lang="fi-FI" sz="1600" dirty="0" err="1"/>
              <a:t>manipulating</a:t>
            </a:r>
            <a:r>
              <a:rPr lang="fi-FI" sz="1600" dirty="0"/>
              <a:t> </a:t>
            </a:r>
            <a:r>
              <a:rPr lang="fi-FI" sz="1600" dirty="0" err="1"/>
              <a:t>documents</a:t>
            </a:r>
            <a:r>
              <a:rPr lang="fi-FI" sz="1600" dirty="0"/>
              <a:t>: </a:t>
            </a:r>
            <a:r>
              <a:rPr lang="fi-FI" sz="1600" dirty="0">
                <a:highlight>
                  <a:srgbClr val="008000"/>
                </a:highlight>
              </a:rPr>
              <a:t>DOM API</a:t>
            </a:r>
          </a:p>
          <a:p>
            <a:pPr>
              <a:lnSpc>
                <a:spcPct val="100000"/>
              </a:lnSpc>
            </a:pPr>
            <a:r>
              <a:rPr lang="en-US" sz="1600" dirty="0"/>
              <a:t>APIs that fetch data from the server: </a:t>
            </a:r>
            <a:r>
              <a:rPr lang="fi-FI" sz="1600" dirty="0" err="1">
                <a:highlight>
                  <a:srgbClr val="008000"/>
                </a:highlight>
              </a:rPr>
              <a:t>Fetch</a:t>
            </a:r>
            <a:r>
              <a:rPr lang="fi-FI" sz="1600" dirty="0">
                <a:highlight>
                  <a:srgbClr val="008000"/>
                </a:highlight>
              </a:rPr>
              <a:t> API</a:t>
            </a:r>
          </a:p>
          <a:p>
            <a:pPr>
              <a:lnSpc>
                <a:spcPct val="100000"/>
              </a:lnSpc>
            </a:pPr>
            <a:r>
              <a:rPr lang="en-US" sz="1600" dirty="0"/>
              <a:t>APIs for drawing and manipulating graphics: </a:t>
            </a:r>
            <a:r>
              <a:rPr lang="fi-FI" sz="1600" dirty="0" err="1">
                <a:highlight>
                  <a:srgbClr val="008000"/>
                </a:highlight>
              </a:rPr>
              <a:t>WebGL</a:t>
            </a:r>
            <a:r>
              <a:rPr lang="fi-FI" sz="1600" dirty="0">
                <a:highlight>
                  <a:srgbClr val="008000"/>
                </a:highlight>
              </a:rPr>
              <a:t> API </a:t>
            </a:r>
          </a:p>
          <a:p>
            <a:pPr>
              <a:lnSpc>
                <a:spcPct val="100000"/>
              </a:lnSpc>
            </a:pPr>
            <a:r>
              <a:rPr lang="fi-FI" sz="1600" dirty="0"/>
              <a:t>Audio and Video </a:t>
            </a:r>
            <a:r>
              <a:rPr lang="fi-FI" sz="1600" dirty="0" err="1"/>
              <a:t>APIs</a:t>
            </a:r>
            <a:r>
              <a:rPr lang="fi-FI" sz="1600" dirty="0"/>
              <a:t>: </a:t>
            </a:r>
            <a:r>
              <a:rPr lang="fi-FI" sz="1600" dirty="0" err="1">
                <a:highlight>
                  <a:srgbClr val="008000"/>
                </a:highlight>
              </a:rPr>
              <a:t>GetUserMedia</a:t>
            </a:r>
            <a:r>
              <a:rPr lang="fi-FI" sz="1600" dirty="0">
                <a:highlight>
                  <a:srgbClr val="008000"/>
                </a:highlight>
              </a:rPr>
              <a:t> API, </a:t>
            </a:r>
            <a:r>
              <a:rPr lang="en-US" sz="1600" dirty="0" err="1">
                <a:highlight>
                  <a:srgbClr val="008000"/>
                </a:highlight>
              </a:rPr>
              <a:t>HTMLMediaElement</a:t>
            </a:r>
            <a:r>
              <a:rPr lang="en-US" sz="1600" dirty="0">
                <a:highlight>
                  <a:srgbClr val="008000"/>
                </a:highlight>
              </a:rPr>
              <a:t> </a:t>
            </a:r>
            <a:endParaRPr lang="fi-FI" sz="1600" dirty="0">
              <a:highlight>
                <a:srgbClr val="008000"/>
              </a:highlight>
            </a:endParaRPr>
          </a:p>
          <a:p>
            <a:pPr>
              <a:lnSpc>
                <a:spcPct val="100000"/>
              </a:lnSpc>
            </a:pPr>
            <a:r>
              <a:rPr lang="fi-FI" sz="1600" dirty="0"/>
              <a:t>Device </a:t>
            </a:r>
            <a:r>
              <a:rPr lang="fi-FI" sz="1600" dirty="0" err="1"/>
              <a:t>APIs</a:t>
            </a:r>
            <a:r>
              <a:rPr lang="fi-FI" sz="1600" dirty="0"/>
              <a:t>: </a:t>
            </a:r>
            <a:r>
              <a:rPr lang="fi-FI" sz="1600" dirty="0" err="1">
                <a:highlight>
                  <a:srgbClr val="008000"/>
                </a:highlight>
              </a:rPr>
              <a:t>Vibration</a:t>
            </a:r>
            <a:r>
              <a:rPr lang="fi-FI" sz="1600" dirty="0">
                <a:highlight>
                  <a:srgbClr val="008000"/>
                </a:highlight>
              </a:rPr>
              <a:t> API, </a:t>
            </a:r>
            <a:r>
              <a:rPr lang="fi-FI" sz="1600" dirty="0" err="1">
                <a:highlight>
                  <a:srgbClr val="008000"/>
                </a:highlight>
              </a:rPr>
              <a:t>Notifications</a:t>
            </a:r>
            <a:r>
              <a:rPr lang="fi-FI" sz="1600" dirty="0">
                <a:highlight>
                  <a:srgbClr val="008000"/>
                </a:highlight>
              </a:rPr>
              <a:t> API</a:t>
            </a:r>
          </a:p>
          <a:p>
            <a:pPr>
              <a:lnSpc>
                <a:spcPct val="100000"/>
              </a:lnSpc>
            </a:pPr>
            <a:r>
              <a:rPr lang="fi-FI" sz="1600" dirty="0"/>
              <a:t>Client-side </a:t>
            </a:r>
            <a:r>
              <a:rPr lang="fi-FI" sz="1600" dirty="0" err="1"/>
              <a:t>storage</a:t>
            </a:r>
            <a:r>
              <a:rPr lang="fi-FI" sz="1600" dirty="0"/>
              <a:t> </a:t>
            </a:r>
            <a:r>
              <a:rPr lang="fi-FI" sz="1600" dirty="0" err="1"/>
              <a:t>APIs</a:t>
            </a:r>
            <a:r>
              <a:rPr lang="fi-FI" sz="1600" dirty="0"/>
              <a:t>: </a:t>
            </a:r>
            <a:r>
              <a:rPr lang="fi-FI" sz="1600" dirty="0">
                <a:highlight>
                  <a:srgbClr val="008000"/>
                </a:highlight>
              </a:rPr>
              <a:t>Web Storage API, </a:t>
            </a:r>
            <a:r>
              <a:rPr lang="fi-FI" sz="1600" dirty="0" err="1">
                <a:highlight>
                  <a:srgbClr val="008000"/>
                </a:highlight>
              </a:rPr>
              <a:t>IndexedDB</a:t>
            </a:r>
            <a:r>
              <a:rPr lang="fi-FI" sz="1600" dirty="0">
                <a:highlight>
                  <a:srgbClr val="008000"/>
                </a:highlight>
              </a:rPr>
              <a:t> API</a:t>
            </a:r>
          </a:p>
          <a:p>
            <a:pPr>
              <a:lnSpc>
                <a:spcPct val="100000"/>
              </a:lnSpc>
            </a:pPr>
            <a:r>
              <a:rPr lang="fi-FI" sz="1600" dirty="0" err="1"/>
              <a:t>Common</a:t>
            </a:r>
            <a:r>
              <a:rPr lang="fi-FI" sz="1600" dirty="0"/>
              <a:t> </a:t>
            </a:r>
            <a:r>
              <a:rPr lang="fi-FI" sz="1600" dirty="0" err="1"/>
              <a:t>third</a:t>
            </a:r>
            <a:r>
              <a:rPr lang="fi-FI" sz="1600" dirty="0"/>
              <a:t>-party </a:t>
            </a:r>
            <a:r>
              <a:rPr lang="fi-FI" sz="1600" dirty="0" err="1"/>
              <a:t>APIs</a:t>
            </a:r>
            <a:r>
              <a:rPr lang="fi-FI" sz="1600" dirty="0"/>
              <a:t>: </a:t>
            </a:r>
          </a:p>
          <a:p>
            <a:pPr>
              <a:lnSpc>
                <a:spcPct val="100000"/>
              </a:lnSpc>
            </a:pPr>
            <a:r>
              <a:rPr lang="fi-FI" sz="1600" dirty="0">
                <a:highlight>
                  <a:srgbClr val="008000"/>
                </a:highlight>
              </a:rPr>
              <a:t>Twitter API, Google </a:t>
            </a:r>
            <a:r>
              <a:rPr lang="fi-FI" sz="1600" dirty="0" err="1">
                <a:highlight>
                  <a:srgbClr val="008000"/>
                </a:highlight>
              </a:rPr>
              <a:t>Maps</a:t>
            </a:r>
            <a:r>
              <a:rPr lang="fi-FI" sz="1600" dirty="0">
                <a:highlight>
                  <a:srgbClr val="008000"/>
                </a:highlight>
              </a:rPr>
              <a:t> API , YouTube API</a:t>
            </a:r>
          </a:p>
        </p:txBody>
      </p:sp>
      <p:sp>
        <p:nvSpPr>
          <p:cNvPr id="4" name="Dian numeron paikkamerkki 3">
            <a:extLst>
              <a:ext uri="{FF2B5EF4-FFF2-40B4-BE49-F238E27FC236}">
                <a16:creationId xmlns:a16="http://schemas.microsoft.com/office/drawing/2014/main" id="{A2C40CFC-226F-48D8-9904-556656BEFEB7}"/>
              </a:ext>
            </a:extLst>
          </p:cNvPr>
          <p:cNvSpPr>
            <a:spLocks noGrp="1"/>
          </p:cNvSpPr>
          <p:nvPr>
            <p:ph type="sldNum" sz="quarter" idx="12"/>
          </p:nvPr>
        </p:nvSpPr>
        <p:spPr/>
        <p:txBody>
          <a:bodyPr/>
          <a:lstStyle/>
          <a:p>
            <a:fld id="{3A98EE3D-8CD1-4C3F-BD1C-C98C9596463C}" type="slidenum">
              <a:rPr lang="en-US" smtClean="0"/>
              <a:pPr/>
              <a:t>264</a:t>
            </a:fld>
            <a:endParaRPr lang="en-US" dirty="0"/>
          </a:p>
        </p:txBody>
      </p:sp>
    </p:spTree>
    <p:extLst>
      <p:ext uri="{BB962C8B-B14F-4D97-AF65-F5344CB8AC3E}">
        <p14:creationId xmlns:p14="http://schemas.microsoft.com/office/powerpoint/2010/main" val="183848614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tsikko 4">
            <a:extLst>
              <a:ext uri="{FF2B5EF4-FFF2-40B4-BE49-F238E27FC236}">
                <a16:creationId xmlns:a16="http://schemas.microsoft.com/office/drawing/2014/main" id="{968D5D49-BDCE-4325-8DFB-4399880403F8}"/>
              </a:ext>
            </a:extLst>
          </p:cNvPr>
          <p:cNvSpPr>
            <a:spLocks noGrp="1"/>
          </p:cNvSpPr>
          <p:nvPr>
            <p:ph type="title"/>
          </p:nvPr>
        </p:nvSpPr>
        <p:spPr/>
        <p:txBody>
          <a:bodyPr>
            <a:normAutofit fontScale="90000"/>
          </a:bodyPr>
          <a:lstStyle/>
          <a:p>
            <a:pPr algn="ctr"/>
            <a:r>
              <a:rPr lang="fi-FI" dirty="0" err="1"/>
              <a:t>Fetch</a:t>
            </a:r>
            <a:r>
              <a:rPr lang="fi-FI" dirty="0"/>
              <a:t> API </a:t>
            </a:r>
            <a:r>
              <a:rPr lang="fi-FI" dirty="0" err="1"/>
              <a:t>versus</a:t>
            </a:r>
            <a:r>
              <a:rPr lang="fi-FI" dirty="0"/>
              <a:t> AJAX</a:t>
            </a:r>
          </a:p>
        </p:txBody>
      </p:sp>
      <p:sp>
        <p:nvSpPr>
          <p:cNvPr id="6" name="Sisällön paikkamerkki 5">
            <a:extLst>
              <a:ext uri="{FF2B5EF4-FFF2-40B4-BE49-F238E27FC236}">
                <a16:creationId xmlns:a16="http://schemas.microsoft.com/office/drawing/2014/main" id="{D78FB051-4C87-4CB1-8C5D-A21307C76298}"/>
              </a:ext>
            </a:extLst>
          </p:cNvPr>
          <p:cNvSpPr>
            <a:spLocks noGrp="1"/>
          </p:cNvSpPr>
          <p:nvPr>
            <p:ph sz="half" idx="1"/>
          </p:nvPr>
        </p:nvSpPr>
        <p:spPr>
          <a:xfrm>
            <a:off x="798990" y="1180730"/>
            <a:ext cx="4938026" cy="5390665"/>
          </a:xfrm>
        </p:spPr>
        <p:txBody>
          <a:bodyPr>
            <a:normAutofit/>
          </a:bodyPr>
          <a:lstStyle/>
          <a:p>
            <a:r>
              <a:rPr lang="en-US" dirty="0"/>
              <a:t>The </a:t>
            </a:r>
            <a:r>
              <a:rPr lang="en-US" dirty="0">
                <a:solidFill>
                  <a:srgbClr val="00B050"/>
                </a:solidFill>
              </a:rPr>
              <a:t>Fetch API </a:t>
            </a:r>
            <a:r>
              <a:rPr lang="en-US" dirty="0"/>
              <a:t>provides a </a:t>
            </a:r>
            <a:r>
              <a:rPr lang="en-US" dirty="0">
                <a:solidFill>
                  <a:srgbClr val="00B050"/>
                </a:solidFill>
              </a:rPr>
              <a:t>JavaScript</a:t>
            </a:r>
            <a:r>
              <a:rPr lang="en-US" dirty="0"/>
              <a:t> interface for accessing and manipulating parts of the HTTP pipeline, such as requests and responses. It also provides a global </a:t>
            </a:r>
            <a:r>
              <a:rPr lang="en-US" dirty="0">
                <a:solidFill>
                  <a:srgbClr val="00B050"/>
                </a:solidFill>
              </a:rPr>
              <a:t>fetch() </a:t>
            </a:r>
            <a:r>
              <a:rPr lang="en-US" dirty="0"/>
              <a:t>method that provides an easy, logical way to fetch resources asynchronously across the network.</a:t>
            </a:r>
          </a:p>
          <a:p>
            <a:r>
              <a:rPr lang="en-US" dirty="0"/>
              <a:t>This kind of functionality was previously achieved using </a:t>
            </a:r>
            <a:r>
              <a:rPr lang="en-US" dirty="0">
                <a:solidFill>
                  <a:srgbClr val="00B050"/>
                </a:solidFill>
              </a:rPr>
              <a:t>AJAX </a:t>
            </a:r>
            <a:r>
              <a:rPr lang="en-US" dirty="0" err="1">
                <a:solidFill>
                  <a:srgbClr val="00B050"/>
                </a:solidFill>
              </a:rPr>
              <a:t>XMLHttpRequest</a:t>
            </a:r>
            <a:r>
              <a:rPr lang="en-US" dirty="0"/>
              <a:t>. </a:t>
            </a:r>
            <a:r>
              <a:rPr lang="en-US" dirty="0">
                <a:solidFill>
                  <a:srgbClr val="00B050"/>
                </a:solidFill>
              </a:rPr>
              <a:t>Fetch </a:t>
            </a:r>
            <a:r>
              <a:rPr lang="en-US" dirty="0"/>
              <a:t>provides a better alternative that can be easily used by other technologies such as </a:t>
            </a:r>
            <a:r>
              <a:rPr lang="en-US" dirty="0">
                <a:solidFill>
                  <a:srgbClr val="00B050"/>
                </a:solidFill>
              </a:rPr>
              <a:t>Service Workers</a:t>
            </a:r>
            <a:r>
              <a:rPr lang="en-US" dirty="0"/>
              <a:t>. </a:t>
            </a:r>
            <a:r>
              <a:rPr lang="en-US" dirty="0">
                <a:solidFill>
                  <a:srgbClr val="00B050"/>
                </a:solidFill>
              </a:rPr>
              <a:t>Fetch</a:t>
            </a:r>
            <a:r>
              <a:rPr lang="en-US" dirty="0"/>
              <a:t> also provides a single logical place to define other HTTP-related concepts such as </a:t>
            </a:r>
            <a:r>
              <a:rPr lang="fi-FI" dirty="0"/>
              <a:t>Cross-</a:t>
            </a:r>
            <a:r>
              <a:rPr lang="fi-FI" dirty="0" err="1"/>
              <a:t>Origin</a:t>
            </a:r>
            <a:r>
              <a:rPr lang="fi-FI" dirty="0"/>
              <a:t> Resource </a:t>
            </a:r>
            <a:r>
              <a:rPr lang="fi-FI" dirty="0" err="1"/>
              <a:t>Sharing</a:t>
            </a:r>
            <a:r>
              <a:rPr lang="fi-FI" dirty="0"/>
              <a:t> </a:t>
            </a:r>
            <a:r>
              <a:rPr lang="fi-FI" dirty="0">
                <a:solidFill>
                  <a:srgbClr val="00B050"/>
                </a:solidFill>
              </a:rPr>
              <a:t>(</a:t>
            </a:r>
            <a:r>
              <a:rPr lang="en-US" dirty="0">
                <a:solidFill>
                  <a:srgbClr val="00B050"/>
                </a:solidFill>
              </a:rPr>
              <a:t>CORS)</a:t>
            </a:r>
            <a:r>
              <a:rPr lang="en-US" dirty="0"/>
              <a:t> and </a:t>
            </a:r>
            <a:r>
              <a:rPr lang="en-US" dirty="0">
                <a:solidFill>
                  <a:srgbClr val="00B050"/>
                </a:solidFill>
              </a:rPr>
              <a:t>extensions to HTTP</a:t>
            </a:r>
            <a:r>
              <a:rPr lang="en-US" dirty="0"/>
              <a:t>.</a:t>
            </a:r>
            <a:endParaRPr lang="fi-FI" dirty="0"/>
          </a:p>
        </p:txBody>
      </p:sp>
      <p:sp>
        <p:nvSpPr>
          <p:cNvPr id="7" name="Sisällön paikkamerkki 6">
            <a:extLst>
              <a:ext uri="{FF2B5EF4-FFF2-40B4-BE49-F238E27FC236}">
                <a16:creationId xmlns:a16="http://schemas.microsoft.com/office/drawing/2014/main" id="{8FA6F6B4-A7BF-4615-AC80-7ACBD1B71F5B}"/>
              </a:ext>
            </a:extLst>
          </p:cNvPr>
          <p:cNvSpPr>
            <a:spLocks noGrp="1"/>
          </p:cNvSpPr>
          <p:nvPr>
            <p:ph sz="half" idx="2"/>
          </p:nvPr>
        </p:nvSpPr>
        <p:spPr>
          <a:xfrm>
            <a:off x="6217654" y="1180730"/>
            <a:ext cx="4938026" cy="5390664"/>
          </a:xfrm>
        </p:spPr>
        <p:txBody>
          <a:bodyPr>
            <a:normAutofit/>
          </a:bodyPr>
          <a:lstStyle/>
          <a:p>
            <a:endParaRPr lang="fi-FI" dirty="0"/>
          </a:p>
          <a:p>
            <a:endParaRPr lang="fi-FI" dirty="0"/>
          </a:p>
          <a:p>
            <a:endParaRPr lang="fi-FI" dirty="0"/>
          </a:p>
          <a:p>
            <a:endParaRPr lang="fi-FI" dirty="0"/>
          </a:p>
          <a:p>
            <a:endParaRPr lang="fi-FI" dirty="0"/>
          </a:p>
          <a:p>
            <a:endParaRPr lang="fi-FI" dirty="0"/>
          </a:p>
          <a:p>
            <a:endParaRPr lang="fi-FI" dirty="0"/>
          </a:p>
          <a:p>
            <a:r>
              <a:rPr lang="fi-FI" dirty="0" err="1"/>
              <a:t>Sources</a:t>
            </a:r>
            <a:r>
              <a:rPr lang="fi-FI" dirty="0"/>
              <a:t>: https://developer.mozilla.org/en-US/docs/Web/API/Fetch_API and https://developer.mozilla.org/en-US/docs/Web/API/Fetch_API/Using_Fetch</a:t>
            </a:r>
          </a:p>
        </p:txBody>
      </p:sp>
      <p:sp>
        <p:nvSpPr>
          <p:cNvPr id="4" name="Dian numeron paikkamerkki 3">
            <a:extLst>
              <a:ext uri="{FF2B5EF4-FFF2-40B4-BE49-F238E27FC236}">
                <a16:creationId xmlns:a16="http://schemas.microsoft.com/office/drawing/2014/main" id="{2CE6FAC7-C38C-4D6D-B4AC-72819E180F0C}"/>
              </a:ext>
            </a:extLst>
          </p:cNvPr>
          <p:cNvSpPr>
            <a:spLocks noGrp="1"/>
          </p:cNvSpPr>
          <p:nvPr>
            <p:ph type="sldNum" sz="quarter" idx="12"/>
          </p:nvPr>
        </p:nvSpPr>
        <p:spPr/>
        <p:txBody>
          <a:bodyPr/>
          <a:lstStyle/>
          <a:p>
            <a:fld id="{3A98EE3D-8CD1-4C3F-BD1C-C98C9596463C}" type="slidenum">
              <a:rPr lang="en-US" smtClean="0"/>
              <a:pPr/>
              <a:t>265</a:t>
            </a:fld>
            <a:endParaRPr lang="en-US" dirty="0"/>
          </a:p>
        </p:txBody>
      </p:sp>
      <p:pic>
        <p:nvPicPr>
          <p:cNvPr id="9" name="Kuva 8">
            <a:extLst>
              <a:ext uri="{FF2B5EF4-FFF2-40B4-BE49-F238E27FC236}">
                <a16:creationId xmlns:a16="http://schemas.microsoft.com/office/drawing/2014/main" id="{AF794197-93F0-46D5-8536-A9D04B9558EA}"/>
              </a:ext>
            </a:extLst>
          </p:cNvPr>
          <p:cNvPicPr>
            <a:picLocks noChangeAspect="1"/>
          </p:cNvPicPr>
          <p:nvPr/>
        </p:nvPicPr>
        <p:blipFill>
          <a:blip r:embed="rId2"/>
          <a:stretch>
            <a:fillRect/>
          </a:stretch>
        </p:blipFill>
        <p:spPr>
          <a:xfrm>
            <a:off x="6095999" y="1273158"/>
            <a:ext cx="6000165" cy="2952613"/>
          </a:xfrm>
          <a:prstGeom prst="rect">
            <a:avLst/>
          </a:prstGeom>
        </p:spPr>
      </p:pic>
    </p:spTree>
    <p:extLst>
      <p:ext uri="{BB962C8B-B14F-4D97-AF65-F5344CB8AC3E}">
        <p14:creationId xmlns:p14="http://schemas.microsoft.com/office/powerpoint/2010/main" val="249235844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tsikko 7">
            <a:extLst>
              <a:ext uri="{FF2B5EF4-FFF2-40B4-BE49-F238E27FC236}">
                <a16:creationId xmlns:a16="http://schemas.microsoft.com/office/drawing/2014/main" id="{F21635C6-8A70-43C1-BAFA-C17534A12531}"/>
              </a:ext>
            </a:extLst>
          </p:cNvPr>
          <p:cNvSpPr>
            <a:spLocks noGrp="1"/>
          </p:cNvSpPr>
          <p:nvPr>
            <p:ph type="title"/>
          </p:nvPr>
        </p:nvSpPr>
        <p:spPr/>
        <p:txBody>
          <a:bodyPr>
            <a:normAutofit fontScale="90000"/>
          </a:bodyPr>
          <a:lstStyle/>
          <a:p>
            <a:pPr algn="ctr"/>
            <a:r>
              <a:rPr lang="fi-FI" dirty="0" err="1"/>
              <a:t>Will</a:t>
            </a:r>
            <a:r>
              <a:rPr lang="fi-FI" dirty="0"/>
              <a:t> </a:t>
            </a:r>
            <a:r>
              <a:rPr lang="fi-FI" dirty="0" err="1"/>
              <a:t>Sentance</a:t>
            </a:r>
            <a:r>
              <a:rPr lang="fi-FI" dirty="0"/>
              <a:t> and </a:t>
            </a:r>
            <a:r>
              <a:rPr lang="en-US" dirty="0"/>
              <a:t>Douglas Crockford</a:t>
            </a:r>
            <a:r>
              <a:rPr lang="fi-FI" dirty="0"/>
              <a:t> </a:t>
            </a:r>
          </a:p>
        </p:txBody>
      </p:sp>
      <p:sp>
        <p:nvSpPr>
          <p:cNvPr id="4" name="Sisällön paikkamerkki 3">
            <a:extLst>
              <a:ext uri="{FF2B5EF4-FFF2-40B4-BE49-F238E27FC236}">
                <a16:creationId xmlns:a16="http://schemas.microsoft.com/office/drawing/2014/main" id="{E7068F90-FA75-460A-8975-2ABB575E9BCE}"/>
              </a:ext>
            </a:extLst>
          </p:cNvPr>
          <p:cNvSpPr>
            <a:spLocks noGrp="1"/>
          </p:cNvSpPr>
          <p:nvPr>
            <p:ph sz="half" idx="2"/>
          </p:nvPr>
        </p:nvSpPr>
        <p:spPr>
          <a:xfrm>
            <a:off x="6217654" y="1180730"/>
            <a:ext cx="4938026" cy="5390664"/>
          </a:xfrm>
        </p:spPr>
        <p:txBody>
          <a:bodyPr>
            <a:normAutofit fontScale="92500" lnSpcReduction="20000"/>
          </a:bodyPr>
          <a:lstStyle/>
          <a:p>
            <a:endParaRPr lang="fi-FI" dirty="0"/>
          </a:p>
          <a:p>
            <a:endParaRPr lang="fi-FI" dirty="0"/>
          </a:p>
          <a:p>
            <a:endParaRPr lang="fi-FI" dirty="0"/>
          </a:p>
          <a:p>
            <a:endParaRPr lang="fi-FI" dirty="0"/>
          </a:p>
          <a:p>
            <a:endParaRPr lang="en-US" dirty="0"/>
          </a:p>
          <a:p>
            <a:r>
              <a:rPr lang="en-US" dirty="0"/>
              <a:t>Douglas Crockford popularized the data format </a:t>
            </a:r>
            <a:r>
              <a:rPr lang="en-US" dirty="0">
                <a:solidFill>
                  <a:srgbClr val="00B050"/>
                </a:solidFill>
              </a:rPr>
              <a:t>JSON (JavaScript Object Notation) </a:t>
            </a:r>
            <a:r>
              <a:rPr lang="en-US" dirty="0"/>
              <a:t>and has developed various </a:t>
            </a:r>
            <a:r>
              <a:rPr lang="en-US" dirty="0">
                <a:solidFill>
                  <a:srgbClr val="00B050"/>
                </a:solidFill>
              </a:rPr>
              <a:t>JavaScript</a:t>
            </a:r>
            <a:r>
              <a:rPr lang="en-US" dirty="0"/>
              <a:t> related tools such as </a:t>
            </a:r>
            <a:r>
              <a:rPr lang="en-US" dirty="0" err="1">
                <a:solidFill>
                  <a:srgbClr val="00B050"/>
                </a:solidFill>
              </a:rPr>
              <a:t>JSLint</a:t>
            </a:r>
            <a:r>
              <a:rPr lang="en-US" dirty="0">
                <a:solidFill>
                  <a:srgbClr val="00B050"/>
                </a:solidFill>
              </a:rPr>
              <a:t> </a:t>
            </a:r>
            <a:r>
              <a:rPr lang="en-US" dirty="0"/>
              <a:t>and </a:t>
            </a:r>
            <a:r>
              <a:rPr lang="en-US" dirty="0" err="1">
                <a:solidFill>
                  <a:srgbClr val="00B050"/>
                </a:solidFill>
              </a:rPr>
              <a:t>JSMin</a:t>
            </a:r>
            <a:r>
              <a:rPr lang="en-US" dirty="0"/>
              <a:t>. </a:t>
            </a:r>
            <a:r>
              <a:rPr lang="fi-FI" dirty="0" err="1"/>
              <a:t>Frontend</a:t>
            </a:r>
            <a:r>
              <a:rPr lang="fi-FI" dirty="0"/>
              <a:t> Masters </a:t>
            </a:r>
            <a:r>
              <a:rPr lang="fi-FI" dirty="0" err="1"/>
              <a:t>teacher</a:t>
            </a:r>
            <a:endParaRPr lang="fi-FI" dirty="0"/>
          </a:p>
          <a:p>
            <a:r>
              <a:rPr lang="fi-FI" dirty="0" err="1"/>
              <a:t>Learn</a:t>
            </a:r>
            <a:r>
              <a:rPr lang="fi-FI" dirty="0"/>
              <a:t> </a:t>
            </a:r>
            <a:r>
              <a:rPr lang="fi-FI" dirty="0" err="1">
                <a:solidFill>
                  <a:srgbClr val="00B050"/>
                </a:solidFill>
              </a:rPr>
              <a:t>Javascript</a:t>
            </a:r>
            <a:r>
              <a:rPr lang="fi-FI" dirty="0"/>
              <a:t> and </a:t>
            </a:r>
            <a:r>
              <a:rPr lang="fi-FI" dirty="0" err="1"/>
              <a:t>watch</a:t>
            </a:r>
            <a:r>
              <a:rPr lang="fi-FI" dirty="0"/>
              <a:t> </a:t>
            </a:r>
            <a:r>
              <a:rPr lang="fi-FI" dirty="0" err="1"/>
              <a:t>videos</a:t>
            </a:r>
            <a:r>
              <a:rPr lang="fi-FI" dirty="0"/>
              <a:t>: https://www.crockford.com/2020.html</a:t>
            </a:r>
          </a:p>
          <a:p>
            <a:r>
              <a:rPr lang="en-US" dirty="0"/>
              <a:t>Sources:</a:t>
            </a:r>
            <a:r>
              <a:rPr lang="fi-FI" dirty="0"/>
              <a:t> https://en.wikipedia.org/wiki/Douglas_Crockford and </a:t>
            </a:r>
            <a:r>
              <a:rPr lang="en-US" dirty="0"/>
              <a:t>https://github.com/douglascrockford?tab=repositories</a:t>
            </a:r>
          </a:p>
          <a:p>
            <a:endParaRPr lang="fi-FI" dirty="0"/>
          </a:p>
        </p:txBody>
      </p:sp>
      <p:sp>
        <p:nvSpPr>
          <p:cNvPr id="5" name="Dian numeron paikkamerkki 4">
            <a:extLst>
              <a:ext uri="{FF2B5EF4-FFF2-40B4-BE49-F238E27FC236}">
                <a16:creationId xmlns:a16="http://schemas.microsoft.com/office/drawing/2014/main" id="{D47BAF05-B2CE-45A5-A374-01DD940451D5}"/>
              </a:ext>
            </a:extLst>
          </p:cNvPr>
          <p:cNvSpPr>
            <a:spLocks noGrp="1"/>
          </p:cNvSpPr>
          <p:nvPr>
            <p:ph type="sldNum" sz="quarter" idx="12"/>
          </p:nvPr>
        </p:nvSpPr>
        <p:spPr/>
        <p:txBody>
          <a:bodyPr/>
          <a:lstStyle/>
          <a:p>
            <a:fld id="{3A98EE3D-8CD1-4C3F-BD1C-C98C9596463C}" type="slidenum">
              <a:rPr lang="en-US" smtClean="0"/>
              <a:t>266</a:t>
            </a:fld>
            <a:endParaRPr lang="en-US" dirty="0"/>
          </a:p>
        </p:txBody>
      </p:sp>
      <p:sp>
        <p:nvSpPr>
          <p:cNvPr id="10" name="Sisällön paikkamerkki 9">
            <a:extLst>
              <a:ext uri="{FF2B5EF4-FFF2-40B4-BE49-F238E27FC236}">
                <a16:creationId xmlns:a16="http://schemas.microsoft.com/office/drawing/2014/main" id="{E428D202-40D0-41B0-9788-B1C090C009AF}"/>
              </a:ext>
            </a:extLst>
          </p:cNvPr>
          <p:cNvSpPr>
            <a:spLocks noGrp="1"/>
          </p:cNvSpPr>
          <p:nvPr>
            <p:ph sz="half" idx="1"/>
          </p:nvPr>
        </p:nvSpPr>
        <p:spPr>
          <a:xfrm>
            <a:off x="798990" y="1180730"/>
            <a:ext cx="4938026" cy="5390665"/>
          </a:xfrm>
        </p:spPr>
        <p:txBody>
          <a:bodyPr>
            <a:normAutofit fontScale="92500" lnSpcReduction="20000"/>
          </a:bodyPr>
          <a:lstStyle/>
          <a:p>
            <a:endParaRPr lang="fi-FI" dirty="0"/>
          </a:p>
          <a:p>
            <a:endParaRPr lang="fi-FI" dirty="0"/>
          </a:p>
          <a:p>
            <a:endParaRPr lang="fi-FI" dirty="0"/>
          </a:p>
          <a:p>
            <a:endParaRPr lang="fi-FI" dirty="0"/>
          </a:p>
          <a:p>
            <a:endParaRPr lang="fi-FI" dirty="0"/>
          </a:p>
          <a:p>
            <a:r>
              <a:rPr lang="fi-FI" dirty="0" err="1"/>
              <a:t>Will</a:t>
            </a:r>
            <a:r>
              <a:rPr lang="fi-FI" dirty="0"/>
              <a:t> </a:t>
            </a:r>
            <a:r>
              <a:rPr lang="fi-FI" dirty="0" err="1"/>
              <a:t>Sentence</a:t>
            </a:r>
            <a:r>
              <a:rPr lang="fi-FI" dirty="0"/>
              <a:t> is a CEO at </a:t>
            </a:r>
            <a:r>
              <a:rPr lang="fi-FI" dirty="0" err="1"/>
              <a:t>Codesmith</a:t>
            </a:r>
            <a:endParaRPr lang="fi-FI" dirty="0"/>
          </a:p>
          <a:p>
            <a:r>
              <a:rPr lang="fi-FI" dirty="0" err="1"/>
              <a:t>Frontend</a:t>
            </a:r>
            <a:r>
              <a:rPr lang="fi-FI" dirty="0"/>
              <a:t> Masters </a:t>
            </a:r>
            <a:r>
              <a:rPr lang="fi-FI" dirty="0" err="1"/>
              <a:t>teacher</a:t>
            </a:r>
            <a:endParaRPr lang="fi-FI" dirty="0"/>
          </a:p>
          <a:p>
            <a:r>
              <a:rPr lang="fi-FI" dirty="0">
                <a:solidFill>
                  <a:srgbClr val="00B050"/>
                </a:solidFill>
              </a:rPr>
              <a:t>JavaScript:</a:t>
            </a:r>
            <a:r>
              <a:rPr lang="fi-FI" dirty="0"/>
              <a:t> </a:t>
            </a:r>
            <a:r>
              <a:rPr lang="fi-FI" dirty="0" err="1">
                <a:solidFill>
                  <a:srgbClr val="00B050"/>
                </a:solidFill>
              </a:rPr>
              <a:t>The</a:t>
            </a:r>
            <a:r>
              <a:rPr lang="fi-FI" dirty="0">
                <a:solidFill>
                  <a:srgbClr val="00B050"/>
                </a:solidFill>
              </a:rPr>
              <a:t> </a:t>
            </a:r>
            <a:r>
              <a:rPr lang="fi-FI" dirty="0" err="1">
                <a:solidFill>
                  <a:srgbClr val="00B050"/>
                </a:solidFill>
              </a:rPr>
              <a:t>Hard</a:t>
            </a:r>
            <a:r>
              <a:rPr lang="fi-FI" dirty="0">
                <a:solidFill>
                  <a:srgbClr val="00B050"/>
                </a:solidFill>
              </a:rPr>
              <a:t> </a:t>
            </a:r>
            <a:r>
              <a:rPr lang="fi-FI" dirty="0" err="1">
                <a:solidFill>
                  <a:srgbClr val="00B050"/>
                </a:solidFill>
              </a:rPr>
              <a:t>Parts</a:t>
            </a:r>
            <a:r>
              <a:rPr lang="fi-FI" dirty="0">
                <a:solidFill>
                  <a:srgbClr val="00B050"/>
                </a:solidFill>
              </a:rPr>
              <a:t> </a:t>
            </a:r>
            <a:r>
              <a:rPr lang="fi-FI" dirty="0" err="1"/>
              <a:t>cources</a:t>
            </a:r>
            <a:r>
              <a:rPr lang="fi-FI" dirty="0"/>
              <a:t> on </a:t>
            </a:r>
            <a:r>
              <a:rPr lang="fi-FI" dirty="0" err="1"/>
              <a:t>Frontend</a:t>
            </a:r>
            <a:r>
              <a:rPr lang="fi-FI" dirty="0"/>
              <a:t> Masters</a:t>
            </a:r>
          </a:p>
          <a:p>
            <a:r>
              <a:rPr lang="fi-FI" dirty="0" err="1"/>
              <a:t>Learn</a:t>
            </a:r>
            <a:r>
              <a:rPr lang="fi-FI" dirty="0"/>
              <a:t> </a:t>
            </a:r>
            <a:r>
              <a:rPr lang="fi-FI" dirty="0" err="1">
                <a:solidFill>
                  <a:srgbClr val="00B050"/>
                </a:solidFill>
              </a:rPr>
              <a:t>Javascript</a:t>
            </a:r>
            <a:r>
              <a:rPr lang="fi-FI" dirty="0"/>
              <a:t>: https://csx.codesmith.io/ and </a:t>
            </a:r>
            <a:r>
              <a:rPr lang="fi-FI" dirty="0" err="1"/>
              <a:t>watch</a:t>
            </a:r>
            <a:r>
              <a:rPr lang="fi-FI" dirty="0"/>
              <a:t> </a:t>
            </a:r>
            <a:r>
              <a:rPr lang="fi-FI" dirty="0" err="1"/>
              <a:t>videos</a:t>
            </a:r>
            <a:r>
              <a:rPr lang="fi-FI" dirty="0"/>
              <a:t> https://www.youtube.com/channel/UCAU_6P-M2VHKePIpu5736ag/videos</a:t>
            </a:r>
          </a:p>
          <a:p>
            <a:r>
              <a:rPr lang="fi-FI" dirty="0" err="1"/>
              <a:t>Source</a:t>
            </a:r>
            <a:r>
              <a:rPr lang="fi-FI" dirty="0"/>
              <a:t>: http://willsentance.com/</a:t>
            </a:r>
          </a:p>
          <a:p>
            <a:endParaRPr lang="fi-FI" dirty="0"/>
          </a:p>
          <a:p>
            <a:pPr marL="0" indent="0">
              <a:buNone/>
            </a:pPr>
            <a:endParaRPr lang="fi-FI" dirty="0"/>
          </a:p>
        </p:txBody>
      </p:sp>
      <p:pic>
        <p:nvPicPr>
          <p:cNvPr id="16" name="Kuva 15" descr="Kuva, joka sisältää kohteen teksti, mies, pitäminen, poseeraaminen&#10;&#10;Kuvaus luotu automaattisesti">
            <a:extLst>
              <a:ext uri="{FF2B5EF4-FFF2-40B4-BE49-F238E27FC236}">
                <a16:creationId xmlns:a16="http://schemas.microsoft.com/office/drawing/2014/main" id="{006CAF0D-5612-48CF-89C9-BAAD1C4097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990" y="1180729"/>
            <a:ext cx="3117015" cy="1753321"/>
          </a:xfrm>
          <a:prstGeom prst="rect">
            <a:avLst/>
          </a:prstGeom>
        </p:spPr>
      </p:pic>
      <p:pic>
        <p:nvPicPr>
          <p:cNvPr id="7" name="Kuva 6" descr="Kuva, joka sisältää kohteen mies, henkilö, päällä pitäminen, puku&#10;&#10;Kuvaus luotu automaattisesti">
            <a:extLst>
              <a:ext uri="{FF2B5EF4-FFF2-40B4-BE49-F238E27FC236}">
                <a16:creationId xmlns:a16="http://schemas.microsoft.com/office/drawing/2014/main" id="{2AAFBB72-CEB1-4235-B8C4-B40DFCFF4D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7654" y="1180729"/>
            <a:ext cx="1824343" cy="1824343"/>
          </a:xfrm>
          <a:prstGeom prst="rect">
            <a:avLst/>
          </a:prstGeom>
        </p:spPr>
      </p:pic>
    </p:spTree>
    <p:extLst>
      <p:ext uri="{BB962C8B-B14F-4D97-AF65-F5344CB8AC3E}">
        <p14:creationId xmlns:p14="http://schemas.microsoft.com/office/powerpoint/2010/main" val="58554368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tsikko 7">
            <a:extLst>
              <a:ext uri="{FF2B5EF4-FFF2-40B4-BE49-F238E27FC236}">
                <a16:creationId xmlns:a16="http://schemas.microsoft.com/office/drawing/2014/main" id="{A47B856F-CB9E-4818-B4CA-537C529087C6}"/>
              </a:ext>
            </a:extLst>
          </p:cNvPr>
          <p:cNvSpPr>
            <a:spLocks noGrp="1"/>
          </p:cNvSpPr>
          <p:nvPr>
            <p:ph type="title"/>
          </p:nvPr>
        </p:nvSpPr>
        <p:spPr/>
        <p:txBody>
          <a:bodyPr>
            <a:normAutofit fontScale="90000"/>
          </a:bodyPr>
          <a:lstStyle/>
          <a:p>
            <a:pPr algn="ctr"/>
            <a:r>
              <a:rPr lang="fi-FI" dirty="0"/>
              <a:t>Brian </a:t>
            </a:r>
            <a:r>
              <a:rPr lang="fi-FI" dirty="0" err="1"/>
              <a:t>Holt</a:t>
            </a:r>
            <a:r>
              <a:rPr lang="fi-FI" dirty="0"/>
              <a:t> and </a:t>
            </a:r>
            <a:r>
              <a:rPr lang="fi-FI" dirty="0" err="1"/>
              <a:t>Bianca</a:t>
            </a:r>
            <a:r>
              <a:rPr lang="fi-FI" dirty="0"/>
              <a:t> </a:t>
            </a:r>
            <a:r>
              <a:rPr lang="fi-FI" dirty="0" err="1"/>
              <a:t>Gandolfo</a:t>
            </a:r>
            <a:endParaRPr lang="fi-FI" dirty="0"/>
          </a:p>
        </p:txBody>
      </p:sp>
      <p:sp>
        <p:nvSpPr>
          <p:cNvPr id="9" name="Sisällön paikkamerkki 8">
            <a:extLst>
              <a:ext uri="{FF2B5EF4-FFF2-40B4-BE49-F238E27FC236}">
                <a16:creationId xmlns:a16="http://schemas.microsoft.com/office/drawing/2014/main" id="{A45E0E1F-0736-4762-BA93-367162AB92B6}"/>
              </a:ext>
            </a:extLst>
          </p:cNvPr>
          <p:cNvSpPr>
            <a:spLocks noGrp="1"/>
          </p:cNvSpPr>
          <p:nvPr>
            <p:ph sz="half" idx="1"/>
          </p:nvPr>
        </p:nvSpPr>
        <p:spPr>
          <a:xfrm>
            <a:off x="798990" y="1180730"/>
            <a:ext cx="4938026" cy="5390665"/>
          </a:xfrm>
        </p:spPr>
        <p:txBody>
          <a:bodyPr>
            <a:normAutofit fontScale="92500" lnSpcReduction="20000"/>
          </a:bodyPr>
          <a:lstStyle/>
          <a:p>
            <a:endParaRPr lang="fi-FI" dirty="0"/>
          </a:p>
          <a:p>
            <a:endParaRPr lang="fi-FI" dirty="0"/>
          </a:p>
          <a:p>
            <a:endParaRPr lang="fi-FI" dirty="0"/>
          </a:p>
          <a:p>
            <a:endParaRPr lang="fi-FI" dirty="0"/>
          </a:p>
          <a:p>
            <a:endParaRPr lang="fi-FI" dirty="0"/>
          </a:p>
          <a:p>
            <a:r>
              <a:rPr lang="fi-FI" dirty="0"/>
              <a:t>https://github.com/btholt</a:t>
            </a:r>
          </a:p>
          <a:p>
            <a:r>
              <a:rPr lang="en-US" dirty="0"/>
              <a:t>Brian Holt is a </a:t>
            </a:r>
            <a:r>
              <a:rPr lang="en-US" dirty="0">
                <a:solidFill>
                  <a:srgbClr val="00B050"/>
                </a:solidFill>
              </a:rPr>
              <a:t>cloud developer </a:t>
            </a:r>
            <a:r>
              <a:rPr lang="en-US" dirty="0"/>
              <a:t>advocate at Microsoft. </a:t>
            </a:r>
            <a:r>
              <a:rPr lang="en-US" dirty="0">
                <a:solidFill>
                  <a:srgbClr val="00B050"/>
                </a:solidFill>
              </a:rPr>
              <a:t>Azure</a:t>
            </a:r>
            <a:r>
              <a:rPr lang="en-US" dirty="0"/>
              <a:t> is a pretty cool place to deploy your code. I write a lot of code demos and help with some open source libraries.</a:t>
            </a:r>
          </a:p>
          <a:p>
            <a:r>
              <a:rPr lang="fi-FI" dirty="0" err="1"/>
              <a:t>Frontend</a:t>
            </a:r>
            <a:r>
              <a:rPr lang="fi-FI" dirty="0"/>
              <a:t> Masters </a:t>
            </a:r>
            <a:r>
              <a:rPr lang="fi-FI" dirty="0" err="1"/>
              <a:t>teacher</a:t>
            </a:r>
            <a:r>
              <a:rPr lang="fi-FI" dirty="0"/>
              <a:t>. </a:t>
            </a:r>
            <a:r>
              <a:rPr lang="fi-FI" dirty="0" err="1"/>
              <a:t>You</a:t>
            </a:r>
            <a:r>
              <a:rPr lang="fi-FI" dirty="0"/>
              <a:t> </a:t>
            </a:r>
            <a:r>
              <a:rPr lang="fi-FI" dirty="0" err="1"/>
              <a:t>can</a:t>
            </a:r>
            <a:r>
              <a:rPr lang="fi-FI" dirty="0"/>
              <a:t> </a:t>
            </a:r>
            <a:r>
              <a:rPr lang="fi-FI" dirty="0" err="1"/>
              <a:t>find</a:t>
            </a:r>
            <a:r>
              <a:rPr lang="fi-FI" dirty="0"/>
              <a:t> a </a:t>
            </a:r>
            <a:r>
              <a:rPr lang="fi-FI" dirty="0" err="1"/>
              <a:t>lot</a:t>
            </a:r>
            <a:r>
              <a:rPr lang="fi-FI" dirty="0"/>
              <a:t> of </a:t>
            </a:r>
            <a:r>
              <a:rPr lang="fi-FI" dirty="0" err="1"/>
              <a:t>his</a:t>
            </a:r>
            <a:r>
              <a:rPr lang="fi-FI" dirty="0"/>
              <a:t> </a:t>
            </a:r>
            <a:r>
              <a:rPr lang="fi-FI" dirty="0" err="1"/>
              <a:t>talks</a:t>
            </a:r>
            <a:r>
              <a:rPr lang="fi-FI" dirty="0"/>
              <a:t> </a:t>
            </a:r>
            <a:r>
              <a:rPr lang="fi-FI" dirty="0" err="1"/>
              <a:t>about</a:t>
            </a:r>
            <a:r>
              <a:rPr lang="fi-FI" dirty="0"/>
              <a:t> </a:t>
            </a:r>
            <a:r>
              <a:rPr lang="fi-FI" dirty="0" err="1"/>
              <a:t>programming</a:t>
            </a:r>
            <a:r>
              <a:rPr lang="fi-FI" dirty="0"/>
              <a:t> in </a:t>
            </a:r>
            <a:r>
              <a:rPr lang="fi-FI" dirty="0" err="1"/>
              <a:t>Youtube</a:t>
            </a:r>
            <a:r>
              <a:rPr lang="fi-FI" dirty="0"/>
              <a:t>.</a:t>
            </a:r>
          </a:p>
          <a:p>
            <a:endParaRPr lang="fi-FI" dirty="0"/>
          </a:p>
          <a:p>
            <a:r>
              <a:rPr lang="fi-FI" dirty="0" err="1"/>
              <a:t>Source</a:t>
            </a:r>
            <a:r>
              <a:rPr lang="fi-FI" dirty="0"/>
              <a:t>: https://btholt.github.io/intro-to-web-dev-v2/</a:t>
            </a:r>
          </a:p>
          <a:p>
            <a:endParaRPr lang="fi-FI" dirty="0"/>
          </a:p>
          <a:p>
            <a:endParaRPr lang="fi-FI" dirty="0"/>
          </a:p>
        </p:txBody>
      </p:sp>
      <p:sp>
        <p:nvSpPr>
          <p:cNvPr id="5" name="Dian numeron paikkamerkki 4">
            <a:extLst>
              <a:ext uri="{FF2B5EF4-FFF2-40B4-BE49-F238E27FC236}">
                <a16:creationId xmlns:a16="http://schemas.microsoft.com/office/drawing/2014/main" id="{D621A789-5101-4CEE-B33D-23850E9191A1}"/>
              </a:ext>
            </a:extLst>
          </p:cNvPr>
          <p:cNvSpPr>
            <a:spLocks noGrp="1"/>
          </p:cNvSpPr>
          <p:nvPr>
            <p:ph type="sldNum" sz="quarter" idx="12"/>
          </p:nvPr>
        </p:nvSpPr>
        <p:spPr/>
        <p:txBody>
          <a:bodyPr/>
          <a:lstStyle/>
          <a:p>
            <a:fld id="{3A98EE3D-8CD1-4C3F-BD1C-C98C9596463C}" type="slidenum">
              <a:rPr lang="en-US" smtClean="0"/>
              <a:t>267</a:t>
            </a:fld>
            <a:endParaRPr lang="en-US" dirty="0"/>
          </a:p>
        </p:txBody>
      </p:sp>
      <p:sp>
        <p:nvSpPr>
          <p:cNvPr id="11" name="Sisällön paikkamerkki 10">
            <a:extLst>
              <a:ext uri="{FF2B5EF4-FFF2-40B4-BE49-F238E27FC236}">
                <a16:creationId xmlns:a16="http://schemas.microsoft.com/office/drawing/2014/main" id="{605BF553-5B81-4FAE-B732-84EE8F8FADCB}"/>
              </a:ext>
            </a:extLst>
          </p:cNvPr>
          <p:cNvSpPr>
            <a:spLocks noGrp="1"/>
          </p:cNvSpPr>
          <p:nvPr>
            <p:ph sz="half" idx="2"/>
          </p:nvPr>
        </p:nvSpPr>
        <p:spPr>
          <a:xfrm>
            <a:off x="6217654" y="1180729"/>
            <a:ext cx="4938026" cy="5390665"/>
          </a:xfrm>
        </p:spPr>
        <p:txBody>
          <a:bodyPr>
            <a:normAutofit fontScale="92500" lnSpcReduction="20000"/>
          </a:bodyPr>
          <a:lstStyle/>
          <a:p>
            <a:endParaRPr lang="en-US" dirty="0"/>
          </a:p>
          <a:p>
            <a:endParaRPr lang="en-US" dirty="0"/>
          </a:p>
          <a:p>
            <a:endParaRPr lang="en-US" dirty="0"/>
          </a:p>
          <a:p>
            <a:endParaRPr lang="en-US" dirty="0"/>
          </a:p>
          <a:p>
            <a:endParaRPr lang="en-US" dirty="0"/>
          </a:p>
          <a:p>
            <a:r>
              <a:rPr lang="en-US" dirty="0"/>
              <a:t>https://github.com/bgando</a:t>
            </a:r>
          </a:p>
          <a:p>
            <a:r>
              <a:rPr lang="en-US" dirty="0"/>
              <a:t>Bianca Gandolfo is a </a:t>
            </a:r>
            <a:r>
              <a:rPr lang="en-US" dirty="0">
                <a:solidFill>
                  <a:srgbClr val="00B050"/>
                </a:solidFill>
              </a:rPr>
              <a:t>JavaScript</a:t>
            </a:r>
            <a:r>
              <a:rPr lang="en-US" dirty="0"/>
              <a:t> trainer @</a:t>
            </a:r>
            <a:r>
              <a:rPr lang="en-US" dirty="0" err="1"/>
              <a:t>Bitovi</a:t>
            </a:r>
            <a:r>
              <a:rPr lang="en-US" dirty="0"/>
              <a:t>. </a:t>
            </a:r>
          </a:p>
          <a:p>
            <a:r>
              <a:rPr lang="fi-FI" dirty="0" err="1"/>
              <a:t>Frontend</a:t>
            </a:r>
            <a:r>
              <a:rPr lang="fi-FI" dirty="0"/>
              <a:t> Masters </a:t>
            </a:r>
            <a:r>
              <a:rPr lang="fi-FI" dirty="0" err="1"/>
              <a:t>teacher</a:t>
            </a:r>
            <a:r>
              <a:rPr lang="fi-FI" dirty="0"/>
              <a:t>. </a:t>
            </a:r>
            <a:r>
              <a:rPr lang="fi-FI" dirty="0" err="1"/>
              <a:t>You</a:t>
            </a:r>
            <a:r>
              <a:rPr lang="fi-FI" dirty="0"/>
              <a:t> </a:t>
            </a:r>
            <a:r>
              <a:rPr lang="fi-FI" dirty="0" err="1"/>
              <a:t>can</a:t>
            </a:r>
            <a:r>
              <a:rPr lang="fi-FI" dirty="0"/>
              <a:t> </a:t>
            </a:r>
            <a:r>
              <a:rPr lang="fi-FI" dirty="0" err="1"/>
              <a:t>find</a:t>
            </a:r>
            <a:r>
              <a:rPr lang="fi-FI" dirty="0"/>
              <a:t> a </a:t>
            </a:r>
            <a:r>
              <a:rPr lang="fi-FI" dirty="0" err="1"/>
              <a:t>lot</a:t>
            </a:r>
            <a:r>
              <a:rPr lang="fi-FI" dirty="0"/>
              <a:t> of </a:t>
            </a:r>
            <a:r>
              <a:rPr lang="fi-FI" dirty="0" err="1"/>
              <a:t>her</a:t>
            </a:r>
            <a:r>
              <a:rPr lang="fi-FI" dirty="0"/>
              <a:t> </a:t>
            </a:r>
            <a:r>
              <a:rPr lang="fi-FI" dirty="0" err="1"/>
              <a:t>talks</a:t>
            </a:r>
            <a:r>
              <a:rPr lang="fi-FI" dirty="0"/>
              <a:t> </a:t>
            </a:r>
            <a:r>
              <a:rPr lang="fi-FI" dirty="0" err="1"/>
              <a:t>about</a:t>
            </a:r>
            <a:r>
              <a:rPr lang="fi-FI" dirty="0"/>
              <a:t> </a:t>
            </a:r>
            <a:r>
              <a:rPr lang="fi-FI" dirty="0" err="1">
                <a:solidFill>
                  <a:srgbClr val="00B050"/>
                </a:solidFill>
              </a:rPr>
              <a:t>Javascript</a:t>
            </a:r>
            <a:r>
              <a:rPr lang="fi-FI" dirty="0"/>
              <a:t> </a:t>
            </a:r>
            <a:r>
              <a:rPr lang="fi-FI" dirty="0" err="1"/>
              <a:t>programming</a:t>
            </a:r>
            <a:r>
              <a:rPr lang="fi-FI" dirty="0"/>
              <a:t> in </a:t>
            </a:r>
            <a:r>
              <a:rPr lang="fi-FI" dirty="0" err="1"/>
              <a:t>Youtube</a:t>
            </a:r>
            <a:r>
              <a:rPr lang="fi-FI" dirty="0"/>
              <a:t>.</a:t>
            </a:r>
          </a:p>
          <a:p>
            <a:endParaRPr lang="en-US" dirty="0"/>
          </a:p>
          <a:p>
            <a:r>
              <a:rPr lang="en-US" dirty="0"/>
              <a:t>Sources:  </a:t>
            </a:r>
          </a:p>
          <a:p>
            <a:r>
              <a:rPr lang="en-US" dirty="0"/>
              <a:t>https://btholt.github.io/intro-to-web-dev-v2/</a:t>
            </a:r>
          </a:p>
          <a:p>
            <a:r>
              <a:rPr lang="en-US" dirty="0"/>
              <a:t>https://slides.com/bgando/f2f-final-day-2#/</a:t>
            </a:r>
          </a:p>
          <a:p>
            <a:endParaRPr lang="en-US" dirty="0"/>
          </a:p>
          <a:p>
            <a:endParaRPr lang="en-US" dirty="0"/>
          </a:p>
          <a:p>
            <a:endParaRPr lang="fi-FI" dirty="0"/>
          </a:p>
        </p:txBody>
      </p:sp>
      <p:pic>
        <p:nvPicPr>
          <p:cNvPr id="15" name="Kuva 14" descr="Kuva, joka sisältää kohteen henkilö, nainen, ruoka, pitäminen&#10;&#10;Kuvaus luotu automaattisesti">
            <a:extLst>
              <a:ext uri="{FF2B5EF4-FFF2-40B4-BE49-F238E27FC236}">
                <a16:creationId xmlns:a16="http://schemas.microsoft.com/office/drawing/2014/main" id="{9A8ECC46-0513-4A12-B5DA-396F84BF14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7654" y="1180730"/>
            <a:ext cx="1831766" cy="1831766"/>
          </a:xfrm>
          <a:prstGeom prst="rect">
            <a:avLst/>
          </a:prstGeom>
        </p:spPr>
      </p:pic>
      <p:pic>
        <p:nvPicPr>
          <p:cNvPr id="17" name="Kuva 16" descr="Kuva, joka sisältää kohteen henkilö, mies, sisä, vaatetus&#10;&#10;Kuvaus luotu automaattisesti">
            <a:extLst>
              <a:ext uri="{FF2B5EF4-FFF2-40B4-BE49-F238E27FC236}">
                <a16:creationId xmlns:a16="http://schemas.microsoft.com/office/drawing/2014/main" id="{4A975025-D0FC-4849-BDDB-218EF0076E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124" y="1180730"/>
            <a:ext cx="1847876" cy="1847876"/>
          </a:xfrm>
          <a:prstGeom prst="rect">
            <a:avLst/>
          </a:prstGeom>
        </p:spPr>
      </p:pic>
    </p:spTree>
    <p:extLst>
      <p:ext uri="{BB962C8B-B14F-4D97-AF65-F5344CB8AC3E}">
        <p14:creationId xmlns:p14="http://schemas.microsoft.com/office/powerpoint/2010/main" val="244398020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tsikko 4">
            <a:extLst>
              <a:ext uri="{FF2B5EF4-FFF2-40B4-BE49-F238E27FC236}">
                <a16:creationId xmlns:a16="http://schemas.microsoft.com/office/drawing/2014/main" id="{8F9A19A3-9E83-4B90-95D1-30F914336DCE}"/>
              </a:ext>
            </a:extLst>
          </p:cNvPr>
          <p:cNvSpPr>
            <a:spLocks noGrp="1"/>
          </p:cNvSpPr>
          <p:nvPr>
            <p:ph type="title"/>
          </p:nvPr>
        </p:nvSpPr>
        <p:spPr/>
        <p:txBody>
          <a:bodyPr>
            <a:normAutofit fontScale="90000"/>
          </a:bodyPr>
          <a:lstStyle/>
          <a:p>
            <a:pPr algn="ctr"/>
            <a:r>
              <a:rPr lang="en-US" dirty="0"/>
              <a:t>Jem Young and </a:t>
            </a:r>
            <a:r>
              <a:rPr lang="en-US" dirty="0" err="1"/>
              <a:t>Jafar</a:t>
            </a:r>
            <a:r>
              <a:rPr lang="en-US" dirty="0"/>
              <a:t> Husain </a:t>
            </a:r>
            <a:endParaRPr lang="fi-FI" dirty="0"/>
          </a:p>
        </p:txBody>
      </p:sp>
      <p:sp>
        <p:nvSpPr>
          <p:cNvPr id="6" name="Sisällön paikkamerkki 5">
            <a:extLst>
              <a:ext uri="{FF2B5EF4-FFF2-40B4-BE49-F238E27FC236}">
                <a16:creationId xmlns:a16="http://schemas.microsoft.com/office/drawing/2014/main" id="{427F6DEA-7248-40BC-A7C2-7D32CC6CB26E}"/>
              </a:ext>
            </a:extLst>
          </p:cNvPr>
          <p:cNvSpPr>
            <a:spLocks noGrp="1"/>
          </p:cNvSpPr>
          <p:nvPr>
            <p:ph sz="half" idx="1"/>
          </p:nvPr>
        </p:nvSpPr>
        <p:spPr>
          <a:xfrm>
            <a:off x="798990" y="1180730"/>
            <a:ext cx="4938026" cy="5390665"/>
          </a:xfrm>
        </p:spPr>
        <p:txBody>
          <a:bodyPr>
            <a:normAutofit fontScale="92500" lnSpcReduction="20000"/>
          </a:bodyPr>
          <a:lstStyle/>
          <a:p>
            <a:endParaRPr lang="fi-FI" dirty="0"/>
          </a:p>
          <a:p>
            <a:endParaRPr lang="fi-FI" dirty="0"/>
          </a:p>
          <a:p>
            <a:endParaRPr lang="fi-FI" dirty="0"/>
          </a:p>
          <a:p>
            <a:endParaRPr lang="fi-FI" dirty="0"/>
          </a:p>
          <a:p>
            <a:endParaRPr lang="fi-FI" dirty="0"/>
          </a:p>
          <a:p>
            <a:r>
              <a:rPr lang="fi-FI" dirty="0" err="1"/>
              <a:t>Jem</a:t>
            </a:r>
            <a:r>
              <a:rPr lang="fi-FI" dirty="0"/>
              <a:t> Young is a </a:t>
            </a:r>
            <a:r>
              <a:rPr lang="fi-FI" dirty="0" err="1"/>
              <a:t>a</a:t>
            </a:r>
            <a:r>
              <a:rPr lang="fi-FI" dirty="0"/>
              <a:t> software </a:t>
            </a:r>
            <a:r>
              <a:rPr lang="fi-FI" dirty="0" err="1"/>
              <a:t>Engineer</a:t>
            </a:r>
            <a:r>
              <a:rPr lang="fi-FI" dirty="0"/>
              <a:t> at Netflix. </a:t>
            </a:r>
            <a:r>
              <a:rPr lang="fi-FI" dirty="0" err="1"/>
              <a:t>Frontend</a:t>
            </a:r>
            <a:r>
              <a:rPr lang="fi-FI" dirty="0"/>
              <a:t> Masters </a:t>
            </a:r>
            <a:r>
              <a:rPr lang="fi-FI" dirty="0" err="1"/>
              <a:t>teacher</a:t>
            </a:r>
            <a:r>
              <a:rPr lang="fi-FI" dirty="0"/>
              <a:t>.</a:t>
            </a:r>
          </a:p>
          <a:p>
            <a:r>
              <a:rPr lang="fi-FI" dirty="0" err="1"/>
              <a:t>You</a:t>
            </a:r>
            <a:r>
              <a:rPr lang="fi-FI" dirty="0"/>
              <a:t> </a:t>
            </a:r>
            <a:r>
              <a:rPr lang="fi-FI" dirty="0" err="1"/>
              <a:t>can</a:t>
            </a:r>
            <a:r>
              <a:rPr lang="fi-FI" dirty="0"/>
              <a:t> </a:t>
            </a:r>
            <a:r>
              <a:rPr lang="fi-FI" dirty="0" err="1"/>
              <a:t>find</a:t>
            </a:r>
            <a:r>
              <a:rPr lang="fi-FI" dirty="0"/>
              <a:t> a </a:t>
            </a:r>
            <a:r>
              <a:rPr lang="fi-FI" dirty="0" err="1"/>
              <a:t>lot</a:t>
            </a:r>
            <a:r>
              <a:rPr lang="fi-FI" dirty="0"/>
              <a:t> of </a:t>
            </a:r>
            <a:r>
              <a:rPr lang="fi-FI" dirty="0" err="1"/>
              <a:t>his</a:t>
            </a:r>
            <a:r>
              <a:rPr lang="fi-FI" dirty="0"/>
              <a:t> </a:t>
            </a:r>
            <a:r>
              <a:rPr lang="fi-FI" dirty="0" err="1"/>
              <a:t>talks</a:t>
            </a:r>
            <a:r>
              <a:rPr lang="fi-FI" dirty="0"/>
              <a:t> </a:t>
            </a:r>
            <a:r>
              <a:rPr lang="fi-FI" dirty="0" err="1"/>
              <a:t>about</a:t>
            </a:r>
            <a:r>
              <a:rPr lang="fi-FI" dirty="0"/>
              <a:t> </a:t>
            </a:r>
            <a:r>
              <a:rPr lang="fi-FI" dirty="0" err="1">
                <a:solidFill>
                  <a:srgbClr val="00B050"/>
                </a:solidFill>
              </a:rPr>
              <a:t>Javascript</a:t>
            </a:r>
            <a:r>
              <a:rPr lang="fi-FI" dirty="0"/>
              <a:t> </a:t>
            </a:r>
            <a:r>
              <a:rPr lang="fi-FI" dirty="0" err="1"/>
              <a:t>programming</a:t>
            </a:r>
            <a:r>
              <a:rPr lang="fi-FI" dirty="0"/>
              <a:t> in </a:t>
            </a:r>
            <a:r>
              <a:rPr lang="fi-FI" dirty="0" err="1"/>
              <a:t>Youtube</a:t>
            </a:r>
            <a:r>
              <a:rPr lang="fi-FI" dirty="0"/>
              <a:t>.</a:t>
            </a:r>
          </a:p>
          <a:p>
            <a:r>
              <a:rPr lang="fi-FI" dirty="0" err="1"/>
              <a:t>Ducking</a:t>
            </a:r>
            <a:r>
              <a:rPr lang="fi-FI" dirty="0"/>
              <a:t> in </a:t>
            </a:r>
            <a:r>
              <a:rPr lang="fi-FI" dirty="0" err="1"/>
              <a:t>Subways</a:t>
            </a:r>
            <a:r>
              <a:rPr lang="fi-FI" dirty="0"/>
              <a:t>: https://blog.jemyoung.com/</a:t>
            </a:r>
          </a:p>
          <a:p>
            <a:r>
              <a:rPr lang="fi-FI" dirty="0"/>
              <a:t>https://frontendhappyhour.com/</a:t>
            </a:r>
          </a:p>
          <a:p>
            <a:r>
              <a:rPr lang="fi-FI" dirty="0" err="1"/>
              <a:t>Sources</a:t>
            </a:r>
            <a:r>
              <a:rPr lang="fi-FI" dirty="0"/>
              <a:t>: https://github.com/young, https://jemyoung.com/about/ and https://twitter.com/JemYoung</a:t>
            </a:r>
          </a:p>
        </p:txBody>
      </p:sp>
      <p:sp>
        <p:nvSpPr>
          <p:cNvPr id="2" name="Sisällön paikkamerkki 1">
            <a:extLst>
              <a:ext uri="{FF2B5EF4-FFF2-40B4-BE49-F238E27FC236}">
                <a16:creationId xmlns:a16="http://schemas.microsoft.com/office/drawing/2014/main" id="{4429E96C-1E8E-44D0-AF0C-E0B860545B33}"/>
              </a:ext>
            </a:extLst>
          </p:cNvPr>
          <p:cNvSpPr>
            <a:spLocks noGrp="1"/>
          </p:cNvSpPr>
          <p:nvPr>
            <p:ph sz="half" idx="2"/>
          </p:nvPr>
        </p:nvSpPr>
        <p:spPr>
          <a:xfrm>
            <a:off x="6217654" y="1180729"/>
            <a:ext cx="4938026" cy="5390665"/>
          </a:xfrm>
        </p:spPr>
        <p:txBody>
          <a:bodyPr>
            <a:normAutofit fontScale="92500" lnSpcReduction="20000"/>
          </a:bodyPr>
          <a:lstStyle/>
          <a:p>
            <a:endParaRPr lang="fi-FI" dirty="0"/>
          </a:p>
          <a:p>
            <a:endParaRPr lang="fi-FI" dirty="0"/>
          </a:p>
          <a:p>
            <a:endParaRPr lang="fi-FI" dirty="0"/>
          </a:p>
          <a:p>
            <a:endParaRPr lang="fi-FI" dirty="0"/>
          </a:p>
          <a:p>
            <a:endParaRPr lang="fi-FI" dirty="0"/>
          </a:p>
          <a:p>
            <a:r>
              <a:rPr lang="fi-FI" dirty="0" err="1"/>
              <a:t>Jafar</a:t>
            </a:r>
            <a:r>
              <a:rPr lang="fi-FI" dirty="0"/>
              <a:t> Husain is an </a:t>
            </a:r>
            <a:r>
              <a:rPr lang="fi-FI" dirty="0" err="1"/>
              <a:t>engineer</a:t>
            </a:r>
            <a:r>
              <a:rPr lang="fi-FI" dirty="0"/>
              <a:t> at Facebook. </a:t>
            </a:r>
            <a:r>
              <a:rPr lang="fi-FI" dirty="0" err="1"/>
              <a:t>Frontend</a:t>
            </a:r>
            <a:r>
              <a:rPr lang="fi-FI" dirty="0"/>
              <a:t> Masters </a:t>
            </a:r>
            <a:r>
              <a:rPr lang="fi-FI" dirty="0" err="1"/>
              <a:t>teacher</a:t>
            </a:r>
            <a:r>
              <a:rPr lang="fi-FI" dirty="0"/>
              <a:t>.</a:t>
            </a:r>
          </a:p>
          <a:p>
            <a:r>
              <a:rPr lang="fi-FI" dirty="0" err="1"/>
              <a:t>You</a:t>
            </a:r>
            <a:r>
              <a:rPr lang="fi-FI" dirty="0"/>
              <a:t> </a:t>
            </a:r>
            <a:r>
              <a:rPr lang="fi-FI" dirty="0" err="1"/>
              <a:t>can</a:t>
            </a:r>
            <a:r>
              <a:rPr lang="fi-FI" dirty="0"/>
              <a:t> </a:t>
            </a:r>
            <a:r>
              <a:rPr lang="fi-FI" dirty="0" err="1"/>
              <a:t>find</a:t>
            </a:r>
            <a:r>
              <a:rPr lang="fi-FI" dirty="0"/>
              <a:t> a </a:t>
            </a:r>
            <a:r>
              <a:rPr lang="fi-FI" dirty="0" err="1"/>
              <a:t>lot</a:t>
            </a:r>
            <a:r>
              <a:rPr lang="fi-FI" dirty="0"/>
              <a:t> of </a:t>
            </a:r>
            <a:r>
              <a:rPr lang="fi-FI" dirty="0" err="1"/>
              <a:t>his</a:t>
            </a:r>
            <a:r>
              <a:rPr lang="fi-FI" dirty="0"/>
              <a:t> </a:t>
            </a:r>
            <a:r>
              <a:rPr lang="fi-FI" dirty="0" err="1"/>
              <a:t>talks</a:t>
            </a:r>
            <a:r>
              <a:rPr lang="fi-FI" dirty="0"/>
              <a:t> </a:t>
            </a:r>
            <a:r>
              <a:rPr lang="fi-FI" dirty="0" err="1"/>
              <a:t>about</a:t>
            </a:r>
            <a:r>
              <a:rPr lang="fi-FI" dirty="0"/>
              <a:t> </a:t>
            </a:r>
            <a:r>
              <a:rPr lang="fi-FI" dirty="0" err="1">
                <a:solidFill>
                  <a:srgbClr val="00B050"/>
                </a:solidFill>
              </a:rPr>
              <a:t>Javascript</a:t>
            </a:r>
            <a:r>
              <a:rPr lang="fi-FI" dirty="0"/>
              <a:t> </a:t>
            </a:r>
            <a:r>
              <a:rPr lang="fi-FI" dirty="0" err="1"/>
              <a:t>asyncronous</a:t>
            </a:r>
            <a:r>
              <a:rPr lang="fi-FI" dirty="0"/>
              <a:t> </a:t>
            </a:r>
            <a:r>
              <a:rPr lang="fi-FI" dirty="0" err="1"/>
              <a:t>programming</a:t>
            </a:r>
            <a:r>
              <a:rPr lang="fi-FI" dirty="0"/>
              <a:t> in </a:t>
            </a:r>
            <a:r>
              <a:rPr lang="fi-FI" dirty="0" err="1"/>
              <a:t>Youtube</a:t>
            </a:r>
            <a:r>
              <a:rPr lang="fi-FI" dirty="0"/>
              <a:t>.</a:t>
            </a:r>
          </a:p>
          <a:p>
            <a:r>
              <a:rPr lang="fi-FI" dirty="0"/>
              <a:t>A </a:t>
            </a:r>
            <a:r>
              <a:rPr lang="fi-FI" dirty="0" err="1"/>
              <a:t>highly-rated</a:t>
            </a:r>
            <a:r>
              <a:rPr lang="fi-FI" dirty="0"/>
              <a:t> </a:t>
            </a:r>
            <a:r>
              <a:rPr lang="fi-FI" dirty="0" err="1"/>
              <a:t>speaker</a:t>
            </a:r>
            <a:r>
              <a:rPr lang="fi-FI" dirty="0"/>
              <a:t>. </a:t>
            </a:r>
            <a:r>
              <a:rPr lang="en-US" dirty="0"/>
              <a:t>He has trained hundreds of developers to build event-driven systems in </a:t>
            </a:r>
            <a:r>
              <a:rPr lang="en-US" dirty="0" err="1">
                <a:solidFill>
                  <a:srgbClr val="00B050"/>
                </a:solidFill>
              </a:rPr>
              <a:t>Javascript</a:t>
            </a:r>
            <a:r>
              <a:rPr lang="en-US" dirty="0"/>
              <a:t>.</a:t>
            </a:r>
            <a:endParaRPr lang="fi-FI" dirty="0"/>
          </a:p>
          <a:p>
            <a:r>
              <a:rPr lang="fi-FI" dirty="0" err="1"/>
              <a:t>Sources</a:t>
            </a:r>
            <a:r>
              <a:rPr lang="fi-FI" dirty="0"/>
              <a:t>: https://github.com/jhusain, https://twitter.com/jhusain and https://egghead.io/instructors/jafar-husain</a:t>
            </a:r>
          </a:p>
        </p:txBody>
      </p:sp>
      <p:sp>
        <p:nvSpPr>
          <p:cNvPr id="4" name="Dian numeron paikkamerkki 3">
            <a:extLst>
              <a:ext uri="{FF2B5EF4-FFF2-40B4-BE49-F238E27FC236}">
                <a16:creationId xmlns:a16="http://schemas.microsoft.com/office/drawing/2014/main" id="{D675E0C0-2498-46B1-A11B-1B435EA72989}"/>
              </a:ext>
            </a:extLst>
          </p:cNvPr>
          <p:cNvSpPr>
            <a:spLocks noGrp="1"/>
          </p:cNvSpPr>
          <p:nvPr>
            <p:ph type="sldNum" sz="quarter" idx="12"/>
          </p:nvPr>
        </p:nvSpPr>
        <p:spPr/>
        <p:txBody>
          <a:bodyPr/>
          <a:lstStyle/>
          <a:p>
            <a:fld id="{3A98EE3D-8CD1-4C3F-BD1C-C98C9596463C}" type="slidenum">
              <a:rPr lang="en-US" smtClean="0"/>
              <a:pPr/>
              <a:t>268</a:t>
            </a:fld>
            <a:endParaRPr lang="en-US" dirty="0"/>
          </a:p>
        </p:txBody>
      </p:sp>
      <p:pic>
        <p:nvPicPr>
          <p:cNvPr id="7" name="Kuva 6" descr="Kuva, joka sisältää kohteen henkilö, mies, pitäminen, poseeraaminen&#10;&#10;Kuvaus luotu automaattisesti">
            <a:extLst>
              <a:ext uri="{FF2B5EF4-FFF2-40B4-BE49-F238E27FC236}">
                <a16:creationId xmlns:a16="http://schemas.microsoft.com/office/drawing/2014/main" id="{E07E18BE-98F8-4608-94A7-1FF0187AB3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990" y="1180729"/>
            <a:ext cx="1959186" cy="1959186"/>
          </a:xfrm>
          <a:prstGeom prst="rect">
            <a:avLst/>
          </a:prstGeom>
        </p:spPr>
      </p:pic>
      <p:pic>
        <p:nvPicPr>
          <p:cNvPr id="9" name="Kuva 8" descr="Kuva, joka sisältää kohteen henkilö, solmio, sisä, poseeraaminen&#10;&#10;Kuvaus luotu automaattisesti">
            <a:extLst>
              <a:ext uri="{FF2B5EF4-FFF2-40B4-BE49-F238E27FC236}">
                <a16:creationId xmlns:a16="http://schemas.microsoft.com/office/drawing/2014/main" id="{65D92394-ED1D-451E-B239-EEAF4F945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7654" y="1180729"/>
            <a:ext cx="1959186" cy="1959186"/>
          </a:xfrm>
          <a:prstGeom prst="rect">
            <a:avLst/>
          </a:prstGeom>
        </p:spPr>
      </p:pic>
    </p:spTree>
    <p:extLst>
      <p:ext uri="{BB962C8B-B14F-4D97-AF65-F5344CB8AC3E}">
        <p14:creationId xmlns:p14="http://schemas.microsoft.com/office/powerpoint/2010/main" val="250386367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tsikko 12">
            <a:extLst>
              <a:ext uri="{FF2B5EF4-FFF2-40B4-BE49-F238E27FC236}">
                <a16:creationId xmlns:a16="http://schemas.microsoft.com/office/drawing/2014/main" id="{4198EFF2-362E-4BA4-BDF9-FE093BAA3007}"/>
              </a:ext>
            </a:extLst>
          </p:cNvPr>
          <p:cNvSpPr>
            <a:spLocks noGrp="1"/>
          </p:cNvSpPr>
          <p:nvPr>
            <p:ph type="title"/>
          </p:nvPr>
        </p:nvSpPr>
        <p:spPr/>
        <p:txBody>
          <a:bodyPr>
            <a:normAutofit fontScale="90000"/>
          </a:bodyPr>
          <a:lstStyle/>
          <a:p>
            <a:pPr algn="ctr"/>
            <a:r>
              <a:rPr lang="fi-FI" dirty="0"/>
              <a:t>Axel </a:t>
            </a:r>
            <a:r>
              <a:rPr lang="fi-FI" dirty="0" err="1"/>
              <a:t>Rauschmayer</a:t>
            </a:r>
            <a:r>
              <a:rPr lang="fi-FI" dirty="0"/>
              <a:t> and </a:t>
            </a:r>
            <a:r>
              <a:rPr lang="en-US" dirty="0"/>
              <a:t>Kyle Simpson</a:t>
            </a:r>
            <a:endParaRPr lang="fi-FI" dirty="0"/>
          </a:p>
        </p:txBody>
      </p:sp>
      <p:sp>
        <p:nvSpPr>
          <p:cNvPr id="17" name="Sisällön paikkamerkki 16">
            <a:extLst>
              <a:ext uri="{FF2B5EF4-FFF2-40B4-BE49-F238E27FC236}">
                <a16:creationId xmlns:a16="http://schemas.microsoft.com/office/drawing/2014/main" id="{89404FC3-07B6-43A1-8F55-89B61888703B}"/>
              </a:ext>
            </a:extLst>
          </p:cNvPr>
          <p:cNvSpPr>
            <a:spLocks noGrp="1"/>
          </p:cNvSpPr>
          <p:nvPr>
            <p:ph sz="half" idx="1"/>
          </p:nvPr>
        </p:nvSpPr>
        <p:spPr>
          <a:xfrm>
            <a:off x="798990" y="1180730"/>
            <a:ext cx="4938026" cy="5390665"/>
          </a:xfrm>
        </p:spPr>
        <p:txBody>
          <a:bodyPr>
            <a:normAutofit lnSpcReduction="10000"/>
          </a:bodyPr>
          <a:lstStyle/>
          <a:p>
            <a:endParaRPr lang="fi-FI" dirty="0"/>
          </a:p>
          <a:p>
            <a:endParaRPr lang="en-US" dirty="0"/>
          </a:p>
          <a:p>
            <a:endParaRPr lang="en-US" dirty="0"/>
          </a:p>
          <a:p>
            <a:endParaRPr lang="en-US" dirty="0"/>
          </a:p>
          <a:p>
            <a:r>
              <a:rPr lang="en-US" dirty="0"/>
              <a:t>Axel </a:t>
            </a:r>
            <a:r>
              <a:rPr lang="fi-FI" dirty="0" err="1"/>
              <a:t>Rauschmayer</a:t>
            </a:r>
            <a:r>
              <a:rPr lang="fi-FI" dirty="0"/>
              <a:t> </a:t>
            </a:r>
            <a:r>
              <a:rPr lang="en-US" dirty="0"/>
              <a:t>specializes in </a:t>
            </a:r>
            <a:r>
              <a:rPr lang="en-US" dirty="0">
                <a:solidFill>
                  <a:srgbClr val="00B050"/>
                </a:solidFill>
              </a:rPr>
              <a:t>JavaScript</a:t>
            </a:r>
            <a:r>
              <a:rPr lang="en-US" dirty="0"/>
              <a:t> and web development. In 2010, he received a Ph.D. in Informatics.</a:t>
            </a:r>
          </a:p>
          <a:p>
            <a:r>
              <a:rPr lang="en-US" dirty="0"/>
              <a:t>Since 2011, he has been blogging at www.2ality.com and written several books on </a:t>
            </a:r>
            <a:r>
              <a:rPr lang="en-US" dirty="0">
                <a:solidFill>
                  <a:srgbClr val="00B050"/>
                </a:solidFill>
              </a:rPr>
              <a:t>JavaScript</a:t>
            </a:r>
            <a:r>
              <a:rPr lang="en-US" dirty="0"/>
              <a:t>. </a:t>
            </a:r>
          </a:p>
          <a:p>
            <a:r>
              <a:rPr lang="en-US" dirty="0"/>
              <a:t>Learn </a:t>
            </a:r>
            <a:r>
              <a:rPr lang="en-US" dirty="0" err="1">
                <a:solidFill>
                  <a:srgbClr val="00B050"/>
                </a:solidFill>
              </a:rPr>
              <a:t>Javascript</a:t>
            </a:r>
            <a:r>
              <a:rPr lang="en-US" dirty="0"/>
              <a:t>:</a:t>
            </a:r>
            <a:r>
              <a:rPr lang="fi-FI" dirty="0"/>
              <a:t> </a:t>
            </a:r>
            <a:r>
              <a:rPr lang="fi-FI" dirty="0" err="1">
                <a:solidFill>
                  <a:srgbClr val="00B050"/>
                </a:solidFill>
              </a:rPr>
              <a:t>Speaking</a:t>
            </a:r>
            <a:r>
              <a:rPr lang="fi-FI" dirty="0"/>
              <a:t> </a:t>
            </a:r>
            <a:r>
              <a:rPr lang="en-US" dirty="0" err="1">
                <a:solidFill>
                  <a:srgbClr val="00B050"/>
                </a:solidFill>
              </a:rPr>
              <a:t>Javascript</a:t>
            </a:r>
            <a:r>
              <a:rPr lang="en-US" dirty="0">
                <a:solidFill>
                  <a:srgbClr val="00B050"/>
                </a:solidFill>
              </a:rPr>
              <a:t> </a:t>
            </a:r>
            <a:r>
              <a:rPr lang="en-US" dirty="0"/>
              <a:t>online</a:t>
            </a:r>
            <a:r>
              <a:rPr lang="en-US" dirty="0">
                <a:solidFill>
                  <a:srgbClr val="00B050"/>
                </a:solidFill>
              </a:rPr>
              <a:t> </a:t>
            </a:r>
            <a:r>
              <a:rPr lang="en-US" dirty="0"/>
              <a:t>books at https://exploringjs.com/</a:t>
            </a:r>
          </a:p>
          <a:p>
            <a:r>
              <a:rPr lang="en-US" dirty="0"/>
              <a:t>Source: http://dr-axel.de/</a:t>
            </a:r>
          </a:p>
          <a:p>
            <a:endParaRPr lang="fi-FI" dirty="0"/>
          </a:p>
          <a:p>
            <a:endParaRPr lang="fi-FI" dirty="0"/>
          </a:p>
        </p:txBody>
      </p:sp>
      <p:sp>
        <p:nvSpPr>
          <p:cNvPr id="4" name="Sisällön paikkamerkki 3">
            <a:extLst>
              <a:ext uri="{FF2B5EF4-FFF2-40B4-BE49-F238E27FC236}">
                <a16:creationId xmlns:a16="http://schemas.microsoft.com/office/drawing/2014/main" id="{EC41B74E-65B1-4DD4-B2E9-1FB640A38BD8}"/>
              </a:ext>
            </a:extLst>
          </p:cNvPr>
          <p:cNvSpPr>
            <a:spLocks noGrp="1"/>
          </p:cNvSpPr>
          <p:nvPr>
            <p:ph sz="half" idx="2"/>
          </p:nvPr>
        </p:nvSpPr>
        <p:spPr>
          <a:xfrm>
            <a:off x="6217654" y="1180729"/>
            <a:ext cx="4938026" cy="5390665"/>
          </a:xfrm>
        </p:spPr>
        <p:txBody>
          <a:bodyPr>
            <a:normAutofit lnSpcReduction="10000"/>
          </a:bodyPr>
          <a:lstStyle/>
          <a:p>
            <a:endParaRPr lang="fi-FI" dirty="0"/>
          </a:p>
          <a:p>
            <a:endParaRPr lang="fi-FI" dirty="0"/>
          </a:p>
          <a:p>
            <a:endParaRPr lang="fi-FI" dirty="0"/>
          </a:p>
          <a:p>
            <a:endParaRPr lang="fi-FI" dirty="0"/>
          </a:p>
          <a:p>
            <a:r>
              <a:rPr lang="en-US" dirty="0"/>
              <a:t>Kyle Simpson is an evangelist of the Open Web, passionate about all things </a:t>
            </a:r>
            <a:r>
              <a:rPr lang="en-US" dirty="0">
                <a:solidFill>
                  <a:srgbClr val="00B050"/>
                </a:solidFill>
              </a:rPr>
              <a:t>JavaScript</a:t>
            </a:r>
            <a:r>
              <a:rPr lang="en-US" dirty="0"/>
              <a:t>. </a:t>
            </a:r>
          </a:p>
          <a:p>
            <a:r>
              <a:rPr lang="en-US" dirty="0"/>
              <a:t>He writes, speaks, teaches, and contributes to OSS (</a:t>
            </a:r>
            <a:r>
              <a:rPr lang="fi-FI" dirty="0"/>
              <a:t>Open-</a:t>
            </a:r>
            <a:r>
              <a:rPr lang="fi-FI" dirty="0" err="1"/>
              <a:t>source</a:t>
            </a:r>
            <a:r>
              <a:rPr lang="fi-FI" dirty="0"/>
              <a:t> software)</a:t>
            </a:r>
            <a:r>
              <a:rPr lang="en-US" dirty="0"/>
              <a:t>. Learn </a:t>
            </a:r>
            <a:r>
              <a:rPr lang="en-US" dirty="0" err="1">
                <a:solidFill>
                  <a:srgbClr val="00B050"/>
                </a:solidFill>
              </a:rPr>
              <a:t>Javascript</a:t>
            </a:r>
            <a:r>
              <a:rPr lang="en-US" dirty="0"/>
              <a:t>:</a:t>
            </a:r>
            <a:r>
              <a:rPr lang="fi-FI" dirty="0"/>
              <a:t> </a:t>
            </a:r>
            <a:r>
              <a:rPr lang="en-US" dirty="0">
                <a:solidFill>
                  <a:srgbClr val="00B050"/>
                </a:solidFill>
              </a:rPr>
              <a:t>You Don't Know JS Yet </a:t>
            </a:r>
            <a:r>
              <a:rPr lang="en-US" dirty="0"/>
              <a:t>online</a:t>
            </a:r>
            <a:r>
              <a:rPr lang="en-US" dirty="0">
                <a:solidFill>
                  <a:srgbClr val="00B050"/>
                </a:solidFill>
              </a:rPr>
              <a:t> </a:t>
            </a:r>
            <a:r>
              <a:rPr lang="en-US" dirty="0"/>
              <a:t>books at https://github.com/getify/You-Dont-Know-JS/</a:t>
            </a:r>
          </a:p>
          <a:p>
            <a:r>
              <a:rPr lang="fi-FI" dirty="0" err="1"/>
              <a:t>Frontend</a:t>
            </a:r>
            <a:r>
              <a:rPr lang="fi-FI" dirty="0"/>
              <a:t> Masters </a:t>
            </a:r>
            <a:r>
              <a:rPr lang="fi-FI" dirty="0" err="1"/>
              <a:t>teacher</a:t>
            </a:r>
            <a:r>
              <a:rPr lang="fi-FI" dirty="0"/>
              <a:t> </a:t>
            </a:r>
            <a:endParaRPr lang="en-US" dirty="0"/>
          </a:p>
          <a:p>
            <a:r>
              <a:rPr lang="en-US" dirty="0"/>
              <a:t>Source: </a:t>
            </a:r>
            <a:r>
              <a:rPr lang="fi-FI" dirty="0"/>
              <a:t>https://github.com/getify</a:t>
            </a:r>
          </a:p>
          <a:p>
            <a:endParaRPr lang="fi-FI" dirty="0"/>
          </a:p>
        </p:txBody>
      </p:sp>
      <p:sp>
        <p:nvSpPr>
          <p:cNvPr id="5" name="Dian numeron paikkamerkki 4">
            <a:extLst>
              <a:ext uri="{FF2B5EF4-FFF2-40B4-BE49-F238E27FC236}">
                <a16:creationId xmlns:a16="http://schemas.microsoft.com/office/drawing/2014/main" id="{739C1D6F-EC10-4411-B41F-C0326F4FDAA8}"/>
              </a:ext>
            </a:extLst>
          </p:cNvPr>
          <p:cNvSpPr>
            <a:spLocks noGrp="1"/>
          </p:cNvSpPr>
          <p:nvPr>
            <p:ph type="sldNum" sz="quarter" idx="12"/>
          </p:nvPr>
        </p:nvSpPr>
        <p:spPr/>
        <p:txBody>
          <a:bodyPr/>
          <a:lstStyle/>
          <a:p>
            <a:fld id="{3A98EE3D-8CD1-4C3F-BD1C-C98C9596463C}" type="slidenum">
              <a:rPr lang="en-US" smtClean="0"/>
              <a:t>269</a:t>
            </a:fld>
            <a:endParaRPr lang="en-US" dirty="0"/>
          </a:p>
        </p:txBody>
      </p:sp>
      <p:pic>
        <p:nvPicPr>
          <p:cNvPr id="15" name="Kuva 14">
            <a:extLst>
              <a:ext uri="{FF2B5EF4-FFF2-40B4-BE49-F238E27FC236}">
                <a16:creationId xmlns:a16="http://schemas.microsoft.com/office/drawing/2014/main" id="{CB4AE722-59D8-419F-A6A9-777806262E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7654" y="1180730"/>
            <a:ext cx="1819145" cy="1819145"/>
          </a:xfrm>
          <a:prstGeom prst="rect">
            <a:avLst/>
          </a:prstGeom>
        </p:spPr>
      </p:pic>
      <p:pic>
        <p:nvPicPr>
          <p:cNvPr id="3" name="Kuva 2" descr="Kuva, joka sisältää kohteen mies, henkilö, solmio, valokuva&#10;&#10;Kuvaus luotu automaattisesti">
            <a:extLst>
              <a:ext uri="{FF2B5EF4-FFF2-40B4-BE49-F238E27FC236}">
                <a16:creationId xmlns:a16="http://schemas.microsoft.com/office/drawing/2014/main" id="{9101C178-7158-46F8-AB05-71018FBC6F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990" y="1180729"/>
            <a:ext cx="1819145" cy="1819145"/>
          </a:xfrm>
          <a:prstGeom prst="rect">
            <a:avLst/>
          </a:prstGeom>
        </p:spPr>
      </p:pic>
    </p:spTree>
    <p:extLst>
      <p:ext uri="{BB962C8B-B14F-4D97-AF65-F5344CB8AC3E}">
        <p14:creationId xmlns:p14="http://schemas.microsoft.com/office/powerpoint/2010/main" val="10818602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tsikko 4">
            <a:extLst>
              <a:ext uri="{FF2B5EF4-FFF2-40B4-BE49-F238E27FC236}">
                <a16:creationId xmlns:a16="http://schemas.microsoft.com/office/drawing/2014/main" id="{8F9A19A3-9E83-4B90-95D1-30F914336DCE}"/>
              </a:ext>
            </a:extLst>
          </p:cNvPr>
          <p:cNvSpPr>
            <a:spLocks noGrp="1"/>
          </p:cNvSpPr>
          <p:nvPr>
            <p:ph type="title"/>
          </p:nvPr>
        </p:nvSpPr>
        <p:spPr/>
        <p:txBody>
          <a:bodyPr>
            <a:normAutofit/>
          </a:bodyPr>
          <a:lstStyle/>
          <a:p>
            <a:pPr algn="ctr"/>
            <a:r>
              <a:rPr lang="fi-FI" dirty="0"/>
              <a:t>Web </a:t>
            </a:r>
            <a:r>
              <a:rPr lang="fi-FI" dirty="0" err="1"/>
              <a:t>Browser</a:t>
            </a:r>
            <a:r>
              <a:rPr lang="fi-FI" dirty="0"/>
              <a:t> Console 2 </a:t>
            </a:r>
          </a:p>
        </p:txBody>
      </p:sp>
      <p:sp>
        <p:nvSpPr>
          <p:cNvPr id="6" name="Sisällön paikkamerkki 5">
            <a:extLst>
              <a:ext uri="{FF2B5EF4-FFF2-40B4-BE49-F238E27FC236}">
                <a16:creationId xmlns:a16="http://schemas.microsoft.com/office/drawing/2014/main" id="{427F6DEA-7248-40BC-A7C2-7D32CC6CB26E}"/>
              </a:ext>
            </a:extLst>
          </p:cNvPr>
          <p:cNvSpPr>
            <a:spLocks noGrp="1"/>
          </p:cNvSpPr>
          <p:nvPr>
            <p:ph idx="1"/>
          </p:nvPr>
        </p:nvSpPr>
        <p:spPr>
          <a:xfrm>
            <a:off x="861134" y="1109751"/>
            <a:ext cx="10294546" cy="5461644"/>
          </a:xfrm>
        </p:spPr>
        <p:txBody>
          <a:bodyPr>
            <a:normAutofit fontScale="92500" lnSpcReduction="10000"/>
          </a:bodyPr>
          <a:lstStyle/>
          <a:p>
            <a:endParaRPr lang="fi-FI" dirty="0"/>
          </a:p>
          <a:p>
            <a:endParaRPr lang="fi-FI" dirty="0"/>
          </a:p>
          <a:p>
            <a:endParaRPr lang="fi-FI" dirty="0"/>
          </a:p>
          <a:p>
            <a:endParaRPr lang="fi-FI" dirty="0"/>
          </a:p>
          <a:p>
            <a:endParaRPr lang="fi-FI" dirty="0"/>
          </a:p>
          <a:p>
            <a:endParaRPr lang="fi-FI" dirty="0"/>
          </a:p>
          <a:p>
            <a:endParaRPr lang="fi-FI" dirty="0"/>
          </a:p>
          <a:p>
            <a:r>
              <a:rPr lang="en-US" dirty="0"/>
              <a:t>Anything you type into the </a:t>
            </a:r>
            <a:r>
              <a:rPr lang="en-US" dirty="0">
                <a:solidFill>
                  <a:srgbClr val="00B050"/>
                </a:solidFill>
              </a:rPr>
              <a:t>console</a:t>
            </a:r>
            <a:r>
              <a:rPr lang="en-US" dirty="0"/>
              <a:t> at the prompt will be evaluated as a </a:t>
            </a:r>
            <a:r>
              <a:rPr lang="en-US" dirty="0" err="1">
                <a:solidFill>
                  <a:srgbClr val="00B050"/>
                </a:solidFill>
              </a:rPr>
              <a:t>Javascript</a:t>
            </a:r>
            <a:r>
              <a:rPr lang="en-US" dirty="0"/>
              <a:t> </a:t>
            </a:r>
            <a:r>
              <a:rPr lang="en-US" dirty="0">
                <a:solidFill>
                  <a:srgbClr val="00B050"/>
                </a:solidFill>
              </a:rPr>
              <a:t>expression</a:t>
            </a:r>
            <a:r>
              <a:rPr lang="en-US" dirty="0"/>
              <a:t> and the results of the </a:t>
            </a:r>
            <a:r>
              <a:rPr lang="en-US" dirty="0">
                <a:solidFill>
                  <a:srgbClr val="00B050"/>
                </a:solidFill>
              </a:rPr>
              <a:t>expression</a:t>
            </a:r>
            <a:r>
              <a:rPr lang="en-US" dirty="0"/>
              <a:t> will be echoed beneath the command prompt. If an error occurs, the </a:t>
            </a:r>
            <a:r>
              <a:rPr lang="en-US" dirty="0">
                <a:solidFill>
                  <a:srgbClr val="00B050"/>
                </a:solidFill>
              </a:rPr>
              <a:t>stack</a:t>
            </a:r>
            <a:r>
              <a:rPr lang="en-US" dirty="0"/>
              <a:t> </a:t>
            </a:r>
            <a:r>
              <a:rPr lang="en-US" dirty="0">
                <a:solidFill>
                  <a:srgbClr val="00B050"/>
                </a:solidFill>
              </a:rPr>
              <a:t>trace</a:t>
            </a:r>
            <a:r>
              <a:rPr lang="en-US" dirty="0"/>
              <a:t> of the </a:t>
            </a:r>
            <a:r>
              <a:rPr lang="en-US" dirty="0">
                <a:solidFill>
                  <a:srgbClr val="00B050"/>
                </a:solidFill>
              </a:rPr>
              <a:t>error</a:t>
            </a:r>
            <a:r>
              <a:rPr lang="en-US" dirty="0"/>
              <a:t> will be output instead. If the </a:t>
            </a:r>
            <a:r>
              <a:rPr lang="en-US" dirty="0">
                <a:solidFill>
                  <a:srgbClr val="00B050"/>
                </a:solidFill>
              </a:rPr>
              <a:t>expression</a:t>
            </a:r>
            <a:r>
              <a:rPr lang="en-US" dirty="0"/>
              <a:t> doesn't </a:t>
            </a:r>
            <a:r>
              <a:rPr lang="en-US" dirty="0">
                <a:solidFill>
                  <a:srgbClr val="00B050"/>
                </a:solidFill>
              </a:rPr>
              <a:t>return</a:t>
            </a:r>
            <a:r>
              <a:rPr lang="en-US" dirty="0"/>
              <a:t> a value, the </a:t>
            </a:r>
            <a:r>
              <a:rPr lang="en-US" dirty="0">
                <a:solidFill>
                  <a:srgbClr val="00B050"/>
                </a:solidFill>
              </a:rPr>
              <a:t>console</a:t>
            </a:r>
            <a:r>
              <a:rPr lang="en-US" dirty="0"/>
              <a:t> will report </a:t>
            </a:r>
            <a:r>
              <a:rPr lang="en-US" dirty="0">
                <a:solidFill>
                  <a:srgbClr val="00B050"/>
                </a:solidFill>
              </a:rPr>
              <a:t>undefined</a:t>
            </a:r>
            <a:r>
              <a:rPr lang="en-US" dirty="0"/>
              <a:t>. It's just letting you know that the previous expression didn't return a </a:t>
            </a:r>
            <a:r>
              <a:rPr lang="en-US" dirty="0">
                <a:solidFill>
                  <a:srgbClr val="00B050"/>
                </a:solidFill>
              </a:rPr>
              <a:t>result</a:t>
            </a:r>
            <a:r>
              <a:rPr lang="en-US" dirty="0"/>
              <a:t>.</a:t>
            </a:r>
            <a:endParaRPr lang="fi-FI" dirty="0"/>
          </a:p>
          <a:p>
            <a:r>
              <a:rPr lang="fi-FI" dirty="0" err="1"/>
              <a:t>Sources</a:t>
            </a:r>
            <a:r>
              <a:rPr lang="fi-FI" dirty="0"/>
              <a:t>: https://developer.mozilla.org/en-US/docs/Web/API/Console and https://commandlinefanatic.com/cgi-bin/showarticle.cgi?article=art041</a:t>
            </a:r>
          </a:p>
        </p:txBody>
      </p:sp>
      <p:sp>
        <p:nvSpPr>
          <p:cNvPr id="4" name="Dian numeron paikkamerkki 3">
            <a:extLst>
              <a:ext uri="{FF2B5EF4-FFF2-40B4-BE49-F238E27FC236}">
                <a16:creationId xmlns:a16="http://schemas.microsoft.com/office/drawing/2014/main" id="{D675E0C0-2498-46B1-A11B-1B435EA72989}"/>
              </a:ext>
            </a:extLst>
          </p:cNvPr>
          <p:cNvSpPr>
            <a:spLocks noGrp="1"/>
          </p:cNvSpPr>
          <p:nvPr>
            <p:ph type="sldNum" sz="quarter" idx="12"/>
          </p:nvPr>
        </p:nvSpPr>
        <p:spPr/>
        <p:txBody>
          <a:bodyPr/>
          <a:lstStyle/>
          <a:p>
            <a:fld id="{3A98EE3D-8CD1-4C3F-BD1C-C98C9596463C}" type="slidenum">
              <a:rPr lang="en-US" smtClean="0"/>
              <a:pPr/>
              <a:t>27</a:t>
            </a:fld>
            <a:endParaRPr lang="en-US" dirty="0"/>
          </a:p>
        </p:txBody>
      </p:sp>
      <p:pic>
        <p:nvPicPr>
          <p:cNvPr id="2" name="Kuva 1">
            <a:extLst>
              <a:ext uri="{FF2B5EF4-FFF2-40B4-BE49-F238E27FC236}">
                <a16:creationId xmlns:a16="http://schemas.microsoft.com/office/drawing/2014/main" id="{B6B765D9-E8C0-46C7-9450-BBBA90855836}"/>
              </a:ext>
            </a:extLst>
          </p:cNvPr>
          <p:cNvPicPr>
            <a:picLocks noChangeAspect="1"/>
          </p:cNvPicPr>
          <p:nvPr/>
        </p:nvPicPr>
        <p:blipFill>
          <a:blip r:embed="rId2"/>
          <a:stretch>
            <a:fillRect/>
          </a:stretch>
        </p:blipFill>
        <p:spPr>
          <a:xfrm>
            <a:off x="861135" y="1109752"/>
            <a:ext cx="9259410" cy="1654348"/>
          </a:xfrm>
          <a:prstGeom prst="rect">
            <a:avLst/>
          </a:prstGeom>
        </p:spPr>
      </p:pic>
      <p:pic>
        <p:nvPicPr>
          <p:cNvPr id="3" name="Kuva 2">
            <a:extLst>
              <a:ext uri="{FF2B5EF4-FFF2-40B4-BE49-F238E27FC236}">
                <a16:creationId xmlns:a16="http://schemas.microsoft.com/office/drawing/2014/main" id="{0D545FCD-52F9-46D5-861D-0E96D741CBDC}"/>
              </a:ext>
            </a:extLst>
          </p:cNvPr>
          <p:cNvPicPr>
            <a:picLocks noChangeAspect="1"/>
          </p:cNvPicPr>
          <p:nvPr/>
        </p:nvPicPr>
        <p:blipFill>
          <a:blip r:embed="rId3"/>
          <a:stretch>
            <a:fillRect/>
          </a:stretch>
        </p:blipFill>
        <p:spPr>
          <a:xfrm>
            <a:off x="861133" y="2764100"/>
            <a:ext cx="8975324" cy="1544633"/>
          </a:xfrm>
          <a:prstGeom prst="rect">
            <a:avLst/>
          </a:prstGeom>
        </p:spPr>
      </p:pic>
      <p:sp>
        <p:nvSpPr>
          <p:cNvPr id="8" name="Suorakulmio: Pyöristetyt kulmat 7">
            <a:extLst>
              <a:ext uri="{FF2B5EF4-FFF2-40B4-BE49-F238E27FC236}">
                <a16:creationId xmlns:a16="http://schemas.microsoft.com/office/drawing/2014/main" id="{EF6F2241-7A71-4AD3-86E2-7D4197968E68}"/>
              </a:ext>
            </a:extLst>
          </p:cNvPr>
          <p:cNvSpPr/>
          <p:nvPr/>
        </p:nvSpPr>
        <p:spPr>
          <a:xfrm>
            <a:off x="949911" y="3977196"/>
            <a:ext cx="1677879" cy="33153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Tree>
    <p:extLst>
      <p:ext uri="{BB962C8B-B14F-4D97-AF65-F5344CB8AC3E}">
        <p14:creationId xmlns:p14="http://schemas.microsoft.com/office/powerpoint/2010/main" val="418287157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31FED92-4172-4EDB-83B1-D7CCFE4970BF}"/>
              </a:ext>
            </a:extLst>
          </p:cNvPr>
          <p:cNvSpPr>
            <a:spLocks noGrp="1"/>
          </p:cNvSpPr>
          <p:nvPr>
            <p:ph type="title"/>
          </p:nvPr>
        </p:nvSpPr>
        <p:spPr/>
        <p:txBody>
          <a:bodyPr>
            <a:normAutofit fontScale="90000"/>
          </a:bodyPr>
          <a:lstStyle/>
          <a:p>
            <a:pPr algn="ctr"/>
            <a:r>
              <a:rPr lang="fi-FI" dirty="0" err="1"/>
              <a:t>Learn</a:t>
            </a:r>
            <a:r>
              <a:rPr lang="fi-FI" dirty="0"/>
              <a:t> </a:t>
            </a:r>
            <a:r>
              <a:rPr lang="fi-FI" dirty="0" err="1"/>
              <a:t>more</a:t>
            </a:r>
            <a:r>
              <a:rPr lang="fi-FI" dirty="0"/>
              <a:t> </a:t>
            </a:r>
            <a:r>
              <a:rPr lang="fi-FI" dirty="0" err="1"/>
              <a:t>Javascript</a:t>
            </a:r>
            <a:endParaRPr lang="fi-FI" dirty="0"/>
          </a:p>
        </p:txBody>
      </p:sp>
      <p:sp>
        <p:nvSpPr>
          <p:cNvPr id="3" name="Sisällön paikkamerkki 2">
            <a:extLst>
              <a:ext uri="{FF2B5EF4-FFF2-40B4-BE49-F238E27FC236}">
                <a16:creationId xmlns:a16="http://schemas.microsoft.com/office/drawing/2014/main" id="{0C4DDF75-C2BC-4870-AC74-3B5211F1762A}"/>
              </a:ext>
            </a:extLst>
          </p:cNvPr>
          <p:cNvSpPr>
            <a:spLocks noGrp="1"/>
          </p:cNvSpPr>
          <p:nvPr>
            <p:ph sz="half" idx="1"/>
          </p:nvPr>
        </p:nvSpPr>
        <p:spPr>
          <a:xfrm>
            <a:off x="798990" y="1180730"/>
            <a:ext cx="4938026" cy="5390665"/>
          </a:xfrm>
        </p:spPr>
        <p:txBody>
          <a:bodyPr>
            <a:normAutofit fontScale="92500" lnSpcReduction="10000"/>
          </a:bodyPr>
          <a:lstStyle/>
          <a:p>
            <a:r>
              <a:rPr lang="fi-FI" u="sng" dirty="0" err="1">
                <a:highlight>
                  <a:srgbClr val="008000"/>
                </a:highlight>
              </a:rPr>
              <a:t>Search</a:t>
            </a:r>
            <a:r>
              <a:rPr lang="fi-FI" u="sng" dirty="0">
                <a:highlight>
                  <a:srgbClr val="008000"/>
                </a:highlight>
              </a:rPr>
              <a:t> </a:t>
            </a:r>
            <a:r>
              <a:rPr lang="fi-FI" u="sng" dirty="0" err="1">
                <a:highlight>
                  <a:srgbClr val="008000"/>
                </a:highlight>
              </a:rPr>
              <a:t>Youtube</a:t>
            </a:r>
            <a:r>
              <a:rPr lang="fi-FI" u="sng" dirty="0">
                <a:highlight>
                  <a:srgbClr val="008000"/>
                </a:highlight>
              </a:rPr>
              <a:t> JS </a:t>
            </a:r>
            <a:r>
              <a:rPr lang="fi-FI" u="sng" dirty="0" err="1">
                <a:highlight>
                  <a:srgbClr val="008000"/>
                </a:highlight>
              </a:rPr>
              <a:t>videos</a:t>
            </a:r>
            <a:r>
              <a:rPr lang="fi-FI" u="sng" dirty="0">
                <a:highlight>
                  <a:srgbClr val="008000"/>
                </a:highlight>
              </a:rPr>
              <a:t> </a:t>
            </a:r>
            <a:r>
              <a:rPr lang="fi-FI" u="sng" dirty="0" err="1">
                <a:highlight>
                  <a:srgbClr val="008000"/>
                </a:highlight>
              </a:rPr>
              <a:t>with</a:t>
            </a:r>
            <a:r>
              <a:rPr lang="fi-FI" u="sng" dirty="0">
                <a:highlight>
                  <a:srgbClr val="008000"/>
                </a:highlight>
              </a:rPr>
              <a:t> </a:t>
            </a:r>
            <a:r>
              <a:rPr lang="fi-FI" u="sng" dirty="0" err="1">
                <a:highlight>
                  <a:srgbClr val="008000"/>
                </a:highlight>
              </a:rPr>
              <a:t>these</a:t>
            </a:r>
            <a:r>
              <a:rPr lang="fi-FI" u="sng" dirty="0">
                <a:highlight>
                  <a:srgbClr val="008000"/>
                </a:highlight>
              </a:rPr>
              <a:t> </a:t>
            </a:r>
            <a:r>
              <a:rPr lang="fi-FI" u="sng" dirty="0" err="1">
                <a:highlight>
                  <a:srgbClr val="008000"/>
                </a:highlight>
              </a:rPr>
              <a:t>names</a:t>
            </a:r>
            <a:r>
              <a:rPr lang="fi-FI" u="sng" dirty="0">
                <a:highlight>
                  <a:srgbClr val="008000"/>
                </a:highlight>
              </a:rPr>
              <a:t>:</a:t>
            </a:r>
          </a:p>
          <a:p>
            <a:r>
              <a:rPr lang="fi-FI" dirty="0"/>
              <a:t>Tony Alicea, </a:t>
            </a:r>
            <a:r>
              <a:rPr lang="fi-FI" dirty="0" err="1"/>
              <a:t>Kyle</a:t>
            </a:r>
            <a:r>
              <a:rPr lang="fi-FI" dirty="0"/>
              <a:t> Simpson, Brian </a:t>
            </a:r>
            <a:r>
              <a:rPr lang="fi-FI" dirty="0" err="1"/>
              <a:t>Holt</a:t>
            </a:r>
            <a:r>
              <a:rPr lang="fi-FI" dirty="0"/>
              <a:t>, </a:t>
            </a:r>
            <a:r>
              <a:rPr lang="fi-FI" dirty="0" err="1"/>
              <a:t>Bianca</a:t>
            </a:r>
            <a:r>
              <a:rPr lang="fi-FI" dirty="0"/>
              <a:t> </a:t>
            </a:r>
            <a:r>
              <a:rPr lang="fi-FI" dirty="0" err="1"/>
              <a:t>Gandolfo</a:t>
            </a:r>
            <a:r>
              <a:rPr lang="fi-FI" dirty="0"/>
              <a:t>, Axel </a:t>
            </a:r>
            <a:r>
              <a:rPr lang="fi-FI" dirty="0" err="1"/>
              <a:t>Rauschmeyer</a:t>
            </a:r>
            <a:r>
              <a:rPr lang="fi-FI" dirty="0"/>
              <a:t>, </a:t>
            </a:r>
            <a:r>
              <a:rPr lang="fi-FI" dirty="0" err="1"/>
              <a:t>Will</a:t>
            </a:r>
            <a:r>
              <a:rPr lang="fi-FI" dirty="0"/>
              <a:t> </a:t>
            </a:r>
            <a:r>
              <a:rPr lang="fi-FI" dirty="0" err="1"/>
              <a:t>Sentence</a:t>
            </a:r>
            <a:r>
              <a:rPr lang="fi-FI" dirty="0"/>
              <a:t>, Douglas </a:t>
            </a:r>
            <a:r>
              <a:rPr lang="fi-FI" dirty="0" err="1"/>
              <a:t>Crockford</a:t>
            </a:r>
            <a:r>
              <a:rPr lang="fi-FI" dirty="0"/>
              <a:t>, </a:t>
            </a:r>
            <a:r>
              <a:rPr lang="fi-FI" dirty="0" err="1"/>
              <a:t>Jem</a:t>
            </a:r>
            <a:r>
              <a:rPr lang="fi-FI" dirty="0"/>
              <a:t> Young, </a:t>
            </a:r>
            <a:r>
              <a:rPr lang="fi-FI" dirty="0" err="1"/>
              <a:t>Bucky</a:t>
            </a:r>
            <a:r>
              <a:rPr lang="fi-FI" dirty="0"/>
              <a:t> Robert, </a:t>
            </a:r>
            <a:r>
              <a:rPr lang="fi-FI" dirty="0" err="1"/>
              <a:t>Jafar</a:t>
            </a:r>
            <a:r>
              <a:rPr lang="fi-FI" dirty="0"/>
              <a:t> Husain and </a:t>
            </a:r>
            <a:r>
              <a:rPr lang="fi-FI" dirty="0" err="1"/>
              <a:t>Caleb</a:t>
            </a:r>
            <a:r>
              <a:rPr lang="fi-FI" dirty="0"/>
              <a:t> Curry.</a:t>
            </a:r>
          </a:p>
          <a:p>
            <a:r>
              <a:rPr lang="fi-FI" u="sng" dirty="0" err="1">
                <a:highlight>
                  <a:srgbClr val="008000"/>
                </a:highlight>
              </a:rPr>
              <a:t>Search</a:t>
            </a:r>
            <a:r>
              <a:rPr lang="fi-FI" u="sng" dirty="0">
                <a:highlight>
                  <a:srgbClr val="008000"/>
                </a:highlight>
              </a:rPr>
              <a:t> in </a:t>
            </a:r>
            <a:r>
              <a:rPr lang="fi-FI" u="sng" dirty="0" err="1">
                <a:highlight>
                  <a:srgbClr val="008000"/>
                </a:highlight>
              </a:rPr>
              <a:t>Youtube</a:t>
            </a:r>
            <a:r>
              <a:rPr lang="fi-FI" u="sng" dirty="0">
                <a:highlight>
                  <a:srgbClr val="008000"/>
                </a:highlight>
              </a:rPr>
              <a:t> </a:t>
            </a:r>
            <a:r>
              <a:rPr lang="fi-FI" u="sng" dirty="0" err="1">
                <a:highlight>
                  <a:srgbClr val="008000"/>
                </a:highlight>
              </a:rPr>
              <a:t>these</a:t>
            </a:r>
            <a:r>
              <a:rPr lang="fi-FI" u="sng" dirty="0">
                <a:highlight>
                  <a:srgbClr val="008000"/>
                </a:highlight>
              </a:rPr>
              <a:t> </a:t>
            </a:r>
            <a:r>
              <a:rPr lang="fi-FI" u="sng" dirty="0" err="1">
                <a:highlight>
                  <a:srgbClr val="008000"/>
                </a:highlight>
              </a:rPr>
              <a:t>channels</a:t>
            </a:r>
            <a:r>
              <a:rPr lang="fi-FI" u="sng" dirty="0">
                <a:highlight>
                  <a:srgbClr val="008000"/>
                </a:highlight>
              </a:rPr>
              <a:t> </a:t>
            </a:r>
            <a:r>
              <a:rPr lang="fi-FI" u="sng" dirty="0" err="1">
                <a:highlight>
                  <a:srgbClr val="008000"/>
                </a:highlight>
              </a:rPr>
              <a:t>with</a:t>
            </a:r>
            <a:r>
              <a:rPr lang="fi-FI" u="sng" dirty="0">
                <a:highlight>
                  <a:srgbClr val="008000"/>
                </a:highlight>
              </a:rPr>
              <a:t> JS: </a:t>
            </a:r>
          </a:p>
          <a:p>
            <a:r>
              <a:rPr lang="fi-FI" dirty="0" err="1"/>
              <a:t>Caleb</a:t>
            </a:r>
            <a:r>
              <a:rPr lang="fi-FI" dirty="0"/>
              <a:t> Curry, </a:t>
            </a:r>
            <a:r>
              <a:rPr lang="fi-FI" dirty="0" err="1"/>
              <a:t>Certified</a:t>
            </a:r>
            <a:r>
              <a:rPr lang="fi-FI" dirty="0"/>
              <a:t> </a:t>
            </a:r>
            <a:r>
              <a:rPr lang="fi-FI" dirty="0" err="1"/>
              <a:t>fresh</a:t>
            </a:r>
            <a:r>
              <a:rPr lang="fi-FI" dirty="0"/>
              <a:t> </a:t>
            </a:r>
            <a:r>
              <a:rPr lang="fi-FI" dirty="0" err="1"/>
              <a:t>events</a:t>
            </a:r>
            <a:r>
              <a:rPr lang="fi-FI" dirty="0"/>
              <a:t>, </a:t>
            </a:r>
            <a:r>
              <a:rPr lang="fi-FI" dirty="0" err="1"/>
              <a:t>Codesmith</a:t>
            </a:r>
            <a:r>
              <a:rPr lang="fi-FI" dirty="0"/>
              <a:t>, </a:t>
            </a:r>
            <a:r>
              <a:rPr lang="fi-FI" dirty="0" err="1"/>
              <a:t>JSConf</a:t>
            </a:r>
            <a:r>
              <a:rPr lang="fi-FI" dirty="0"/>
              <a:t>, </a:t>
            </a:r>
            <a:r>
              <a:rPr lang="fi-FI" dirty="0" err="1"/>
              <a:t>thenewBoston</a:t>
            </a:r>
            <a:r>
              <a:rPr lang="fi-FI" dirty="0"/>
              <a:t>, Tony Alicea and </a:t>
            </a:r>
            <a:r>
              <a:rPr lang="fi-FI" dirty="0" err="1"/>
              <a:t>Telusko</a:t>
            </a:r>
            <a:r>
              <a:rPr lang="fi-FI" dirty="0"/>
              <a:t>.</a:t>
            </a:r>
          </a:p>
          <a:p>
            <a:r>
              <a:rPr lang="fi-FI" u="sng" dirty="0">
                <a:highlight>
                  <a:srgbClr val="008000"/>
                </a:highlight>
              </a:rPr>
              <a:t>Read </a:t>
            </a:r>
            <a:r>
              <a:rPr lang="fi-FI" u="sng" dirty="0" err="1">
                <a:highlight>
                  <a:srgbClr val="008000"/>
                </a:highlight>
              </a:rPr>
              <a:t>online</a:t>
            </a:r>
            <a:r>
              <a:rPr lang="fi-FI" u="sng" dirty="0">
                <a:highlight>
                  <a:srgbClr val="008000"/>
                </a:highlight>
              </a:rPr>
              <a:t> </a:t>
            </a:r>
            <a:r>
              <a:rPr lang="fi-FI" u="sng" dirty="0" err="1">
                <a:highlight>
                  <a:srgbClr val="008000"/>
                </a:highlight>
              </a:rPr>
              <a:t>books</a:t>
            </a:r>
            <a:r>
              <a:rPr lang="fi-FI" u="sng" dirty="0">
                <a:highlight>
                  <a:srgbClr val="008000"/>
                </a:highlight>
              </a:rPr>
              <a:t>:</a:t>
            </a:r>
          </a:p>
          <a:p>
            <a:r>
              <a:rPr lang="en-US" dirty="0">
                <a:solidFill>
                  <a:srgbClr val="00B050"/>
                </a:solidFill>
              </a:rPr>
              <a:t>You Don't Know JS Yet </a:t>
            </a:r>
            <a:r>
              <a:rPr lang="en-US" dirty="0"/>
              <a:t>online</a:t>
            </a:r>
            <a:r>
              <a:rPr lang="en-US" dirty="0">
                <a:solidFill>
                  <a:srgbClr val="00B050"/>
                </a:solidFill>
              </a:rPr>
              <a:t>  </a:t>
            </a:r>
            <a:r>
              <a:rPr lang="en-US" dirty="0"/>
              <a:t>books at https://github.com/getify/You-Dont-Know-JS/</a:t>
            </a:r>
          </a:p>
          <a:p>
            <a:r>
              <a:rPr lang="fi-FI" dirty="0" err="1">
                <a:solidFill>
                  <a:srgbClr val="00B050"/>
                </a:solidFill>
              </a:rPr>
              <a:t>Speaking</a:t>
            </a:r>
            <a:r>
              <a:rPr lang="fi-FI" dirty="0"/>
              <a:t> </a:t>
            </a:r>
            <a:r>
              <a:rPr lang="en-US" dirty="0" err="1">
                <a:solidFill>
                  <a:srgbClr val="00B050"/>
                </a:solidFill>
              </a:rPr>
              <a:t>Javascript</a:t>
            </a:r>
            <a:r>
              <a:rPr lang="en-US" dirty="0">
                <a:solidFill>
                  <a:srgbClr val="00B050"/>
                </a:solidFill>
              </a:rPr>
              <a:t> </a:t>
            </a:r>
            <a:r>
              <a:rPr lang="en-US" dirty="0"/>
              <a:t>online</a:t>
            </a:r>
            <a:r>
              <a:rPr lang="en-US" dirty="0">
                <a:solidFill>
                  <a:srgbClr val="00B050"/>
                </a:solidFill>
              </a:rPr>
              <a:t> </a:t>
            </a:r>
            <a:r>
              <a:rPr lang="en-US" dirty="0"/>
              <a:t>books at https://exploringjs.com/</a:t>
            </a:r>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p:txBody>
      </p:sp>
      <p:sp>
        <p:nvSpPr>
          <p:cNvPr id="5" name="Sisällön paikkamerkki 4">
            <a:extLst>
              <a:ext uri="{FF2B5EF4-FFF2-40B4-BE49-F238E27FC236}">
                <a16:creationId xmlns:a16="http://schemas.microsoft.com/office/drawing/2014/main" id="{0B0259CC-0B6E-4A76-AF65-ADA9EE705F2D}"/>
              </a:ext>
            </a:extLst>
          </p:cNvPr>
          <p:cNvSpPr>
            <a:spLocks noGrp="1"/>
          </p:cNvSpPr>
          <p:nvPr>
            <p:ph sz="half" idx="2"/>
          </p:nvPr>
        </p:nvSpPr>
        <p:spPr>
          <a:xfrm>
            <a:off x="6217654" y="1180730"/>
            <a:ext cx="4938026" cy="5390664"/>
          </a:xfrm>
        </p:spPr>
        <p:txBody>
          <a:bodyPr>
            <a:normAutofit fontScale="92500" lnSpcReduction="10000"/>
          </a:bodyPr>
          <a:lstStyle/>
          <a:p>
            <a:r>
              <a:rPr lang="en-US" u="sng" dirty="0">
                <a:highlight>
                  <a:srgbClr val="008000"/>
                </a:highlight>
              </a:rPr>
              <a:t>Study online tutorials:</a:t>
            </a:r>
          </a:p>
          <a:p>
            <a:r>
              <a:rPr lang="fi-FI" dirty="0">
                <a:solidFill>
                  <a:srgbClr val="00B050"/>
                </a:solidFill>
              </a:rPr>
              <a:t>W3Schools Online Web </a:t>
            </a:r>
            <a:r>
              <a:rPr lang="fi-FI" dirty="0" err="1">
                <a:solidFill>
                  <a:srgbClr val="00B050"/>
                </a:solidFill>
              </a:rPr>
              <a:t>Tutorials</a:t>
            </a:r>
            <a:r>
              <a:rPr lang="fi-FI" dirty="0">
                <a:solidFill>
                  <a:srgbClr val="00B050"/>
                </a:solidFill>
              </a:rPr>
              <a:t> </a:t>
            </a:r>
            <a:r>
              <a:rPr lang="fi-FI" dirty="0"/>
              <a:t>https://www.w3schools.com/js/default.asp </a:t>
            </a:r>
          </a:p>
          <a:p>
            <a:r>
              <a:rPr lang="fi-FI" dirty="0">
                <a:solidFill>
                  <a:srgbClr val="00B050"/>
                </a:solidFill>
              </a:rPr>
              <a:t>Mozilla </a:t>
            </a:r>
            <a:r>
              <a:rPr lang="fi-FI" dirty="0" err="1">
                <a:solidFill>
                  <a:srgbClr val="00B050"/>
                </a:solidFill>
              </a:rPr>
              <a:t>Developer</a:t>
            </a:r>
            <a:r>
              <a:rPr lang="fi-FI" dirty="0">
                <a:solidFill>
                  <a:srgbClr val="00B050"/>
                </a:solidFill>
              </a:rPr>
              <a:t> </a:t>
            </a:r>
            <a:r>
              <a:rPr lang="fi-FI" dirty="0" err="1">
                <a:solidFill>
                  <a:srgbClr val="00B050"/>
                </a:solidFill>
              </a:rPr>
              <a:t>Networ</a:t>
            </a:r>
            <a:r>
              <a:rPr lang="fi-FI" dirty="0">
                <a:solidFill>
                  <a:srgbClr val="00B050"/>
                </a:solidFill>
              </a:rPr>
              <a:t> (MDN) web </a:t>
            </a:r>
            <a:r>
              <a:rPr lang="fi-FI" dirty="0" err="1">
                <a:solidFill>
                  <a:srgbClr val="00B050"/>
                </a:solidFill>
              </a:rPr>
              <a:t>docs</a:t>
            </a:r>
            <a:r>
              <a:rPr lang="fi-FI" dirty="0">
                <a:solidFill>
                  <a:srgbClr val="00B050"/>
                </a:solidFill>
              </a:rPr>
              <a:t> </a:t>
            </a:r>
            <a:r>
              <a:rPr lang="fi-FI" dirty="0" err="1"/>
              <a:t>which</a:t>
            </a:r>
            <a:r>
              <a:rPr lang="fi-FI" dirty="0"/>
              <a:t> is </a:t>
            </a:r>
            <a:r>
              <a:rPr lang="fi-FI" dirty="0" err="1"/>
              <a:t>the</a:t>
            </a:r>
            <a:r>
              <a:rPr lang="fi-FI" dirty="0"/>
              <a:t> </a:t>
            </a:r>
            <a:r>
              <a:rPr lang="fi-FI" dirty="0" err="1"/>
              <a:t>official</a:t>
            </a:r>
            <a:r>
              <a:rPr lang="fi-FI" dirty="0"/>
              <a:t> </a:t>
            </a:r>
            <a:r>
              <a:rPr lang="fi-FI" dirty="0" err="1"/>
              <a:t>source</a:t>
            </a:r>
            <a:r>
              <a:rPr lang="fi-FI" dirty="0"/>
              <a:t> for </a:t>
            </a:r>
            <a:r>
              <a:rPr lang="fi-FI" dirty="0" err="1">
                <a:solidFill>
                  <a:srgbClr val="00B050"/>
                </a:solidFill>
              </a:rPr>
              <a:t>Javascript</a:t>
            </a:r>
            <a:r>
              <a:rPr lang="fi-FI" dirty="0"/>
              <a:t>. https://developer.mozilla.org/en-US/docs/Web/JavaScript</a:t>
            </a:r>
          </a:p>
          <a:p>
            <a:r>
              <a:rPr lang="fi-FI" u="sng" dirty="0">
                <a:highlight>
                  <a:srgbClr val="008000"/>
                </a:highlight>
              </a:rPr>
              <a:t>Look </a:t>
            </a:r>
            <a:r>
              <a:rPr lang="fi-FI" u="sng" dirty="0" err="1">
                <a:highlight>
                  <a:srgbClr val="008000"/>
                </a:highlight>
              </a:rPr>
              <a:t>answers</a:t>
            </a:r>
            <a:r>
              <a:rPr lang="fi-FI" u="sng" dirty="0">
                <a:highlight>
                  <a:srgbClr val="008000"/>
                </a:highlight>
              </a:rPr>
              <a:t> to </a:t>
            </a:r>
            <a:r>
              <a:rPr lang="fi-FI" u="sng" dirty="0" err="1">
                <a:highlight>
                  <a:srgbClr val="008000"/>
                </a:highlight>
              </a:rPr>
              <a:t>Javascript</a:t>
            </a:r>
            <a:r>
              <a:rPr lang="fi-FI" u="sng" dirty="0">
                <a:highlight>
                  <a:srgbClr val="008000"/>
                </a:highlight>
              </a:rPr>
              <a:t> </a:t>
            </a:r>
            <a:r>
              <a:rPr lang="fi-FI" u="sng" dirty="0" err="1">
                <a:highlight>
                  <a:srgbClr val="008000"/>
                </a:highlight>
              </a:rPr>
              <a:t>questions</a:t>
            </a:r>
            <a:r>
              <a:rPr lang="fi-FI" u="sng" dirty="0">
                <a:highlight>
                  <a:srgbClr val="008000"/>
                </a:highlight>
              </a:rPr>
              <a:t> </a:t>
            </a:r>
            <a:r>
              <a:rPr lang="fi-FI" u="sng" dirty="0" err="1">
                <a:highlight>
                  <a:srgbClr val="008000"/>
                </a:highlight>
              </a:rPr>
              <a:t>from</a:t>
            </a:r>
            <a:r>
              <a:rPr lang="fi-FI" u="sng" dirty="0">
                <a:highlight>
                  <a:srgbClr val="008000"/>
                </a:highlight>
              </a:rPr>
              <a:t>:</a:t>
            </a:r>
          </a:p>
          <a:p>
            <a:r>
              <a:rPr lang="fi-FI" dirty="0" err="1">
                <a:solidFill>
                  <a:srgbClr val="00B050"/>
                </a:solidFill>
              </a:rPr>
              <a:t>Stackoverflow</a:t>
            </a:r>
            <a:r>
              <a:rPr lang="fi-FI" dirty="0"/>
              <a:t> https://stackoverflow.com/</a:t>
            </a:r>
          </a:p>
          <a:p>
            <a:r>
              <a:rPr lang="fi-FI" u="sng" dirty="0" err="1">
                <a:highlight>
                  <a:srgbClr val="008000"/>
                </a:highlight>
              </a:rPr>
              <a:t>Study</a:t>
            </a:r>
            <a:r>
              <a:rPr lang="fi-FI" u="sng" dirty="0">
                <a:highlight>
                  <a:srgbClr val="008000"/>
                </a:highlight>
              </a:rPr>
              <a:t> </a:t>
            </a:r>
            <a:r>
              <a:rPr lang="fi-FI" u="sng" dirty="0" err="1">
                <a:highlight>
                  <a:srgbClr val="008000"/>
                </a:highlight>
              </a:rPr>
              <a:t>blogs</a:t>
            </a:r>
            <a:r>
              <a:rPr lang="fi-FI" u="sng" dirty="0">
                <a:highlight>
                  <a:srgbClr val="008000"/>
                </a:highlight>
              </a:rPr>
              <a:t>:</a:t>
            </a:r>
          </a:p>
          <a:p>
            <a:r>
              <a:rPr lang="en-US" dirty="0"/>
              <a:t>www.2ality.com </a:t>
            </a:r>
          </a:p>
          <a:p>
            <a:r>
              <a:rPr lang="fi-FI" u="sng" dirty="0" err="1">
                <a:highlight>
                  <a:srgbClr val="008000"/>
                </a:highlight>
              </a:rPr>
              <a:t>Study</a:t>
            </a:r>
            <a:r>
              <a:rPr lang="fi-FI" u="sng" dirty="0">
                <a:highlight>
                  <a:srgbClr val="008000"/>
                </a:highlight>
              </a:rPr>
              <a:t> </a:t>
            </a:r>
            <a:r>
              <a:rPr lang="fi-FI" u="sng" dirty="0" err="1">
                <a:highlight>
                  <a:srgbClr val="008000"/>
                </a:highlight>
              </a:rPr>
              <a:t>the</a:t>
            </a:r>
            <a:r>
              <a:rPr lang="fi-FI" u="sng" dirty="0">
                <a:highlight>
                  <a:srgbClr val="008000"/>
                </a:highlight>
              </a:rPr>
              <a:t> </a:t>
            </a:r>
            <a:r>
              <a:rPr lang="fi-FI" u="sng" dirty="0" err="1">
                <a:highlight>
                  <a:srgbClr val="008000"/>
                </a:highlight>
              </a:rPr>
              <a:t>latest</a:t>
            </a:r>
            <a:r>
              <a:rPr lang="fi-FI" u="sng" dirty="0">
                <a:highlight>
                  <a:srgbClr val="008000"/>
                </a:highlight>
              </a:rPr>
              <a:t> version of </a:t>
            </a:r>
            <a:r>
              <a:rPr lang="fi-FI" u="sng" dirty="0" err="1">
                <a:highlight>
                  <a:srgbClr val="008000"/>
                </a:highlight>
              </a:rPr>
              <a:t>Javascript</a:t>
            </a:r>
            <a:r>
              <a:rPr lang="fi-FI" u="sng" dirty="0">
                <a:highlight>
                  <a:srgbClr val="008000"/>
                </a:highlight>
              </a:rPr>
              <a:t>:</a:t>
            </a:r>
          </a:p>
          <a:p>
            <a:r>
              <a:rPr lang="en-US" dirty="0">
                <a:latin typeface="Candara" panose="020E0502030303020204" pitchFamily="34" charset="0"/>
              </a:rPr>
              <a:t>https://tc39.es/ecma262</a:t>
            </a:r>
            <a:endParaRPr lang="fi-FI" dirty="0"/>
          </a:p>
          <a:p>
            <a:endParaRPr lang="fi-FI" dirty="0"/>
          </a:p>
          <a:p>
            <a:endParaRPr lang="fi-FI" dirty="0"/>
          </a:p>
          <a:p>
            <a:endParaRPr lang="fi-FI" dirty="0"/>
          </a:p>
          <a:p>
            <a:endParaRPr lang="fi-FI" dirty="0"/>
          </a:p>
          <a:p>
            <a:endParaRPr lang="fi-FI" dirty="0"/>
          </a:p>
        </p:txBody>
      </p:sp>
      <p:sp>
        <p:nvSpPr>
          <p:cNvPr id="4" name="Dian numeron paikkamerkki 3">
            <a:extLst>
              <a:ext uri="{FF2B5EF4-FFF2-40B4-BE49-F238E27FC236}">
                <a16:creationId xmlns:a16="http://schemas.microsoft.com/office/drawing/2014/main" id="{12DDB9C7-9067-4294-A27B-B8D868BDAD49}"/>
              </a:ext>
            </a:extLst>
          </p:cNvPr>
          <p:cNvSpPr>
            <a:spLocks noGrp="1"/>
          </p:cNvSpPr>
          <p:nvPr>
            <p:ph type="sldNum" sz="quarter" idx="12"/>
          </p:nvPr>
        </p:nvSpPr>
        <p:spPr/>
        <p:txBody>
          <a:bodyPr/>
          <a:lstStyle/>
          <a:p>
            <a:fld id="{3A98EE3D-8CD1-4C3F-BD1C-C98C9596463C}" type="slidenum">
              <a:rPr lang="en-US" smtClean="0"/>
              <a:pPr/>
              <a:t>270</a:t>
            </a:fld>
            <a:endParaRPr lang="en-US" dirty="0"/>
          </a:p>
        </p:txBody>
      </p:sp>
    </p:spTree>
    <p:extLst>
      <p:ext uri="{BB962C8B-B14F-4D97-AF65-F5344CB8AC3E}">
        <p14:creationId xmlns:p14="http://schemas.microsoft.com/office/powerpoint/2010/main" val="31932516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tsikko 7">
            <a:extLst>
              <a:ext uri="{FF2B5EF4-FFF2-40B4-BE49-F238E27FC236}">
                <a16:creationId xmlns:a16="http://schemas.microsoft.com/office/drawing/2014/main" id="{5D975577-7E3E-430A-940B-179C757325CB}"/>
              </a:ext>
            </a:extLst>
          </p:cNvPr>
          <p:cNvSpPr>
            <a:spLocks noGrp="1"/>
          </p:cNvSpPr>
          <p:nvPr>
            <p:ph type="title"/>
          </p:nvPr>
        </p:nvSpPr>
        <p:spPr/>
        <p:txBody>
          <a:bodyPr/>
          <a:lstStyle/>
          <a:p>
            <a:pPr algn="ctr"/>
            <a:r>
              <a:rPr lang="fi-FI" dirty="0"/>
              <a:t>Web </a:t>
            </a:r>
            <a:r>
              <a:rPr lang="fi-FI" dirty="0" err="1"/>
              <a:t>Browser</a:t>
            </a:r>
            <a:r>
              <a:rPr lang="fi-FI" dirty="0"/>
              <a:t> Console 3 </a:t>
            </a:r>
          </a:p>
        </p:txBody>
      </p:sp>
      <p:sp>
        <p:nvSpPr>
          <p:cNvPr id="3" name="Sisällön paikkamerkki 2">
            <a:extLst>
              <a:ext uri="{FF2B5EF4-FFF2-40B4-BE49-F238E27FC236}">
                <a16:creationId xmlns:a16="http://schemas.microsoft.com/office/drawing/2014/main" id="{7D0C97D0-D136-4422-8485-00E3DEF9FC5B}"/>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From</a:t>
            </a:r>
            <a:r>
              <a:rPr lang="fi-FI" dirty="0"/>
              <a:t> </a:t>
            </a:r>
            <a:r>
              <a:rPr lang="fi-FI" dirty="0" err="1"/>
              <a:t>left</a:t>
            </a:r>
            <a:r>
              <a:rPr lang="fi-FI" dirty="0"/>
              <a:t> to </a:t>
            </a:r>
            <a:r>
              <a:rPr lang="fi-FI" dirty="0" err="1"/>
              <a:t>right</a:t>
            </a:r>
            <a:r>
              <a:rPr lang="fi-FI" dirty="0"/>
              <a:t>: </a:t>
            </a:r>
            <a:r>
              <a:rPr lang="en-US" dirty="0"/>
              <a:t>Using groups in the </a:t>
            </a:r>
            <a:r>
              <a:rPr lang="en-US" dirty="0">
                <a:solidFill>
                  <a:srgbClr val="00B050"/>
                </a:solidFill>
              </a:rPr>
              <a:t>console</a:t>
            </a:r>
            <a:r>
              <a:rPr lang="en-US" dirty="0"/>
              <a:t>,</a:t>
            </a:r>
          </a:p>
          <a:p>
            <a:r>
              <a:rPr lang="fi-FI" dirty="0" err="1"/>
              <a:t>using</a:t>
            </a:r>
            <a:r>
              <a:rPr lang="fi-FI" dirty="0"/>
              <a:t> </a:t>
            </a:r>
            <a:r>
              <a:rPr lang="fi-FI" dirty="0" err="1"/>
              <a:t>string</a:t>
            </a:r>
            <a:r>
              <a:rPr lang="fi-FI" dirty="0"/>
              <a:t> </a:t>
            </a:r>
            <a:r>
              <a:rPr lang="fi-FI" dirty="0" err="1"/>
              <a:t>substitutions</a:t>
            </a:r>
            <a:r>
              <a:rPr lang="fi-FI" dirty="0"/>
              <a:t>, </a:t>
            </a:r>
            <a:r>
              <a:rPr lang="fi-FI" dirty="0" err="1"/>
              <a:t>timers</a:t>
            </a:r>
            <a:r>
              <a:rPr lang="fi-FI" dirty="0"/>
              <a:t> and </a:t>
            </a:r>
            <a:r>
              <a:rPr lang="fi-FI" dirty="0" err="1">
                <a:solidFill>
                  <a:srgbClr val="00B050"/>
                </a:solidFill>
              </a:rPr>
              <a:t>stack</a:t>
            </a:r>
            <a:r>
              <a:rPr lang="fi-FI" dirty="0"/>
              <a:t> </a:t>
            </a:r>
            <a:r>
              <a:rPr lang="fi-FI" dirty="0" err="1">
                <a:solidFill>
                  <a:srgbClr val="00B050"/>
                </a:solidFill>
              </a:rPr>
              <a:t>traces</a:t>
            </a:r>
            <a:r>
              <a:rPr lang="fi-FI" dirty="0"/>
              <a:t>.</a:t>
            </a:r>
          </a:p>
          <a:p>
            <a:r>
              <a:rPr lang="fi-FI" dirty="0" err="1"/>
              <a:t>Source</a:t>
            </a:r>
            <a:r>
              <a:rPr lang="fi-FI" dirty="0"/>
              <a:t>: https://developer.mozilla.org/en-US/docs/Web/API/console</a:t>
            </a:r>
          </a:p>
        </p:txBody>
      </p:sp>
      <p:sp>
        <p:nvSpPr>
          <p:cNvPr id="4" name="Dian numeron paikkamerkki 3">
            <a:extLst>
              <a:ext uri="{FF2B5EF4-FFF2-40B4-BE49-F238E27FC236}">
                <a16:creationId xmlns:a16="http://schemas.microsoft.com/office/drawing/2014/main" id="{8F42EE82-BACB-47BD-966E-BC9ED9D1A003}"/>
              </a:ext>
            </a:extLst>
          </p:cNvPr>
          <p:cNvSpPr>
            <a:spLocks noGrp="1"/>
          </p:cNvSpPr>
          <p:nvPr>
            <p:ph type="sldNum" sz="quarter" idx="12"/>
          </p:nvPr>
        </p:nvSpPr>
        <p:spPr/>
        <p:txBody>
          <a:bodyPr/>
          <a:lstStyle/>
          <a:p>
            <a:fld id="{3A98EE3D-8CD1-4C3F-BD1C-C98C9596463C}" type="slidenum">
              <a:rPr lang="en-US" smtClean="0"/>
              <a:pPr/>
              <a:t>28</a:t>
            </a:fld>
            <a:endParaRPr lang="en-US" dirty="0"/>
          </a:p>
        </p:txBody>
      </p:sp>
      <p:pic>
        <p:nvPicPr>
          <p:cNvPr id="7" name="Kuva 6">
            <a:extLst>
              <a:ext uri="{FF2B5EF4-FFF2-40B4-BE49-F238E27FC236}">
                <a16:creationId xmlns:a16="http://schemas.microsoft.com/office/drawing/2014/main" id="{2FEC54C2-EB97-4F57-B9B8-B80482225F3D}"/>
              </a:ext>
            </a:extLst>
          </p:cNvPr>
          <p:cNvPicPr>
            <a:picLocks noChangeAspect="1"/>
          </p:cNvPicPr>
          <p:nvPr/>
        </p:nvPicPr>
        <p:blipFill>
          <a:blip r:embed="rId2"/>
          <a:stretch>
            <a:fillRect/>
          </a:stretch>
        </p:blipFill>
        <p:spPr>
          <a:xfrm>
            <a:off x="9624491" y="3582271"/>
            <a:ext cx="2171199" cy="2885594"/>
          </a:xfrm>
          <a:prstGeom prst="rect">
            <a:avLst/>
          </a:prstGeom>
        </p:spPr>
      </p:pic>
      <p:pic>
        <p:nvPicPr>
          <p:cNvPr id="9" name="Kuva 8">
            <a:extLst>
              <a:ext uri="{FF2B5EF4-FFF2-40B4-BE49-F238E27FC236}">
                <a16:creationId xmlns:a16="http://schemas.microsoft.com/office/drawing/2014/main" id="{08AB3BB2-DF08-44E9-AD1B-ED4BF7CB49FD}"/>
              </a:ext>
            </a:extLst>
          </p:cNvPr>
          <p:cNvPicPr>
            <a:picLocks noChangeAspect="1"/>
          </p:cNvPicPr>
          <p:nvPr/>
        </p:nvPicPr>
        <p:blipFill>
          <a:blip r:embed="rId3"/>
          <a:stretch>
            <a:fillRect/>
          </a:stretch>
        </p:blipFill>
        <p:spPr>
          <a:xfrm>
            <a:off x="861134" y="1109751"/>
            <a:ext cx="4100861" cy="4254369"/>
          </a:xfrm>
          <a:prstGeom prst="rect">
            <a:avLst/>
          </a:prstGeom>
        </p:spPr>
      </p:pic>
      <p:pic>
        <p:nvPicPr>
          <p:cNvPr id="10" name="Kuva 9">
            <a:extLst>
              <a:ext uri="{FF2B5EF4-FFF2-40B4-BE49-F238E27FC236}">
                <a16:creationId xmlns:a16="http://schemas.microsoft.com/office/drawing/2014/main" id="{E6ED9AC9-C945-46D0-A82D-DDBFD805040C}"/>
              </a:ext>
            </a:extLst>
          </p:cNvPr>
          <p:cNvPicPr>
            <a:picLocks noChangeAspect="1"/>
          </p:cNvPicPr>
          <p:nvPr/>
        </p:nvPicPr>
        <p:blipFill>
          <a:blip r:embed="rId4"/>
          <a:stretch>
            <a:fillRect/>
          </a:stretch>
        </p:blipFill>
        <p:spPr>
          <a:xfrm>
            <a:off x="4961995" y="1102997"/>
            <a:ext cx="6833695" cy="2479274"/>
          </a:xfrm>
          <a:prstGeom prst="rect">
            <a:avLst/>
          </a:prstGeom>
        </p:spPr>
      </p:pic>
      <p:pic>
        <p:nvPicPr>
          <p:cNvPr id="11" name="Kuva 10">
            <a:extLst>
              <a:ext uri="{FF2B5EF4-FFF2-40B4-BE49-F238E27FC236}">
                <a16:creationId xmlns:a16="http://schemas.microsoft.com/office/drawing/2014/main" id="{913D4315-E838-4CC3-8AFE-14F6D7BCC2A4}"/>
              </a:ext>
            </a:extLst>
          </p:cNvPr>
          <p:cNvPicPr>
            <a:picLocks noChangeAspect="1"/>
          </p:cNvPicPr>
          <p:nvPr/>
        </p:nvPicPr>
        <p:blipFill>
          <a:blip r:embed="rId5"/>
          <a:stretch>
            <a:fillRect/>
          </a:stretch>
        </p:blipFill>
        <p:spPr>
          <a:xfrm>
            <a:off x="4961995" y="3589025"/>
            <a:ext cx="4664224" cy="2341258"/>
          </a:xfrm>
          <a:prstGeom prst="rect">
            <a:avLst/>
          </a:prstGeom>
        </p:spPr>
      </p:pic>
      <p:sp>
        <p:nvSpPr>
          <p:cNvPr id="12" name="Suorakulmio 11">
            <a:extLst>
              <a:ext uri="{FF2B5EF4-FFF2-40B4-BE49-F238E27FC236}">
                <a16:creationId xmlns:a16="http://schemas.microsoft.com/office/drawing/2014/main" id="{ADB0EEA9-593A-4F55-9E23-408245F89A10}"/>
              </a:ext>
            </a:extLst>
          </p:cNvPr>
          <p:cNvSpPr/>
          <p:nvPr/>
        </p:nvSpPr>
        <p:spPr>
          <a:xfrm>
            <a:off x="923278" y="1109751"/>
            <a:ext cx="4038717" cy="4254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3" name="Suorakulmio 12">
            <a:extLst>
              <a:ext uri="{FF2B5EF4-FFF2-40B4-BE49-F238E27FC236}">
                <a16:creationId xmlns:a16="http://schemas.microsoft.com/office/drawing/2014/main" id="{25FCC95C-4EF0-4DF5-A863-AB91B14A4177}"/>
              </a:ext>
            </a:extLst>
          </p:cNvPr>
          <p:cNvSpPr/>
          <p:nvPr/>
        </p:nvSpPr>
        <p:spPr>
          <a:xfrm>
            <a:off x="4961994" y="1102997"/>
            <a:ext cx="6833695" cy="24860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4" name="Suorakulmio 13">
            <a:extLst>
              <a:ext uri="{FF2B5EF4-FFF2-40B4-BE49-F238E27FC236}">
                <a16:creationId xmlns:a16="http://schemas.microsoft.com/office/drawing/2014/main" id="{D7438863-7265-461D-929D-38A81080CE98}"/>
              </a:ext>
            </a:extLst>
          </p:cNvPr>
          <p:cNvSpPr/>
          <p:nvPr/>
        </p:nvSpPr>
        <p:spPr>
          <a:xfrm>
            <a:off x="4961994" y="3589025"/>
            <a:ext cx="4662497" cy="23412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5" name="Suorakulmio 14">
            <a:extLst>
              <a:ext uri="{FF2B5EF4-FFF2-40B4-BE49-F238E27FC236}">
                <a16:creationId xmlns:a16="http://schemas.microsoft.com/office/drawing/2014/main" id="{6C4F5F58-26AC-43BB-8DB8-9022D9F24440}"/>
              </a:ext>
            </a:extLst>
          </p:cNvPr>
          <p:cNvSpPr/>
          <p:nvPr/>
        </p:nvSpPr>
        <p:spPr>
          <a:xfrm>
            <a:off x="9624491" y="3589025"/>
            <a:ext cx="2171198" cy="28855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Tree>
    <p:extLst>
      <p:ext uri="{BB962C8B-B14F-4D97-AF65-F5344CB8AC3E}">
        <p14:creationId xmlns:p14="http://schemas.microsoft.com/office/powerpoint/2010/main" val="4701107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tsikko 5">
            <a:extLst>
              <a:ext uri="{FF2B5EF4-FFF2-40B4-BE49-F238E27FC236}">
                <a16:creationId xmlns:a16="http://schemas.microsoft.com/office/drawing/2014/main" id="{2BA809B7-88B8-4B7D-B192-163163F2168F}"/>
              </a:ext>
            </a:extLst>
          </p:cNvPr>
          <p:cNvSpPr>
            <a:spLocks noGrp="1"/>
          </p:cNvSpPr>
          <p:nvPr>
            <p:ph type="title"/>
          </p:nvPr>
        </p:nvSpPr>
        <p:spPr/>
        <p:txBody>
          <a:bodyPr/>
          <a:lstStyle/>
          <a:p>
            <a:pPr algn="ctr"/>
            <a:r>
              <a:rPr lang="fi-FI" dirty="0"/>
              <a:t>Console.log()</a:t>
            </a:r>
          </a:p>
        </p:txBody>
      </p:sp>
      <p:sp>
        <p:nvSpPr>
          <p:cNvPr id="7" name="Sisällön paikkamerkki 6">
            <a:extLst>
              <a:ext uri="{FF2B5EF4-FFF2-40B4-BE49-F238E27FC236}">
                <a16:creationId xmlns:a16="http://schemas.microsoft.com/office/drawing/2014/main" id="{DE651E38-CBA1-413A-8ACF-7C14D4ECB631}"/>
              </a:ext>
            </a:extLst>
          </p:cNvPr>
          <p:cNvSpPr>
            <a:spLocks noGrp="1"/>
          </p:cNvSpPr>
          <p:nvPr>
            <p:ph idx="1"/>
          </p:nvPr>
        </p:nvSpPr>
        <p:spPr>
          <a:xfrm>
            <a:off x="861133" y="1109751"/>
            <a:ext cx="10679838" cy="5461644"/>
          </a:xfrm>
        </p:spPr>
        <p:txBody>
          <a:bodyPr>
            <a:normAutofit fontScale="92500"/>
          </a:bodyPr>
          <a:lstStyle/>
          <a:p>
            <a:endParaRPr lang="fi-FI" dirty="0"/>
          </a:p>
          <a:p>
            <a:endParaRPr lang="fi-FI" dirty="0"/>
          </a:p>
          <a:p>
            <a:endParaRPr lang="fi-FI" dirty="0"/>
          </a:p>
          <a:p>
            <a:endParaRPr lang="en-US" dirty="0"/>
          </a:p>
          <a:p>
            <a:endParaRPr lang="en-US" dirty="0"/>
          </a:p>
          <a:p>
            <a:r>
              <a:rPr lang="fi-FI" dirty="0"/>
              <a:t>It is </a:t>
            </a:r>
            <a:r>
              <a:rPr lang="fi-FI" dirty="0" err="1"/>
              <a:t>possible</a:t>
            </a:r>
            <a:r>
              <a:rPr lang="fi-FI" dirty="0"/>
              <a:t> to </a:t>
            </a:r>
            <a:r>
              <a:rPr lang="fi-FI" dirty="0" err="1"/>
              <a:t>test</a:t>
            </a:r>
            <a:r>
              <a:rPr lang="fi-FI" dirty="0"/>
              <a:t> </a:t>
            </a:r>
            <a:r>
              <a:rPr lang="fi-FI" dirty="0" err="1"/>
              <a:t>your</a:t>
            </a:r>
            <a:r>
              <a:rPr lang="fi-FI" dirty="0"/>
              <a:t> </a:t>
            </a:r>
            <a:r>
              <a:rPr lang="fi-FI" dirty="0" err="1">
                <a:solidFill>
                  <a:srgbClr val="00B050"/>
                </a:solidFill>
              </a:rPr>
              <a:t>Javasript</a:t>
            </a:r>
            <a:r>
              <a:rPr lang="fi-FI" dirty="0"/>
              <a:t> </a:t>
            </a:r>
            <a:r>
              <a:rPr lang="fi-FI" dirty="0" err="1"/>
              <a:t>by</a:t>
            </a:r>
            <a:r>
              <a:rPr lang="fi-FI" dirty="0"/>
              <a:t> </a:t>
            </a:r>
            <a:r>
              <a:rPr lang="fi-FI" dirty="0" err="1"/>
              <a:t>using</a:t>
            </a:r>
            <a:r>
              <a:rPr lang="fi-FI" dirty="0"/>
              <a:t> </a:t>
            </a:r>
            <a:r>
              <a:rPr lang="fi-FI" dirty="0">
                <a:solidFill>
                  <a:srgbClr val="00B050"/>
                </a:solidFill>
              </a:rPr>
              <a:t>console.log() </a:t>
            </a:r>
            <a:r>
              <a:rPr lang="fi-FI" dirty="0"/>
              <a:t>in </a:t>
            </a:r>
            <a:r>
              <a:rPr lang="fi-FI" dirty="0" err="1"/>
              <a:t>the</a:t>
            </a:r>
            <a:r>
              <a:rPr lang="fi-FI" dirty="0"/>
              <a:t> </a:t>
            </a:r>
            <a:r>
              <a:rPr lang="fi-FI" dirty="0" err="1"/>
              <a:t>browser</a:t>
            </a:r>
            <a:r>
              <a:rPr lang="fi-FI" dirty="0"/>
              <a:t> </a:t>
            </a:r>
            <a:r>
              <a:rPr lang="fi-FI" dirty="0" err="1"/>
              <a:t>console</a:t>
            </a:r>
            <a:r>
              <a:rPr lang="fi-FI" dirty="0"/>
              <a:t>. </a:t>
            </a:r>
            <a:r>
              <a:rPr lang="en-US" dirty="0"/>
              <a:t>At the end, </a:t>
            </a:r>
            <a:r>
              <a:rPr lang="en-US" dirty="0">
                <a:solidFill>
                  <a:srgbClr val="00B050"/>
                </a:solidFill>
              </a:rPr>
              <a:t>console</a:t>
            </a:r>
            <a:r>
              <a:rPr lang="en-US" dirty="0"/>
              <a:t>.</a:t>
            </a:r>
            <a:r>
              <a:rPr lang="en-US" dirty="0">
                <a:solidFill>
                  <a:srgbClr val="00B050"/>
                </a:solidFill>
              </a:rPr>
              <a:t>log()</a:t>
            </a:r>
            <a:r>
              <a:rPr lang="en-US" dirty="0"/>
              <a:t> always prints a newline. Therefore, if you call it with zero arguments, it just prints a newline.</a:t>
            </a:r>
          </a:p>
          <a:p>
            <a:r>
              <a:rPr lang="en-US" dirty="0">
                <a:solidFill>
                  <a:srgbClr val="00B050"/>
                </a:solidFill>
              </a:rPr>
              <a:t>JavaScript</a:t>
            </a:r>
            <a:r>
              <a:rPr lang="en-US" dirty="0"/>
              <a:t> accepts both </a:t>
            </a:r>
            <a:r>
              <a:rPr lang="en-US" dirty="0">
                <a:highlight>
                  <a:srgbClr val="008000"/>
                </a:highlight>
              </a:rPr>
              <a:t>“</a:t>
            </a:r>
            <a:r>
              <a:rPr lang="en-US" dirty="0"/>
              <a:t>double</a:t>
            </a:r>
            <a:r>
              <a:rPr lang="en-US" dirty="0">
                <a:highlight>
                  <a:srgbClr val="008000"/>
                </a:highlight>
              </a:rPr>
              <a:t>”</a:t>
            </a:r>
            <a:r>
              <a:rPr lang="en-US" dirty="0"/>
              <a:t> and </a:t>
            </a:r>
            <a:r>
              <a:rPr lang="en-US" dirty="0">
                <a:highlight>
                  <a:srgbClr val="008000"/>
                </a:highlight>
              </a:rPr>
              <a:t>‘</a:t>
            </a:r>
            <a:r>
              <a:rPr lang="en-US" dirty="0"/>
              <a:t>single</a:t>
            </a:r>
            <a:r>
              <a:rPr lang="en-US" dirty="0">
                <a:highlight>
                  <a:srgbClr val="008000"/>
                </a:highlight>
              </a:rPr>
              <a:t>’</a:t>
            </a:r>
            <a:r>
              <a:rPr lang="en-US" dirty="0"/>
              <a:t> quotes. You can use quotes inside a </a:t>
            </a:r>
            <a:r>
              <a:rPr lang="en-US" dirty="0">
                <a:solidFill>
                  <a:srgbClr val="00B050"/>
                </a:solidFill>
              </a:rPr>
              <a:t>string</a:t>
            </a:r>
            <a:r>
              <a:rPr lang="en-US" dirty="0"/>
              <a:t>, as long as they don't match the quotes surrounding the </a:t>
            </a:r>
            <a:r>
              <a:rPr lang="en-US" dirty="0">
                <a:solidFill>
                  <a:srgbClr val="00B050"/>
                </a:solidFill>
              </a:rPr>
              <a:t>string</a:t>
            </a:r>
            <a:r>
              <a:rPr lang="en-US" dirty="0"/>
              <a:t>. </a:t>
            </a:r>
            <a:r>
              <a:rPr lang="fi-FI" dirty="0">
                <a:highlight>
                  <a:srgbClr val="008000"/>
                </a:highlight>
              </a:rPr>
              <a:t>”</a:t>
            </a:r>
            <a:r>
              <a:rPr lang="fi-FI" dirty="0"/>
              <a:t>I am John </a:t>
            </a:r>
            <a:r>
              <a:rPr lang="fi-FI" dirty="0">
                <a:highlight>
                  <a:srgbClr val="008000"/>
                </a:highlight>
              </a:rPr>
              <a:t>’</a:t>
            </a:r>
            <a:r>
              <a:rPr lang="fi-FI" dirty="0" err="1"/>
              <a:t>the</a:t>
            </a:r>
            <a:r>
              <a:rPr lang="fi-FI" dirty="0"/>
              <a:t> </a:t>
            </a:r>
            <a:r>
              <a:rPr lang="fi-FI" dirty="0" err="1"/>
              <a:t>man</a:t>
            </a:r>
            <a:r>
              <a:rPr lang="fi-FI" dirty="0">
                <a:highlight>
                  <a:srgbClr val="008000"/>
                </a:highlight>
              </a:rPr>
              <a:t>’</a:t>
            </a:r>
            <a:r>
              <a:rPr lang="fi-FI" dirty="0"/>
              <a:t> </a:t>
            </a:r>
            <a:r>
              <a:rPr lang="fi-FI" dirty="0">
                <a:highlight>
                  <a:srgbClr val="008000"/>
                </a:highlight>
              </a:rPr>
              <a:t>”</a:t>
            </a:r>
            <a:r>
              <a:rPr lang="fi-FI" dirty="0"/>
              <a:t> and </a:t>
            </a:r>
            <a:r>
              <a:rPr lang="fi-FI" dirty="0">
                <a:highlight>
                  <a:srgbClr val="008000"/>
                </a:highlight>
              </a:rPr>
              <a:t>’</a:t>
            </a:r>
            <a:r>
              <a:rPr lang="fi-FI" dirty="0"/>
              <a:t>I am John </a:t>
            </a:r>
            <a:r>
              <a:rPr lang="fi-FI" dirty="0">
                <a:highlight>
                  <a:srgbClr val="008000"/>
                </a:highlight>
              </a:rPr>
              <a:t>”</a:t>
            </a:r>
            <a:r>
              <a:rPr lang="fi-FI" dirty="0" err="1"/>
              <a:t>the</a:t>
            </a:r>
            <a:r>
              <a:rPr lang="fi-FI" dirty="0"/>
              <a:t> </a:t>
            </a:r>
            <a:r>
              <a:rPr lang="fi-FI" dirty="0" err="1"/>
              <a:t>man</a:t>
            </a:r>
            <a:r>
              <a:rPr lang="fi-FI" dirty="0">
                <a:highlight>
                  <a:srgbClr val="008000"/>
                </a:highlight>
              </a:rPr>
              <a:t>” ’</a:t>
            </a:r>
            <a:r>
              <a:rPr lang="fi-FI" dirty="0"/>
              <a:t>.</a:t>
            </a:r>
          </a:p>
          <a:p>
            <a:r>
              <a:rPr lang="en-US" dirty="0">
                <a:solidFill>
                  <a:srgbClr val="00B050"/>
                </a:solidFill>
              </a:rPr>
              <a:t>JavaScript </a:t>
            </a:r>
            <a:r>
              <a:rPr lang="en-US" dirty="0"/>
              <a:t> comments: </a:t>
            </a:r>
            <a:r>
              <a:rPr lang="en-US" dirty="0">
                <a:solidFill>
                  <a:srgbClr val="00B050"/>
                </a:solidFill>
              </a:rPr>
              <a:t>Single line comments </a:t>
            </a:r>
            <a:r>
              <a:rPr lang="en-US" dirty="0"/>
              <a:t>start with </a:t>
            </a:r>
            <a:r>
              <a:rPr lang="en-US" dirty="0">
                <a:highlight>
                  <a:srgbClr val="008000"/>
                </a:highlight>
              </a:rPr>
              <a:t>//</a:t>
            </a:r>
            <a:r>
              <a:rPr lang="en-US" dirty="0"/>
              <a:t>. </a:t>
            </a:r>
            <a:r>
              <a:rPr lang="en-US" dirty="0">
                <a:solidFill>
                  <a:srgbClr val="00B050"/>
                </a:solidFill>
              </a:rPr>
              <a:t>JavaScript  Block comments</a:t>
            </a:r>
            <a:r>
              <a:rPr lang="en-US" dirty="0"/>
              <a:t>: </a:t>
            </a:r>
            <a:r>
              <a:rPr lang="en-US" dirty="0">
                <a:solidFill>
                  <a:srgbClr val="00B050"/>
                </a:solidFill>
              </a:rPr>
              <a:t>Multi-line comments </a:t>
            </a:r>
            <a:r>
              <a:rPr lang="en-US" dirty="0"/>
              <a:t>start with </a:t>
            </a:r>
            <a:r>
              <a:rPr lang="en-US" dirty="0">
                <a:highlight>
                  <a:srgbClr val="008000"/>
                </a:highlight>
              </a:rPr>
              <a:t>/*</a:t>
            </a:r>
            <a:r>
              <a:rPr lang="en-US" dirty="0"/>
              <a:t> and end with </a:t>
            </a:r>
            <a:r>
              <a:rPr lang="en-US" dirty="0">
                <a:highlight>
                  <a:srgbClr val="008000"/>
                </a:highlight>
              </a:rPr>
              <a:t>*/</a:t>
            </a:r>
            <a:r>
              <a:rPr lang="en-US" dirty="0"/>
              <a:t>. Use single line comments. </a:t>
            </a:r>
            <a:r>
              <a:rPr lang="en-US" dirty="0">
                <a:solidFill>
                  <a:srgbClr val="00B050"/>
                </a:solidFill>
              </a:rPr>
              <a:t>Block comments </a:t>
            </a:r>
            <a:r>
              <a:rPr lang="en-US" dirty="0"/>
              <a:t>are often used for formal documentation.</a:t>
            </a:r>
          </a:p>
          <a:p>
            <a:r>
              <a:rPr lang="fi-FI" dirty="0" err="1"/>
              <a:t>Sources</a:t>
            </a:r>
            <a:r>
              <a:rPr lang="fi-FI" dirty="0"/>
              <a:t>: https://www.w3schools.com/js/js_intro.asp and https://www.w3schools.com/js/js_comments.asp</a:t>
            </a:r>
          </a:p>
          <a:p>
            <a:endParaRPr lang="fi-FI" dirty="0"/>
          </a:p>
        </p:txBody>
      </p:sp>
      <p:sp>
        <p:nvSpPr>
          <p:cNvPr id="5" name="Dian numeron paikkamerkki 4">
            <a:extLst>
              <a:ext uri="{FF2B5EF4-FFF2-40B4-BE49-F238E27FC236}">
                <a16:creationId xmlns:a16="http://schemas.microsoft.com/office/drawing/2014/main" id="{58AA6EE3-05D6-4681-9A48-214DB106FE4A}"/>
              </a:ext>
            </a:extLst>
          </p:cNvPr>
          <p:cNvSpPr>
            <a:spLocks noGrp="1"/>
          </p:cNvSpPr>
          <p:nvPr>
            <p:ph type="sldNum" sz="quarter" idx="12"/>
          </p:nvPr>
        </p:nvSpPr>
        <p:spPr/>
        <p:txBody>
          <a:bodyPr/>
          <a:lstStyle/>
          <a:p>
            <a:fld id="{3A98EE3D-8CD1-4C3F-BD1C-C98C9596463C}" type="slidenum">
              <a:rPr lang="en-US" smtClean="0"/>
              <a:t>29</a:t>
            </a:fld>
            <a:endParaRPr lang="en-US" dirty="0"/>
          </a:p>
        </p:txBody>
      </p:sp>
      <p:pic>
        <p:nvPicPr>
          <p:cNvPr id="3" name="Kuva 2">
            <a:extLst>
              <a:ext uri="{FF2B5EF4-FFF2-40B4-BE49-F238E27FC236}">
                <a16:creationId xmlns:a16="http://schemas.microsoft.com/office/drawing/2014/main" id="{E6553574-4283-42D8-AF3D-E9AA06E6291D}"/>
              </a:ext>
            </a:extLst>
          </p:cNvPr>
          <p:cNvPicPr>
            <a:picLocks noChangeAspect="1"/>
          </p:cNvPicPr>
          <p:nvPr/>
        </p:nvPicPr>
        <p:blipFill>
          <a:blip r:embed="rId2"/>
          <a:stretch>
            <a:fillRect/>
          </a:stretch>
        </p:blipFill>
        <p:spPr>
          <a:xfrm>
            <a:off x="861132" y="1111397"/>
            <a:ext cx="9140099" cy="2421916"/>
          </a:xfrm>
          <a:prstGeom prst="rect">
            <a:avLst/>
          </a:prstGeom>
        </p:spPr>
      </p:pic>
    </p:spTree>
    <p:extLst>
      <p:ext uri="{BB962C8B-B14F-4D97-AF65-F5344CB8AC3E}">
        <p14:creationId xmlns:p14="http://schemas.microsoft.com/office/powerpoint/2010/main" val="893057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tsikko 4">
            <a:extLst>
              <a:ext uri="{FF2B5EF4-FFF2-40B4-BE49-F238E27FC236}">
                <a16:creationId xmlns:a16="http://schemas.microsoft.com/office/drawing/2014/main" id="{365281E8-7E6B-47B6-9EB5-5EAB7071292A}"/>
              </a:ext>
            </a:extLst>
          </p:cNvPr>
          <p:cNvSpPr>
            <a:spLocks noGrp="1"/>
          </p:cNvSpPr>
          <p:nvPr>
            <p:ph type="title"/>
          </p:nvPr>
        </p:nvSpPr>
        <p:spPr/>
        <p:txBody>
          <a:bodyPr>
            <a:normAutofit fontScale="90000"/>
          </a:bodyPr>
          <a:lstStyle/>
          <a:p>
            <a:pPr algn="ctr"/>
            <a:r>
              <a:rPr lang="fi-FI" dirty="0" err="1"/>
              <a:t>Javascript</a:t>
            </a:r>
            <a:r>
              <a:rPr lang="fi-FI" dirty="0"/>
              <a:t> for </a:t>
            </a:r>
            <a:r>
              <a:rPr lang="fi-FI" dirty="0" err="1"/>
              <a:t>Beginners</a:t>
            </a:r>
            <a:r>
              <a:rPr lang="fi-FI" dirty="0"/>
              <a:t> </a:t>
            </a:r>
            <a:r>
              <a:rPr lang="fi-FI" dirty="0" err="1"/>
              <a:t>Introduction</a:t>
            </a:r>
            <a:endParaRPr lang="fi-FI" dirty="0"/>
          </a:p>
        </p:txBody>
      </p:sp>
      <p:sp>
        <p:nvSpPr>
          <p:cNvPr id="6" name="Sisällön paikkamerkki 5">
            <a:extLst>
              <a:ext uri="{FF2B5EF4-FFF2-40B4-BE49-F238E27FC236}">
                <a16:creationId xmlns:a16="http://schemas.microsoft.com/office/drawing/2014/main" id="{ACB00433-CB46-449E-B0A0-980CAFAB5772}"/>
              </a:ext>
            </a:extLst>
          </p:cNvPr>
          <p:cNvSpPr>
            <a:spLocks noGrp="1"/>
          </p:cNvSpPr>
          <p:nvPr>
            <p:ph sz="half" idx="1"/>
          </p:nvPr>
        </p:nvSpPr>
        <p:spPr>
          <a:xfrm>
            <a:off x="798990" y="1180730"/>
            <a:ext cx="4938026" cy="5390665"/>
          </a:xfrm>
        </p:spPr>
        <p:txBody>
          <a:bodyPr>
            <a:normAutofit fontScale="92500" lnSpcReduction="20000"/>
          </a:bodyPr>
          <a:lstStyle/>
          <a:p>
            <a:r>
              <a:rPr lang="fi-FI" u="sng" dirty="0">
                <a:highlight>
                  <a:srgbClr val="008000"/>
                </a:highlight>
              </a:rPr>
              <a:t>Technical </a:t>
            </a:r>
            <a:r>
              <a:rPr lang="fi-FI" u="sng" dirty="0" err="1">
                <a:highlight>
                  <a:srgbClr val="008000"/>
                </a:highlight>
              </a:rPr>
              <a:t>information</a:t>
            </a:r>
            <a:r>
              <a:rPr lang="fi-FI" u="sng" dirty="0">
                <a:highlight>
                  <a:srgbClr val="008000"/>
                </a:highlight>
              </a:rPr>
              <a:t>:</a:t>
            </a:r>
          </a:p>
          <a:p>
            <a:r>
              <a:rPr lang="fi-FI" dirty="0" err="1"/>
              <a:t>This</a:t>
            </a:r>
            <a:r>
              <a:rPr lang="fi-FI" dirty="0"/>
              <a:t> </a:t>
            </a:r>
            <a:r>
              <a:rPr lang="fi-FI" dirty="0" err="1"/>
              <a:t>presentation</a:t>
            </a:r>
            <a:r>
              <a:rPr lang="fi-FI" dirty="0"/>
              <a:t> </a:t>
            </a:r>
            <a:r>
              <a:rPr lang="fi-FI" dirty="0" err="1"/>
              <a:t>was</a:t>
            </a:r>
            <a:r>
              <a:rPr lang="fi-FI" dirty="0"/>
              <a:t> </a:t>
            </a:r>
            <a:r>
              <a:rPr lang="fi-FI" dirty="0" err="1"/>
              <a:t>done</a:t>
            </a:r>
            <a:r>
              <a:rPr lang="fi-FI" dirty="0"/>
              <a:t> </a:t>
            </a:r>
            <a:r>
              <a:rPr lang="fi-FI" dirty="0" err="1"/>
              <a:t>with</a:t>
            </a:r>
            <a:r>
              <a:rPr lang="fi-FI" dirty="0"/>
              <a:t> </a:t>
            </a:r>
            <a:r>
              <a:rPr lang="fi-FI" dirty="0">
                <a:solidFill>
                  <a:srgbClr val="00B050"/>
                </a:solidFill>
              </a:rPr>
              <a:t>Microsoft Powerpoint</a:t>
            </a:r>
            <a:r>
              <a:rPr lang="fi-FI" dirty="0"/>
              <a:t>. </a:t>
            </a:r>
            <a:r>
              <a:rPr lang="fi-FI" dirty="0" err="1"/>
              <a:t>The</a:t>
            </a:r>
            <a:r>
              <a:rPr lang="fi-FI" dirty="0"/>
              <a:t> </a:t>
            </a:r>
            <a:r>
              <a:rPr lang="fi-FI" dirty="0" err="1"/>
              <a:t>structure</a:t>
            </a:r>
            <a:r>
              <a:rPr lang="fi-FI" dirty="0"/>
              <a:t> of </a:t>
            </a:r>
            <a:r>
              <a:rPr lang="fi-FI" dirty="0" err="1"/>
              <a:t>this</a:t>
            </a:r>
            <a:r>
              <a:rPr lang="fi-FI" dirty="0"/>
              <a:t> </a:t>
            </a:r>
            <a:r>
              <a:rPr lang="fi-FI" dirty="0" err="1"/>
              <a:t>presentation</a:t>
            </a:r>
            <a:r>
              <a:rPr lang="fi-FI" dirty="0"/>
              <a:t> is </a:t>
            </a:r>
            <a:r>
              <a:rPr lang="fi-FI" dirty="0" err="1"/>
              <a:t>mainly</a:t>
            </a:r>
            <a:r>
              <a:rPr lang="fi-FI" dirty="0"/>
              <a:t> </a:t>
            </a:r>
            <a:r>
              <a:rPr lang="fi-FI" dirty="0" err="1"/>
              <a:t>adapted</a:t>
            </a:r>
            <a:r>
              <a:rPr lang="fi-FI" dirty="0"/>
              <a:t> </a:t>
            </a:r>
            <a:r>
              <a:rPr lang="fi-FI" dirty="0" err="1"/>
              <a:t>from</a:t>
            </a:r>
            <a:r>
              <a:rPr lang="fi-FI" dirty="0"/>
              <a:t> </a:t>
            </a:r>
            <a:r>
              <a:rPr lang="fi-FI" dirty="0">
                <a:solidFill>
                  <a:srgbClr val="00B050"/>
                </a:solidFill>
              </a:rPr>
              <a:t>W3Schools Online Web </a:t>
            </a:r>
            <a:r>
              <a:rPr lang="fi-FI" dirty="0" err="1">
                <a:solidFill>
                  <a:srgbClr val="00B050"/>
                </a:solidFill>
              </a:rPr>
              <a:t>Tutorials</a:t>
            </a:r>
            <a:r>
              <a:rPr lang="fi-FI" dirty="0">
                <a:solidFill>
                  <a:srgbClr val="00B050"/>
                </a:solidFill>
              </a:rPr>
              <a:t>.</a:t>
            </a:r>
            <a:endParaRPr lang="fi-FI" dirty="0"/>
          </a:p>
          <a:p>
            <a:r>
              <a:rPr lang="fi-FI" u="sng" dirty="0" err="1">
                <a:highlight>
                  <a:srgbClr val="008000"/>
                </a:highlight>
              </a:rPr>
              <a:t>Code</a:t>
            </a:r>
            <a:r>
              <a:rPr lang="fi-FI" u="sng" dirty="0">
                <a:highlight>
                  <a:srgbClr val="008000"/>
                </a:highlight>
              </a:rPr>
              <a:t> </a:t>
            </a:r>
            <a:r>
              <a:rPr lang="fi-FI" u="sng" dirty="0" err="1">
                <a:highlight>
                  <a:srgbClr val="008000"/>
                </a:highlight>
              </a:rPr>
              <a:t>examples</a:t>
            </a:r>
            <a:r>
              <a:rPr lang="fi-FI" u="sng" dirty="0">
                <a:highlight>
                  <a:srgbClr val="008000"/>
                </a:highlight>
              </a:rPr>
              <a:t>: </a:t>
            </a:r>
          </a:p>
          <a:p>
            <a:r>
              <a:rPr lang="fi-FI" dirty="0" err="1"/>
              <a:t>Code</a:t>
            </a:r>
            <a:r>
              <a:rPr lang="fi-FI" dirty="0"/>
              <a:t> </a:t>
            </a:r>
            <a:r>
              <a:rPr lang="fi-FI" dirty="0" err="1"/>
              <a:t>examples</a:t>
            </a:r>
            <a:r>
              <a:rPr lang="fi-FI" dirty="0"/>
              <a:t> </a:t>
            </a:r>
            <a:r>
              <a:rPr lang="fi-FI" dirty="0" err="1"/>
              <a:t>are</a:t>
            </a:r>
            <a:r>
              <a:rPr lang="fi-FI" dirty="0"/>
              <a:t> </a:t>
            </a:r>
            <a:r>
              <a:rPr lang="fi-FI" dirty="0" err="1"/>
              <a:t>done</a:t>
            </a:r>
            <a:r>
              <a:rPr lang="fi-FI" dirty="0"/>
              <a:t> </a:t>
            </a:r>
            <a:r>
              <a:rPr lang="fi-FI" dirty="0" err="1"/>
              <a:t>with</a:t>
            </a:r>
            <a:r>
              <a:rPr lang="fi-FI" dirty="0"/>
              <a:t> </a:t>
            </a:r>
            <a:r>
              <a:rPr lang="fi-FI" dirty="0">
                <a:solidFill>
                  <a:srgbClr val="00B050"/>
                </a:solidFill>
              </a:rPr>
              <a:t>Microsoft Visual Studio </a:t>
            </a:r>
            <a:r>
              <a:rPr lang="fi-FI" dirty="0" err="1"/>
              <a:t>code</a:t>
            </a:r>
            <a:r>
              <a:rPr lang="fi-FI" dirty="0"/>
              <a:t> </a:t>
            </a:r>
            <a:r>
              <a:rPr lang="fi-FI" dirty="0" err="1"/>
              <a:t>editor</a:t>
            </a:r>
            <a:r>
              <a:rPr lang="fi-FI" dirty="0"/>
              <a:t> (</a:t>
            </a:r>
            <a:r>
              <a:rPr lang="fi-FI" dirty="0" err="1"/>
              <a:t>please</a:t>
            </a:r>
            <a:r>
              <a:rPr lang="fi-FI" dirty="0"/>
              <a:t> </a:t>
            </a:r>
            <a:r>
              <a:rPr lang="fi-FI" dirty="0" err="1"/>
              <a:t>read</a:t>
            </a:r>
            <a:r>
              <a:rPr lang="fi-FI" dirty="0"/>
              <a:t> </a:t>
            </a:r>
            <a:r>
              <a:rPr lang="fi-FI" dirty="0" err="1"/>
              <a:t>also</a:t>
            </a:r>
            <a:r>
              <a:rPr lang="fi-FI" dirty="0"/>
              <a:t> </a:t>
            </a:r>
            <a:r>
              <a:rPr lang="fi-FI" dirty="0" err="1"/>
              <a:t>the</a:t>
            </a:r>
            <a:r>
              <a:rPr lang="fi-FI" dirty="0"/>
              <a:t> </a:t>
            </a:r>
            <a:r>
              <a:rPr lang="fi-FI" dirty="0" err="1"/>
              <a:t>text</a:t>
            </a:r>
            <a:r>
              <a:rPr lang="fi-FI" dirty="0"/>
              <a:t> </a:t>
            </a:r>
            <a:r>
              <a:rPr lang="fi-FI" dirty="0" err="1"/>
              <a:t>with</a:t>
            </a:r>
            <a:r>
              <a:rPr lang="fi-FI" dirty="0"/>
              <a:t> </a:t>
            </a:r>
            <a:r>
              <a:rPr lang="fi-FI" dirty="0" err="1"/>
              <a:t>the</a:t>
            </a:r>
            <a:r>
              <a:rPr lang="fi-FI"/>
              <a:t> code</a:t>
            </a:r>
            <a:r>
              <a:rPr lang="fi-FI" dirty="0"/>
              <a:t>) . </a:t>
            </a:r>
            <a:r>
              <a:rPr lang="fi-FI" dirty="0" err="1"/>
              <a:t>Other</a:t>
            </a:r>
            <a:r>
              <a:rPr lang="fi-FI" dirty="0"/>
              <a:t> </a:t>
            </a:r>
            <a:r>
              <a:rPr lang="fi-FI" dirty="0" err="1"/>
              <a:t>options</a:t>
            </a:r>
            <a:r>
              <a:rPr lang="fi-FI" dirty="0"/>
              <a:t> </a:t>
            </a:r>
            <a:r>
              <a:rPr lang="fi-FI" dirty="0" err="1"/>
              <a:t>were</a:t>
            </a:r>
            <a:r>
              <a:rPr lang="fi-FI" dirty="0"/>
              <a:t> </a:t>
            </a:r>
            <a:r>
              <a:rPr lang="fi-FI" dirty="0" err="1"/>
              <a:t>among</a:t>
            </a:r>
            <a:r>
              <a:rPr lang="fi-FI" dirty="0"/>
              <a:t> </a:t>
            </a:r>
            <a:r>
              <a:rPr lang="fi-FI" dirty="0" err="1"/>
              <a:t>others</a:t>
            </a:r>
            <a:r>
              <a:rPr lang="fi-FI" dirty="0"/>
              <a:t> </a:t>
            </a:r>
            <a:r>
              <a:rPr lang="fi-FI" dirty="0" err="1">
                <a:solidFill>
                  <a:srgbClr val="00B050"/>
                </a:solidFill>
              </a:rPr>
              <a:t>Atom</a:t>
            </a:r>
            <a:r>
              <a:rPr lang="fi-FI" dirty="0"/>
              <a:t>, </a:t>
            </a:r>
            <a:r>
              <a:rPr lang="fi-FI" dirty="0" err="1">
                <a:solidFill>
                  <a:srgbClr val="00B050"/>
                </a:solidFill>
              </a:rPr>
              <a:t>Notepad</a:t>
            </a:r>
            <a:r>
              <a:rPr lang="fi-FI" dirty="0">
                <a:solidFill>
                  <a:srgbClr val="00B050"/>
                </a:solidFill>
              </a:rPr>
              <a:t>++</a:t>
            </a:r>
            <a:r>
              <a:rPr lang="fi-FI" dirty="0"/>
              <a:t>,</a:t>
            </a:r>
            <a:r>
              <a:rPr lang="fi-FI" dirty="0">
                <a:solidFill>
                  <a:srgbClr val="00B050"/>
                </a:solidFill>
              </a:rPr>
              <a:t> </a:t>
            </a:r>
            <a:r>
              <a:rPr lang="fi-FI" dirty="0" err="1">
                <a:solidFill>
                  <a:srgbClr val="00B050"/>
                </a:solidFill>
              </a:rPr>
              <a:t>Brackets</a:t>
            </a:r>
            <a:r>
              <a:rPr lang="fi-FI" dirty="0"/>
              <a:t>,</a:t>
            </a:r>
            <a:r>
              <a:rPr lang="fi-FI" dirty="0">
                <a:solidFill>
                  <a:srgbClr val="00B050"/>
                </a:solidFill>
              </a:rPr>
              <a:t> </a:t>
            </a:r>
            <a:r>
              <a:rPr lang="fi-FI" dirty="0" err="1">
                <a:solidFill>
                  <a:srgbClr val="00B050"/>
                </a:solidFill>
              </a:rPr>
              <a:t>Codepen</a:t>
            </a:r>
            <a:r>
              <a:rPr lang="fi-FI" dirty="0"/>
              <a:t>,</a:t>
            </a:r>
            <a:r>
              <a:rPr lang="fi-FI" dirty="0">
                <a:solidFill>
                  <a:srgbClr val="00B050"/>
                </a:solidFill>
              </a:rPr>
              <a:t> </a:t>
            </a:r>
            <a:r>
              <a:rPr lang="fi-FI" dirty="0" err="1">
                <a:solidFill>
                  <a:srgbClr val="00B050"/>
                </a:solidFill>
              </a:rPr>
              <a:t>Sublime</a:t>
            </a:r>
            <a:r>
              <a:rPr lang="fi-FI" dirty="0">
                <a:solidFill>
                  <a:srgbClr val="00B050"/>
                </a:solidFill>
              </a:rPr>
              <a:t> </a:t>
            </a:r>
            <a:r>
              <a:rPr lang="fi-FI" dirty="0" err="1">
                <a:solidFill>
                  <a:srgbClr val="00B050"/>
                </a:solidFill>
              </a:rPr>
              <a:t>text</a:t>
            </a:r>
            <a:r>
              <a:rPr lang="fi-FI" dirty="0">
                <a:solidFill>
                  <a:srgbClr val="00B050"/>
                </a:solidFill>
              </a:rPr>
              <a:t> </a:t>
            </a:r>
            <a:r>
              <a:rPr lang="fi-FI" dirty="0"/>
              <a:t>and</a:t>
            </a:r>
            <a:r>
              <a:rPr lang="fi-FI" dirty="0">
                <a:solidFill>
                  <a:srgbClr val="00B050"/>
                </a:solidFill>
              </a:rPr>
              <a:t> </a:t>
            </a:r>
            <a:r>
              <a:rPr lang="fi-FI" dirty="0" err="1">
                <a:solidFill>
                  <a:srgbClr val="00B050"/>
                </a:solidFill>
              </a:rPr>
              <a:t>Vim</a:t>
            </a:r>
            <a:r>
              <a:rPr lang="fi-FI" dirty="0">
                <a:solidFill>
                  <a:srgbClr val="00B050"/>
                </a:solidFill>
              </a:rPr>
              <a:t>.</a:t>
            </a:r>
          </a:p>
          <a:p>
            <a:r>
              <a:rPr lang="fi-FI" u="sng" dirty="0" err="1">
                <a:highlight>
                  <a:srgbClr val="008000"/>
                </a:highlight>
              </a:rPr>
              <a:t>Browser</a:t>
            </a:r>
            <a:r>
              <a:rPr lang="fi-FI" u="sng" dirty="0">
                <a:highlight>
                  <a:srgbClr val="008000"/>
                </a:highlight>
              </a:rPr>
              <a:t>: </a:t>
            </a:r>
          </a:p>
          <a:p>
            <a:r>
              <a:rPr lang="fi-FI" dirty="0">
                <a:solidFill>
                  <a:srgbClr val="00B050"/>
                </a:solidFill>
              </a:rPr>
              <a:t>Google </a:t>
            </a:r>
            <a:r>
              <a:rPr lang="fi-FI" dirty="0" err="1">
                <a:solidFill>
                  <a:srgbClr val="00B050"/>
                </a:solidFill>
              </a:rPr>
              <a:t>Crome</a:t>
            </a:r>
            <a:r>
              <a:rPr lang="fi-FI" dirty="0">
                <a:solidFill>
                  <a:srgbClr val="00B050"/>
                </a:solidFill>
              </a:rPr>
              <a:t> </a:t>
            </a:r>
            <a:r>
              <a:rPr lang="fi-FI" dirty="0"/>
              <a:t>web </a:t>
            </a:r>
            <a:r>
              <a:rPr lang="fi-FI" dirty="0" err="1"/>
              <a:t>browser</a:t>
            </a:r>
            <a:r>
              <a:rPr lang="fi-FI" dirty="0"/>
              <a:t> </a:t>
            </a:r>
            <a:r>
              <a:rPr lang="fi-FI" dirty="0" err="1"/>
              <a:t>was</a:t>
            </a:r>
            <a:r>
              <a:rPr lang="fi-FI" dirty="0"/>
              <a:t> </a:t>
            </a:r>
            <a:r>
              <a:rPr lang="fi-FI" dirty="0" err="1"/>
              <a:t>used</a:t>
            </a:r>
            <a:r>
              <a:rPr lang="fi-FI" dirty="0"/>
              <a:t> for </a:t>
            </a:r>
            <a:r>
              <a:rPr lang="fi-FI" dirty="0" err="1"/>
              <a:t>console</a:t>
            </a:r>
            <a:r>
              <a:rPr lang="fi-FI" dirty="0"/>
              <a:t> </a:t>
            </a:r>
            <a:r>
              <a:rPr lang="fi-FI" dirty="0" err="1"/>
              <a:t>logging</a:t>
            </a:r>
            <a:r>
              <a:rPr lang="fi-FI" dirty="0"/>
              <a:t>. </a:t>
            </a:r>
            <a:r>
              <a:rPr lang="fi-FI" dirty="0" err="1"/>
              <a:t>Other</a:t>
            </a:r>
            <a:r>
              <a:rPr lang="fi-FI" dirty="0"/>
              <a:t> </a:t>
            </a:r>
            <a:r>
              <a:rPr lang="fi-FI" dirty="0" err="1"/>
              <a:t>options</a:t>
            </a:r>
            <a:r>
              <a:rPr lang="fi-FI" dirty="0"/>
              <a:t> for web </a:t>
            </a:r>
            <a:r>
              <a:rPr lang="fi-FI" dirty="0" err="1"/>
              <a:t>browsers</a:t>
            </a:r>
            <a:r>
              <a:rPr lang="fi-FI" dirty="0"/>
              <a:t>  </a:t>
            </a:r>
            <a:r>
              <a:rPr lang="fi-FI" dirty="0" err="1"/>
              <a:t>were</a:t>
            </a:r>
            <a:r>
              <a:rPr lang="fi-FI" dirty="0"/>
              <a:t> </a:t>
            </a:r>
            <a:r>
              <a:rPr lang="fi-FI" dirty="0">
                <a:solidFill>
                  <a:srgbClr val="00B050"/>
                </a:solidFill>
              </a:rPr>
              <a:t>Mozilla Firefox</a:t>
            </a:r>
            <a:r>
              <a:rPr lang="fi-FI" dirty="0"/>
              <a:t>, </a:t>
            </a:r>
            <a:r>
              <a:rPr lang="fi-FI" dirty="0">
                <a:solidFill>
                  <a:srgbClr val="00B050"/>
                </a:solidFill>
              </a:rPr>
              <a:t>Microsoft Edge</a:t>
            </a:r>
            <a:r>
              <a:rPr lang="fi-FI" dirty="0"/>
              <a:t>, </a:t>
            </a:r>
            <a:r>
              <a:rPr lang="fi-FI" dirty="0">
                <a:solidFill>
                  <a:srgbClr val="00B050"/>
                </a:solidFill>
              </a:rPr>
              <a:t>Microsoft Internet Explorer</a:t>
            </a:r>
            <a:r>
              <a:rPr lang="fi-FI" dirty="0"/>
              <a:t>, </a:t>
            </a:r>
            <a:r>
              <a:rPr lang="fi-FI" dirty="0" err="1">
                <a:solidFill>
                  <a:srgbClr val="00B050"/>
                </a:solidFill>
              </a:rPr>
              <a:t>Opera</a:t>
            </a:r>
            <a:r>
              <a:rPr lang="fi-FI" dirty="0"/>
              <a:t>, </a:t>
            </a:r>
            <a:r>
              <a:rPr lang="fi-FI" dirty="0">
                <a:solidFill>
                  <a:srgbClr val="00B050"/>
                </a:solidFill>
              </a:rPr>
              <a:t>Apple Safari</a:t>
            </a:r>
            <a:r>
              <a:rPr lang="fi-FI" dirty="0"/>
              <a:t> and </a:t>
            </a:r>
            <a:r>
              <a:rPr lang="fi-FI" dirty="0" err="1"/>
              <a:t>so</a:t>
            </a:r>
            <a:r>
              <a:rPr lang="fi-FI" dirty="0"/>
              <a:t> on.</a:t>
            </a:r>
          </a:p>
        </p:txBody>
      </p:sp>
      <p:sp>
        <p:nvSpPr>
          <p:cNvPr id="7" name="Sisällön paikkamerkki 6">
            <a:extLst>
              <a:ext uri="{FF2B5EF4-FFF2-40B4-BE49-F238E27FC236}">
                <a16:creationId xmlns:a16="http://schemas.microsoft.com/office/drawing/2014/main" id="{B7F2E1EA-8EA7-415B-B498-D3E361F601F2}"/>
              </a:ext>
            </a:extLst>
          </p:cNvPr>
          <p:cNvSpPr>
            <a:spLocks noGrp="1"/>
          </p:cNvSpPr>
          <p:nvPr>
            <p:ph sz="half" idx="2"/>
          </p:nvPr>
        </p:nvSpPr>
        <p:spPr>
          <a:xfrm>
            <a:off x="6217654" y="1180729"/>
            <a:ext cx="4938026" cy="5390665"/>
          </a:xfrm>
        </p:spPr>
        <p:txBody>
          <a:bodyPr>
            <a:normAutofit fontScale="92500" lnSpcReduction="20000"/>
          </a:bodyPr>
          <a:lstStyle/>
          <a:p>
            <a:r>
              <a:rPr lang="fi-FI" u="sng" dirty="0">
                <a:highlight>
                  <a:srgbClr val="008000"/>
                </a:highlight>
              </a:rPr>
              <a:t>Main </a:t>
            </a:r>
            <a:r>
              <a:rPr lang="fi-FI" u="sng" dirty="0" err="1">
                <a:highlight>
                  <a:srgbClr val="008000"/>
                </a:highlight>
              </a:rPr>
              <a:t>sources</a:t>
            </a:r>
            <a:r>
              <a:rPr lang="fi-FI" u="sng" dirty="0">
                <a:highlight>
                  <a:srgbClr val="008000"/>
                </a:highlight>
              </a:rPr>
              <a:t> for </a:t>
            </a:r>
            <a:r>
              <a:rPr lang="fi-FI" u="sng" dirty="0" err="1">
                <a:highlight>
                  <a:srgbClr val="008000"/>
                </a:highlight>
              </a:rPr>
              <a:t>text</a:t>
            </a:r>
            <a:r>
              <a:rPr lang="fi-FI" u="sng" dirty="0">
                <a:highlight>
                  <a:srgbClr val="008000"/>
                </a:highlight>
              </a:rPr>
              <a:t> and </a:t>
            </a:r>
            <a:r>
              <a:rPr lang="fi-FI" u="sng" dirty="0" err="1">
                <a:highlight>
                  <a:srgbClr val="008000"/>
                </a:highlight>
              </a:rPr>
              <a:t>code</a:t>
            </a:r>
            <a:r>
              <a:rPr lang="fi-FI" u="sng" dirty="0">
                <a:highlight>
                  <a:srgbClr val="008000"/>
                </a:highlight>
              </a:rPr>
              <a:t> </a:t>
            </a:r>
            <a:r>
              <a:rPr lang="fi-FI" u="sng" dirty="0" err="1">
                <a:highlight>
                  <a:srgbClr val="008000"/>
                </a:highlight>
              </a:rPr>
              <a:t>examples</a:t>
            </a:r>
            <a:r>
              <a:rPr lang="fi-FI" u="sng" dirty="0">
                <a:highlight>
                  <a:srgbClr val="008000"/>
                </a:highlight>
              </a:rPr>
              <a:t> </a:t>
            </a:r>
            <a:r>
              <a:rPr lang="fi-FI" u="sng" dirty="0" err="1">
                <a:highlight>
                  <a:srgbClr val="008000"/>
                </a:highlight>
              </a:rPr>
              <a:t>were</a:t>
            </a:r>
            <a:r>
              <a:rPr lang="fi-FI" u="sng" dirty="0">
                <a:highlight>
                  <a:srgbClr val="008000"/>
                </a:highlight>
              </a:rPr>
              <a:t>:</a:t>
            </a:r>
          </a:p>
          <a:p>
            <a:r>
              <a:rPr lang="fi-FI" dirty="0">
                <a:solidFill>
                  <a:srgbClr val="00B050"/>
                </a:solidFill>
              </a:rPr>
              <a:t>W3Schools Online Web </a:t>
            </a:r>
            <a:r>
              <a:rPr lang="fi-FI" dirty="0" err="1">
                <a:solidFill>
                  <a:srgbClr val="00B050"/>
                </a:solidFill>
              </a:rPr>
              <a:t>Tutorials</a:t>
            </a:r>
            <a:r>
              <a:rPr lang="fi-FI" dirty="0">
                <a:solidFill>
                  <a:srgbClr val="00B050"/>
                </a:solidFill>
              </a:rPr>
              <a:t> </a:t>
            </a:r>
            <a:r>
              <a:rPr lang="fi-FI" dirty="0"/>
              <a:t>(https://www.w3schools.com/js/default.asp) </a:t>
            </a:r>
          </a:p>
          <a:p>
            <a:r>
              <a:rPr lang="fi-FI" dirty="0">
                <a:solidFill>
                  <a:srgbClr val="00B050"/>
                </a:solidFill>
              </a:rPr>
              <a:t>Mozilla </a:t>
            </a:r>
            <a:r>
              <a:rPr lang="fi-FI" dirty="0" err="1">
                <a:solidFill>
                  <a:srgbClr val="00B050"/>
                </a:solidFill>
              </a:rPr>
              <a:t>Developer</a:t>
            </a:r>
            <a:r>
              <a:rPr lang="fi-FI" dirty="0">
                <a:solidFill>
                  <a:srgbClr val="00B050"/>
                </a:solidFill>
              </a:rPr>
              <a:t> </a:t>
            </a:r>
            <a:r>
              <a:rPr lang="fi-FI" dirty="0" err="1">
                <a:solidFill>
                  <a:srgbClr val="00B050"/>
                </a:solidFill>
              </a:rPr>
              <a:t>Networ</a:t>
            </a:r>
            <a:r>
              <a:rPr lang="fi-FI" dirty="0">
                <a:solidFill>
                  <a:srgbClr val="00B050"/>
                </a:solidFill>
              </a:rPr>
              <a:t> (MDN) web </a:t>
            </a:r>
            <a:r>
              <a:rPr lang="fi-FI" dirty="0" err="1">
                <a:solidFill>
                  <a:srgbClr val="00B050"/>
                </a:solidFill>
              </a:rPr>
              <a:t>docs</a:t>
            </a:r>
            <a:r>
              <a:rPr lang="fi-FI" dirty="0">
                <a:solidFill>
                  <a:srgbClr val="00B050"/>
                </a:solidFill>
              </a:rPr>
              <a:t> </a:t>
            </a:r>
            <a:r>
              <a:rPr lang="fi-FI" dirty="0" err="1"/>
              <a:t>which</a:t>
            </a:r>
            <a:r>
              <a:rPr lang="fi-FI" dirty="0"/>
              <a:t> is </a:t>
            </a:r>
            <a:r>
              <a:rPr lang="fi-FI" dirty="0" err="1"/>
              <a:t>the</a:t>
            </a:r>
            <a:r>
              <a:rPr lang="fi-FI" dirty="0"/>
              <a:t> </a:t>
            </a:r>
            <a:r>
              <a:rPr lang="fi-FI" dirty="0" err="1"/>
              <a:t>official</a:t>
            </a:r>
            <a:r>
              <a:rPr lang="fi-FI" dirty="0"/>
              <a:t> </a:t>
            </a:r>
            <a:r>
              <a:rPr lang="fi-FI" dirty="0" err="1"/>
              <a:t>source</a:t>
            </a:r>
            <a:r>
              <a:rPr lang="fi-FI" dirty="0"/>
              <a:t> for </a:t>
            </a:r>
            <a:r>
              <a:rPr lang="fi-FI" dirty="0" err="1"/>
              <a:t>Javascript</a:t>
            </a:r>
            <a:r>
              <a:rPr lang="fi-FI" dirty="0"/>
              <a:t>. (https://developer.mozilla.org/en-US/docs/Web/JavaScript)</a:t>
            </a:r>
          </a:p>
          <a:p>
            <a:r>
              <a:rPr lang="en-US" dirty="0">
                <a:solidFill>
                  <a:srgbClr val="00B050"/>
                </a:solidFill>
              </a:rPr>
              <a:t>Doctor Axel </a:t>
            </a:r>
            <a:r>
              <a:rPr lang="fi-FI" dirty="0" err="1">
                <a:solidFill>
                  <a:srgbClr val="00B050"/>
                </a:solidFill>
              </a:rPr>
              <a:t>Rauschmayer’s</a:t>
            </a:r>
            <a:r>
              <a:rPr lang="fi-FI" dirty="0">
                <a:solidFill>
                  <a:srgbClr val="00B050"/>
                </a:solidFill>
              </a:rPr>
              <a:t> </a:t>
            </a:r>
            <a:r>
              <a:rPr lang="fi-FI" dirty="0" err="1">
                <a:solidFill>
                  <a:srgbClr val="00B050"/>
                </a:solidFill>
              </a:rPr>
              <a:t>Speaking</a:t>
            </a:r>
            <a:r>
              <a:rPr lang="fi-FI" dirty="0"/>
              <a:t> </a:t>
            </a:r>
            <a:r>
              <a:rPr lang="en-US" dirty="0" err="1">
                <a:solidFill>
                  <a:srgbClr val="00B050"/>
                </a:solidFill>
              </a:rPr>
              <a:t>Javascript</a:t>
            </a:r>
            <a:r>
              <a:rPr lang="en-US" dirty="0">
                <a:solidFill>
                  <a:srgbClr val="00B050"/>
                </a:solidFill>
              </a:rPr>
              <a:t> </a:t>
            </a:r>
            <a:r>
              <a:rPr lang="en-US" dirty="0"/>
              <a:t> online books: (https://exploringjs.com/)</a:t>
            </a:r>
          </a:p>
          <a:p>
            <a:r>
              <a:rPr lang="en-US" dirty="0">
                <a:solidFill>
                  <a:schemeClr val="tx1"/>
                </a:solidFill>
              </a:rPr>
              <a:t>https://www.javascripttutorial.net and</a:t>
            </a:r>
            <a:r>
              <a:rPr lang="en-US" dirty="0">
                <a:solidFill>
                  <a:srgbClr val="00B050"/>
                </a:solidFill>
              </a:rPr>
              <a:t> Frontend Masters </a:t>
            </a:r>
            <a:r>
              <a:rPr lang="en-US" dirty="0">
                <a:solidFill>
                  <a:schemeClr val="tx1"/>
                </a:solidFill>
              </a:rPr>
              <a:t>public</a:t>
            </a:r>
            <a:r>
              <a:rPr lang="en-US" dirty="0">
                <a:solidFill>
                  <a:srgbClr val="00B050"/>
                </a:solidFill>
              </a:rPr>
              <a:t> </a:t>
            </a:r>
            <a:r>
              <a:rPr lang="en-US" dirty="0">
                <a:solidFill>
                  <a:schemeClr val="tx1"/>
                </a:solidFill>
              </a:rPr>
              <a:t>course notes</a:t>
            </a:r>
          </a:p>
          <a:p>
            <a:r>
              <a:rPr lang="fi-FI" dirty="0" err="1"/>
              <a:t>Sources</a:t>
            </a:r>
            <a:r>
              <a:rPr lang="fi-FI" dirty="0"/>
              <a:t>: https://www.elegantthemes.com/blog/resources/best-code-editors, https://en.wikipedia.org/wiki/List_of_web_browsers</a:t>
            </a:r>
          </a:p>
          <a:p>
            <a:endParaRPr lang="fi-FI" dirty="0"/>
          </a:p>
        </p:txBody>
      </p:sp>
      <p:sp>
        <p:nvSpPr>
          <p:cNvPr id="3" name="Dian numeron paikkamerkki 2">
            <a:extLst>
              <a:ext uri="{FF2B5EF4-FFF2-40B4-BE49-F238E27FC236}">
                <a16:creationId xmlns:a16="http://schemas.microsoft.com/office/drawing/2014/main" id="{58907D90-DD9D-453E-ABB7-605EFE8DB5D5}"/>
              </a:ext>
            </a:extLst>
          </p:cNvPr>
          <p:cNvSpPr>
            <a:spLocks noGrp="1"/>
          </p:cNvSpPr>
          <p:nvPr>
            <p:ph type="sldNum" sz="quarter" idx="12"/>
          </p:nvPr>
        </p:nvSpPr>
        <p:spPr/>
        <p:txBody>
          <a:bodyPr/>
          <a:lstStyle/>
          <a:p>
            <a:fld id="{3A98EE3D-8CD1-4C3F-BD1C-C98C9596463C}" type="slidenum">
              <a:rPr lang="en-US" smtClean="0"/>
              <a:pPr/>
              <a:t>3</a:t>
            </a:fld>
            <a:endParaRPr lang="en-US" dirty="0"/>
          </a:p>
        </p:txBody>
      </p:sp>
    </p:spTree>
    <p:extLst>
      <p:ext uri="{BB962C8B-B14F-4D97-AF65-F5344CB8AC3E}">
        <p14:creationId xmlns:p14="http://schemas.microsoft.com/office/powerpoint/2010/main" val="10204631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tsikko 5">
            <a:extLst>
              <a:ext uri="{FF2B5EF4-FFF2-40B4-BE49-F238E27FC236}">
                <a16:creationId xmlns:a16="http://schemas.microsoft.com/office/drawing/2014/main" id="{C6BEF978-E1F2-4698-981D-0CBFA5F5CF2C}"/>
              </a:ext>
            </a:extLst>
          </p:cNvPr>
          <p:cNvSpPr>
            <a:spLocks noGrp="1"/>
          </p:cNvSpPr>
          <p:nvPr>
            <p:ph type="title"/>
          </p:nvPr>
        </p:nvSpPr>
        <p:spPr/>
        <p:txBody>
          <a:bodyPr>
            <a:normAutofit fontScale="90000"/>
          </a:bodyPr>
          <a:lstStyle/>
          <a:p>
            <a:pPr algn="ctr"/>
            <a:r>
              <a:rPr lang="fi-FI" dirty="0" err="1"/>
              <a:t>Document.write</a:t>
            </a:r>
            <a:r>
              <a:rPr lang="fi-FI" dirty="0"/>
              <a:t>() and </a:t>
            </a:r>
            <a:r>
              <a:rPr lang="fi-FI" dirty="0" err="1"/>
              <a:t>Document.getElementById</a:t>
            </a:r>
            <a:r>
              <a:rPr lang="fi-FI" dirty="0"/>
              <a:t>()</a:t>
            </a:r>
          </a:p>
        </p:txBody>
      </p:sp>
      <p:sp>
        <p:nvSpPr>
          <p:cNvPr id="3" name="Sisällön paikkamerkki 2">
            <a:extLst>
              <a:ext uri="{FF2B5EF4-FFF2-40B4-BE49-F238E27FC236}">
                <a16:creationId xmlns:a16="http://schemas.microsoft.com/office/drawing/2014/main" id="{E43C97E8-D826-4986-B8B1-3B803B2BE9A4}"/>
              </a:ext>
            </a:extLst>
          </p:cNvPr>
          <p:cNvSpPr>
            <a:spLocks noGrp="1"/>
          </p:cNvSpPr>
          <p:nvPr>
            <p:ph sz="half" idx="1"/>
          </p:nvPr>
        </p:nvSpPr>
        <p:spPr>
          <a:xfrm>
            <a:off x="864548" y="1180729"/>
            <a:ext cx="4938026" cy="5390666"/>
          </a:xfrm>
        </p:spPr>
        <p:txBody>
          <a:bodyPr>
            <a:normAutofit fontScale="92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en-US" dirty="0"/>
              <a:t>For testing purposes, it is convenient to use </a:t>
            </a:r>
            <a:r>
              <a:rPr lang="en-US" dirty="0" err="1">
                <a:solidFill>
                  <a:srgbClr val="00B050"/>
                </a:solidFill>
              </a:rPr>
              <a:t>document.write</a:t>
            </a:r>
            <a:r>
              <a:rPr lang="en-US" dirty="0">
                <a:solidFill>
                  <a:srgbClr val="00B050"/>
                </a:solidFill>
              </a:rPr>
              <a:t>(). </a:t>
            </a:r>
            <a:r>
              <a:rPr lang="en-US" dirty="0">
                <a:solidFill>
                  <a:srgbClr val="FF0000"/>
                </a:solidFill>
              </a:rPr>
              <a:t>WARNING ! </a:t>
            </a:r>
            <a:r>
              <a:rPr lang="en-US" dirty="0"/>
              <a:t>Using</a:t>
            </a:r>
            <a:r>
              <a:rPr lang="en-US" dirty="0">
                <a:solidFill>
                  <a:srgbClr val="00B050"/>
                </a:solidFill>
              </a:rPr>
              <a:t> </a:t>
            </a:r>
            <a:r>
              <a:rPr lang="en-US" dirty="0" err="1">
                <a:solidFill>
                  <a:srgbClr val="00B050"/>
                </a:solidFill>
              </a:rPr>
              <a:t>document.write</a:t>
            </a:r>
            <a:r>
              <a:rPr lang="en-US" dirty="0">
                <a:solidFill>
                  <a:srgbClr val="00B050"/>
                </a:solidFill>
              </a:rPr>
              <a:t>() </a:t>
            </a:r>
            <a:r>
              <a:rPr lang="en-US" dirty="0"/>
              <a:t>after an </a:t>
            </a:r>
            <a:r>
              <a:rPr lang="en-US" dirty="0">
                <a:solidFill>
                  <a:srgbClr val="00B050"/>
                </a:solidFill>
              </a:rPr>
              <a:t>HTML document </a:t>
            </a:r>
            <a:r>
              <a:rPr lang="en-US" dirty="0"/>
              <a:t>is loaded, will delete all existing </a:t>
            </a:r>
            <a:r>
              <a:rPr lang="en-US" dirty="0">
                <a:solidFill>
                  <a:srgbClr val="00B050"/>
                </a:solidFill>
              </a:rPr>
              <a:t>HTML</a:t>
            </a:r>
            <a:r>
              <a:rPr lang="en-US" dirty="0"/>
              <a:t>.</a:t>
            </a:r>
          </a:p>
          <a:p>
            <a:r>
              <a:rPr lang="fi-FI" dirty="0" err="1"/>
              <a:t>Source</a:t>
            </a:r>
            <a:r>
              <a:rPr lang="fi-FI" dirty="0"/>
              <a:t>: https://www.w3schools.com/js/js_output.asp</a:t>
            </a:r>
          </a:p>
          <a:p>
            <a:endParaRPr lang="fi-FI" dirty="0"/>
          </a:p>
          <a:p>
            <a:endParaRPr lang="fi-FI" dirty="0"/>
          </a:p>
        </p:txBody>
      </p:sp>
      <p:sp>
        <p:nvSpPr>
          <p:cNvPr id="7" name="Sisällön paikkamerkki 6">
            <a:extLst>
              <a:ext uri="{FF2B5EF4-FFF2-40B4-BE49-F238E27FC236}">
                <a16:creationId xmlns:a16="http://schemas.microsoft.com/office/drawing/2014/main" id="{77695A2B-F6D4-45A7-9E5C-0B5FA964197A}"/>
              </a:ext>
            </a:extLst>
          </p:cNvPr>
          <p:cNvSpPr>
            <a:spLocks noGrp="1"/>
          </p:cNvSpPr>
          <p:nvPr>
            <p:ph sz="half" idx="2"/>
          </p:nvPr>
        </p:nvSpPr>
        <p:spPr>
          <a:xfrm>
            <a:off x="6217654" y="1180729"/>
            <a:ext cx="4938026" cy="5390665"/>
          </a:xfrm>
        </p:spPr>
        <p:txBody>
          <a:bodyPr>
            <a:normAutofit fontScale="92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en-US" dirty="0"/>
              <a:t>To access an </a:t>
            </a:r>
            <a:r>
              <a:rPr lang="en-US" dirty="0">
                <a:solidFill>
                  <a:srgbClr val="00B050"/>
                </a:solidFill>
              </a:rPr>
              <a:t>HTML element</a:t>
            </a:r>
            <a:r>
              <a:rPr lang="en-US" dirty="0"/>
              <a:t>, </a:t>
            </a:r>
            <a:r>
              <a:rPr lang="en-US" dirty="0">
                <a:solidFill>
                  <a:srgbClr val="00B050"/>
                </a:solidFill>
              </a:rPr>
              <a:t>JavaScript</a:t>
            </a:r>
            <a:r>
              <a:rPr lang="en-US" dirty="0"/>
              <a:t> can use the </a:t>
            </a:r>
            <a:r>
              <a:rPr lang="en-US" dirty="0" err="1">
                <a:solidFill>
                  <a:srgbClr val="00B050"/>
                </a:solidFill>
              </a:rPr>
              <a:t>document.getElementById</a:t>
            </a:r>
            <a:r>
              <a:rPr lang="en-US" dirty="0">
                <a:solidFill>
                  <a:srgbClr val="00B050"/>
                </a:solidFill>
              </a:rPr>
              <a:t>(id) method</a:t>
            </a:r>
            <a:r>
              <a:rPr lang="en-US" dirty="0"/>
              <a:t>. The </a:t>
            </a:r>
            <a:r>
              <a:rPr lang="en-US" dirty="0">
                <a:solidFill>
                  <a:srgbClr val="00B050"/>
                </a:solidFill>
              </a:rPr>
              <a:t>id attribute </a:t>
            </a:r>
            <a:r>
              <a:rPr lang="en-US" dirty="0"/>
              <a:t>defines the </a:t>
            </a:r>
            <a:r>
              <a:rPr lang="en-US" dirty="0">
                <a:solidFill>
                  <a:srgbClr val="00B050"/>
                </a:solidFill>
              </a:rPr>
              <a:t>HTML element</a:t>
            </a:r>
            <a:r>
              <a:rPr lang="en-US" dirty="0"/>
              <a:t>. The </a:t>
            </a:r>
            <a:r>
              <a:rPr lang="en-US" dirty="0" err="1">
                <a:solidFill>
                  <a:srgbClr val="00B050"/>
                </a:solidFill>
              </a:rPr>
              <a:t>innerHTML</a:t>
            </a:r>
            <a:r>
              <a:rPr lang="en-US" dirty="0"/>
              <a:t> property defines the </a:t>
            </a:r>
            <a:r>
              <a:rPr lang="en-US" dirty="0">
                <a:solidFill>
                  <a:srgbClr val="00B050"/>
                </a:solidFill>
              </a:rPr>
              <a:t>HTML content</a:t>
            </a:r>
            <a:r>
              <a:rPr lang="en-US" dirty="0"/>
              <a:t>.</a:t>
            </a:r>
            <a:endParaRPr lang="fi-FI" dirty="0"/>
          </a:p>
          <a:p>
            <a:endParaRPr lang="fi-FI" dirty="0"/>
          </a:p>
        </p:txBody>
      </p:sp>
      <p:sp>
        <p:nvSpPr>
          <p:cNvPr id="4" name="Dian numeron paikkamerkki 3">
            <a:extLst>
              <a:ext uri="{FF2B5EF4-FFF2-40B4-BE49-F238E27FC236}">
                <a16:creationId xmlns:a16="http://schemas.microsoft.com/office/drawing/2014/main" id="{5A8EEC45-A436-4191-91A2-88ED00D97253}"/>
              </a:ext>
            </a:extLst>
          </p:cNvPr>
          <p:cNvSpPr>
            <a:spLocks noGrp="1"/>
          </p:cNvSpPr>
          <p:nvPr>
            <p:ph type="sldNum" sz="quarter" idx="12"/>
          </p:nvPr>
        </p:nvSpPr>
        <p:spPr/>
        <p:txBody>
          <a:bodyPr/>
          <a:lstStyle/>
          <a:p>
            <a:fld id="{3A98EE3D-8CD1-4C3F-BD1C-C98C9596463C}" type="slidenum">
              <a:rPr lang="en-US" smtClean="0"/>
              <a:pPr/>
              <a:t>30</a:t>
            </a:fld>
            <a:endParaRPr lang="en-US" dirty="0"/>
          </a:p>
        </p:txBody>
      </p:sp>
      <p:pic>
        <p:nvPicPr>
          <p:cNvPr id="8" name="Kuva 7">
            <a:extLst>
              <a:ext uri="{FF2B5EF4-FFF2-40B4-BE49-F238E27FC236}">
                <a16:creationId xmlns:a16="http://schemas.microsoft.com/office/drawing/2014/main" id="{1DB7F193-8951-4EAA-B1BF-7CBF8C6D2072}"/>
              </a:ext>
            </a:extLst>
          </p:cNvPr>
          <p:cNvPicPr>
            <a:picLocks noChangeAspect="1"/>
          </p:cNvPicPr>
          <p:nvPr/>
        </p:nvPicPr>
        <p:blipFill>
          <a:blip r:embed="rId2"/>
          <a:stretch>
            <a:fillRect/>
          </a:stretch>
        </p:blipFill>
        <p:spPr>
          <a:xfrm>
            <a:off x="798990" y="1037855"/>
            <a:ext cx="5980533" cy="3403483"/>
          </a:xfrm>
          <a:prstGeom prst="rect">
            <a:avLst/>
          </a:prstGeom>
        </p:spPr>
      </p:pic>
      <p:sp>
        <p:nvSpPr>
          <p:cNvPr id="10" name="Suorakulmio: Pyöristetyt kulmat 9">
            <a:extLst>
              <a:ext uri="{FF2B5EF4-FFF2-40B4-BE49-F238E27FC236}">
                <a16:creationId xmlns:a16="http://schemas.microsoft.com/office/drawing/2014/main" id="{35608806-D2CD-4CEA-87F7-8745E4FDE5CE}"/>
              </a:ext>
            </a:extLst>
          </p:cNvPr>
          <p:cNvSpPr/>
          <p:nvPr/>
        </p:nvSpPr>
        <p:spPr>
          <a:xfrm>
            <a:off x="1513643" y="3177090"/>
            <a:ext cx="3218155" cy="2480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1" name="Suorakulmio: Pyöristetyt kulmat 10">
            <a:extLst>
              <a:ext uri="{FF2B5EF4-FFF2-40B4-BE49-F238E27FC236}">
                <a16:creationId xmlns:a16="http://schemas.microsoft.com/office/drawing/2014/main" id="{F607D8A3-C215-4242-AFA3-8E2FBB61969B}"/>
              </a:ext>
            </a:extLst>
          </p:cNvPr>
          <p:cNvSpPr/>
          <p:nvPr/>
        </p:nvSpPr>
        <p:spPr>
          <a:xfrm>
            <a:off x="1502240" y="3432882"/>
            <a:ext cx="5277284" cy="2480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2" name="Suorakulmio: Pyöristetyt kulmat 11">
            <a:extLst>
              <a:ext uri="{FF2B5EF4-FFF2-40B4-BE49-F238E27FC236}">
                <a16:creationId xmlns:a16="http://schemas.microsoft.com/office/drawing/2014/main" id="{4889F388-B410-4644-86DF-6968A836BBD7}"/>
              </a:ext>
            </a:extLst>
          </p:cNvPr>
          <p:cNvSpPr/>
          <p:nvPr/>
        </p:nvSpPr>
        <p:spPr>
          <a:xfrm>
            <a:off x="1562470" y="2672180"/>
            <a:ext cx="1811045" cy="31931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pic>
        <p:nvPicPr>
          <p:cNvPr id="2" name="Kuva 1">
            <a:extLst>
              <a:ext uri="{FF2B5EF4-FFF2-40B4-BE49-F238E27FC236}">
                <a16:creationId xmlns:a16="http://schemas.microsoft.com/office/drawing/2014/main" id="{67BE39D9-173B-46DC-95FF-8DC8F09B3AD9}"/>
              </a:ext>
            </a:extLst>
          </p:cNvPr>
          <p:cNvPicPr>
            <a:picLocks noChangeAspect="1"/>
          </p:cNvPicPr>
          <p:nvPr/>
        </p:nvPicPr>
        <p:blipFill>
          <a:blip r:embed="rId3"/>
          <a:stretch>
            <a:fillRect/>
          </a:stretch>
        </p:blipFill>
        <p:spPr>
          <a:xfrm>
            <a:off x="7643879" y="1037855"/>
            <a:ext cx="2727014" cy="3403483"/>
          </a:xfrm>
          <a:prstGeom prst="rect">
            <a:avLst/>
          </a:prstGeom>
        </p:spPr>
      </p:pic>
    </p:spTree>
    <p:extLst>
      <p:ext uri="{BB962C8B-B14F-4D97-AF65-F5344CB8AC3E}">
        <p14:creationId xmlns:p14="http://schemas.microsoft.com/office/powerpoint/2010/main" val="582064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B7B95A5D-A57C-4660-8E43-60748E575451}"/>
              </a:ext>
            </a:extLst>
          </p:cNvPr>
          <p:cNvSpPr>
            <a:spLocks noGrp="1"/>
          </p:cNvSpPr>
          <p:nvPr>
            <p:ph type="title"/>
          </p:nvPr>
        </p:nvSpPr>
        <p:spPr/>
        <p:txBody>
          <a:bodyPr>
            <a:normAutofit/>
          </a:bodyPr>
          <a:lstStyle/>
          <a:p>
            <a:pPr algn="ctr"/>
            <a:r>
              <a:rPr lang="fi-FI" dirty="0" err="1"/>
              <a:t>Window.alert</a:t>
            </a:r>
            <a:r>
              <a:rPr lang="fi-FI" dirty="0"/>
              <a:t>()</a:t>
            </a:r>
          </a:p>
        </p:txBody>
      </p:sp>
      <p:sp>
        <p:nvSpPr>
          <p:cNvPr id="3" name="Sisällön paikkamerkki 2">
            <a:extLst>
              <a:ext uri="{FF2B5EF4-FFF2-40B4-BE49-F238E27FC236}">
                <a16:creationId xmlns:a16="http://schemas.microsoft.com/office/drawing/2014/main" id="{027D3074-E03C-4960-AC35-9BF10173FE52}"/>
              </a:ext>
            </a:extLst>
          </p:cNvPr>
          <p:cNvSpPr>
            <a:spLocks noGrp="1"/>
          </p:cNvSpPr>
          <p:nvPr>
            <p:ph idx="1"/>
          </p:nvPr>
        </p:nvSpPr>
        <p:spPr>
          <a:xfrm>
            <a:off x="861134" y="1109751"/>
            <a:ext cx="10294546" cy="5460912"/>
          </a:xfrm>
        </p:spPr>
        <p:txBody>
          <a:bodyPr>
            <a:normAutofit fontScale="92500" lnSpcReduction="1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en-US" dirty="0"/>
          </a:p>
          <a:p>
            <a:r>
              <a:rPr lang="en-US" dirty="0"/>
              <a:t>The </a:t>
            </a:r>
            <a:r>
              <a:rPr lang="en-US" sz="1900" dirty="0">
                <a:solidFill>
                  <a:srgbClr val="00B050"/>
                </a:solidFill>
              </a:rPr>
              <a:t>alert() method </a:t>
            </a:r>
            <a:r>
              <a:rPr lang="en-US" dirty="0"/>
              <a:t>displays an </a:t>
            </a:r>
            <a:r>
              <a:rPr lang="en-US" sz="1900" dirty="0">
                <a:solidFill>
                  <a:srgbClr val="00B050"/>
                </a:solidFill>
              </a:rPr>
              <a:t>alert</a:t>
            </a:r>
            <a:r>
              <a:rPr lang="en-US" dirty="0"/>
              <a:t> </a:t>
            </a:r>
            <a:r>
              <a:rPr lang="en-US" sz="1900" dirty="0">
                <a:solidFill>
                  <a:srgbClr val="00B050"/>
                </a:solidFill>
              </a:rPr>
              <a:t>box</a:t>
            </a:r>
            <a:r>
              <a:rPr lang="en-US" dirty="0"/>
              <a:t> with a specified message and an OK button. An </a:t>
            </a:r>
            <a:r>
              <a:rPr lang="en-US" sz="1900" dirty="0">
                <a:solidFill>
                  <a:srgbClr val="00B050"/>
                </a:solidFill>
              </a:rPr>
              <a:t>alert</a:t>
            </a:r>
            <a:r>
              <a:rPr lang="en-US" dirty="0"/>
              <a:t> </a:t>
            </a:r>
            <a:r>
              <a:rPr lang="en-US" sz="1900" dirty="0">
                <a:solidFill>
                  <a:srgbClr val="00B050"/>
                </a:solidFill>
              </a:rPr>
              <a:t>box</a:t>
            </a:r>
            <a:r>
              <a:rPr lang="en-US" dirty="0"/>
              <a:t> is often used if you want to make sure information comes through to the user.</a:t>
            </a:r>
            <a:endParaRPr lang="fi-FI" dirty="0"/>
          </a:p>
          <a:p>
            <a:r>
              <a:rPr lang="fi-FI" dirty="0" err="1"/>
              <a:t>Source</a:t>
            </a:r>
            <a:r>
              <a:rPr lang="fi-FI" dirty="0"/>
              <a:t>: https://www.w3schools.com/js/js_output.asp</a:t>
            </a:r>
          </a:p>
        </p:txBody>
      </p:sp>
      <p:sp>
        <p:nvSpPr>
          <p:cNvPr id="5" name="Dian numeron paikkamerkki 4">
            <a:extLst>
              <a:ext uri="{FF2B5EF4-FFF2-40B4-BE49-F238E27FC236}">
                <a16:creationId xmlns:a16="http://schemas.microsoft.com/office/drawing/2014/main" id="{357AE680-611B-4277-8AEB-EE0625A0145C}"/>
              </a:ext>
            </a:extLst>
          </p:cNvPr>
          <p:cNvSpPr>
            <a:spLocks noGrp="1"/>
          </p:cNvSpPr>
          <p:nvPr>
            <p:ph type="sldNum" sz="quarter" idx="12"/>
          </p:nvPr>
        </p:nvSpPr>
        <p:spPr/>
        <p:txBody>
          <a:bodyPr/>
          <a:lstStyle/>
          <a:p>
            <a:fld id="{3A98EE3D-8CD1-4C3F-BD1C-C98C9596463C}" type="slidenum">
              <a:rPr lang="en-US" smtClean="0"/>
              <a:t>31</a:t>
            </a:fld>
            <a:endParaRPr lang="en-US" dirty="0"/>
          </a:p>
        </p:txBody>
      </p:sp>
      <p:pic>
        <p:nvPicPr>
          <p:cNvPr id="6" name="Kuva 5">
            <a:extLst>
              <a:ext uri="{FF2B5EF4-FFF2-40B4-BE49-F238E27FC236}">
                <a16:creationId xmlns:a16="http://schemas.microsoft.com/office/drawing/2014/main" id="{F1992847-E68C-4368-AB44-E3045E12C4F9}"/>
              </a:ext>
            </a:extLst>
          </p:cNvPr>
          <p:cNvPicPr>
            <a:picLocks noChangeAspect="1"/>
          </p:cNvPicPr>
          <p:nvPr/>
        </p:nvPicPr>
        <p:blipFill>
          <a:blip r:embed="rId2"/>
          <a:stretch>
            <a:fillRect/>
          </a:stretch>
        </p:blipFill>
        <p:spPr>
          <a:xfrm>
            <a:off x="798990" y="1162373"/>
            <a:ext cx="4899326" cy="3836264"/>
          </a:xfrm>
          <a:prstGeom prst="rect">
            <a:avLst/>
          </a:prstGeom>
        </p:spPr>
      </p:pic>
      <p:pic>
        <p:nvPicPr>
          <p:cNvPr id="9" name="Kuva 8">
            <a:extLst>
              <a:ext uri="{FF2B5EF4-FFF2-40B4-BE49-F238E27FC236}">
                <a16:creationId xmlns:a16="http://schemas.microsoft.com/office/drawing/2014/main" id="{6E24DE9B-A16C-46B1-BD43-9E8E49DA4FB4}"/>
              </a:ext>
            </a:extLst>
          </p:cNvPr>
          <p:cNvPicPr>
            <a:picLocks noChangeAspect="1"/>
          </p:cNvPicPr>
          <p:nvPr/>
        </p:nvPicPr>
        <p:blipFill>
          <a:blip r:embed="rId3"/>
          <a:stretch>
            <a:fillRect/>
          </a:stretch>
        </p:blipFill>
        <p:spPr>
          <a:xfrm>
            <a:off x="6217654" y="1162373"/>
            <a:ext cx="5238750" cy="1419225"/>
          </a:xfrm>
          <a:prstGeom prst="rect">
            <a:avLst/>
          </a:prstGeom>
        </p:spPr>
      </p:pic>
      <p:pic>
        <p:nvPicPr>
          <p:cNvPr id="10" name="Kuva 9">
            <a:extLst>
              <a:ext uri="{FF2B5EF4-FFF2-40B4-BE49-F238E27FC236}">
                <a16:creationId xmlns:a16="http://schemas.microsoft.com/office/drawing/2014/main" id="{16A716CC-1E2A-4B5C-A242-E9401A703383}"/>
              </a:ext>
            </a:extLst>
          </p:cNvPr>
          <p:cNvPicPr>
            <a:picLocks noChangeAspect="1"/>
          </p:cNvPicPr>
          <p:nvPr/>
        </p:nvPicPr>
        <p:blipFill>
          <a:blip r:embed="rId4"/>
          <a:stretch>
            <a:fillRect/>
          </a:stretch>
        </p:blipFill>
        <p:spPr>
          <a:xfrm>
            <a:off x="6219692" y="2724243"/>
            <a:ext cx="2466975" cy="2286000"/>
          </a:xfrm>
          <a:prstGeom prst="rect">
            <a:avLst/>
          </a:prstGeom>
        </p:spPr>
      </p:pic>
      <p:sp>
        <p:nvSpPr>
          <p:cNvPr id="7" name="Suorakulmio: Pyöristetyt kulmat 6">
            <a:extLst>
              <a:ext uri="{FF2B5EF4-FFF2-40B4-BE49-F238E27FC236}">
                <a16:creationId xmlns:a16="http://schemas.microsoft.com/office/drawing/2014/main" id="{66CC4CEA-3781-4038-B579-91ECD4597750}"/>
              </a:ext>
            </a:extLst>
          </p:cNvPr>
          <p:cNvSpPr/>
          <p:nvPr/>
        </p:nvSpPr>
        <p:spPr>
          <a:xfrm>
            <a:off x="1781888" y="3627546"/>
            <a:ext cx="3914786" cy="33735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8" name="Suorakulmio: Pyöristetyt kulmat 7">
            <a:extLst>
              <a:ext uri="{FF2B5EF4-FFF2-40B4-BE49-F238E27FC236}">
                <a16:creationId xmlns:a16="http://schemas.microsoft.com/office/drawing/2014/main" id="{764E07FE-8560-4090-A427-689D442E7D32}"/>
              </a:ext>
            </a:extLst>
          </p:cNvPr>
          <p:cNvSpPr/>
          <p:nvPr/>
        </p:nvSpPr>
        <p:spPr>
          <a:xfrm>
            <a:off x="10374476" y="1997476"/>
            <a:ext cx="1205056" cy="60247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1" name="Tekstiruutu 10">
            <a:extLst>
              <a:ext uri="{FF2B5EF4-FFF2-40B4-BE49-F238E27FC236}">
                <a16:creationId xmlns:a16="http://schemas.microsoft.com/office/drawing/2014/main" id="{63CFAE68-C399-450A-A344-ADEA722B5A32}"/>
              </a:ext>
            </a:extLst>
          </p:cNvPr>
          <p:cNvSpPr txBox="1"/>
          <p:nvPr/>
        </p:nvSpPr>
        <p:spPr>
          <a:xfrm>
            <a:off x="9054353" y="2814918"/>
            <a:ext cx="2859741" cy="1200329"/>
          </a:xfrm>
          <a:prstGeom prst="rect">
            <a:avLst/>
          </a:prstGeom>
          <a:noFill/>
        </p:spPr>
        <p:txBody>
          <a:bodyPr wrap="square" rtlCol="0">
            <a:spAutoFit/>
          </a:bodyPr>
          <a:lstStyle/>
          <a:p>
            <a:r>
              <a:rPr lang="fi-FI" dirty="0" err="1">
                <a:solidFill>
                  <a:srgbClr val="00B050"/>
                </a:solidFill>
              </a:rPr>
              <a:t>Note</a:t>
            </a:r>
            <a:r>
              <a:rPr lang="fi-FI" dirty="0">
                <a:solidFill>
                  <a:srgbClr val="00B050"/>
                </a:solidFill>
              </a:rPr>
              <a:t>!</a:t>
            </a:r>
            <a:r>
              <a:rPr lang="fi-FI" dirty="0"/>
              <a:t> </a:t>
            </a:r>
            <a:r>
              <a:rPr lang="fi-FI" dirty="0" err="1"/>
              <a:t>This</a:t>
            </a:r>
            <a:r>
              <a:rPr lang="fi-FI" dirty="0"/>
              <a:t> </a:t>
            </a:r>
            <a:r>
              <a:rPr lang="fi-FI" dirty="0" err="1"/>
              <a:t>page</a:t>
            </a:r>
            <a:r>
              <a:rPr lang="fi-FI" dirty="0"/>
              <a:t> </a:t>
            </a:r>
            <a:r>
              <a:rPr lang="fi-FI" dirty="0" err="1"/>
              <a:t>says</a:t>
            </a:r>
            <a:r>
              <a:rPr lang="fi-FI" dirty="0"/>
              <a:t> </a:t>
            </a:r>
            <a:r>
              <a:rPr lang="fi-FI" dirty="0" err="1"/>
              <a:t>Hello</a:t>
            </a:r>
            <a:r>
              <a:rPr lang="fi-FI" dirty="0"/>
              <a:t> World! </a:t>
            </a:r>
            <a:r>
              <a:rPr lang="fi-FI" dirty="0" err="1">
                <a:solidFill>
                  <a:srgbClr val="00B050"/>
                </a:solidFill>
              </a:rPr>
              <a:t>alert</a:t>
            </a:r>
            <a:r>
              <a:rPr lang="fi-FI" dirty="0">
                <a:solidFill>
                  <a:srgbClr val="00B050"/>
                </a:solidFill>
              </a:rPr>
              <a:t> </a:t>
            </a:r>
            <a:r>
              <a:rPr lang="fi-FI" dirty="0" err="1"/>
              <a:t>has</a:t>
            </a:r>
            <a:r>
              <a:rPr lang="fi-FI" dirty="0"/>
              <a:t> to </a:t>
            </a:r>
            <a:r>
              <a:rPr lang="fi-FI" dirty="0" err="1"/>
              <a:t>be</a:t>
            </a:r>
            <a:r>
              <a:rPr lang="fi-FI" dirty="0"/>
              <a:t> </a:t>
            </a:r>
            <a:r>
              <a:rPr lang="fi-FI" dirty="0" err="1"/>
              <a:t>clicked</a:t>
            </a:r>
            <a:r>
              <a:rPr lang="fi-FI" dirty="0"/>
              <a:t> ok </a:t>
            </a:r>
            <a:r>
              <a:rPr lang="fi-FI" dirty="0" err="1"/>
              <a:t>before</a:t>
            </a:r>
            <a:r>
              <a:rPr lang="fi-FI" dirty="0"/>
              <a:t> </a:t>
            </a:r>
            <a:r>
              <a:rPr lang="fi-FI" dirty="0" err="1"/>
              <a:t>the</a:t>
            </a:r>
            <a:r>
              <a:rPr lang="fi-FI" dirty="0"/>
              <a:t> </a:t>
            </a:r>
            <a:r>
              <a:rPr lang="fi-FI" dirty="0" err="1"/>
              <a:t>actual</a:t>
            </a:r>
            <a:r>
              <a:rPr lang="fi-FI" dirty="0"/>
              <a:t> </a:t>
            </a:r>
            <a:r>
              <a:rPr lang="fi-FI" dirty="0" err="1"/>
              <a:t>webpage</a:t>
            </a:r>
            <a:r>
              <a:rPr lang="fi-FI" dirty="0"/>
              <a:t> is </a:t>
            </a:r>
            <a:r>
              <a:rPr lang="fi-FI" dirty="0" err="1"/>
              <a:t>shown</a:t>
            </a:r>
            <a:r>
              <a:rPr lang="fi-FI" dirty="0"/>
              <a:t>.</a:t>
            </a:r>
          </a:p>
        </p:txBody>
      </p:sp>
    </p:spTree>
    <p:extLst>
      <p:ext uri="{BB962C8B-B14F-4D97-AF65-F5344CB8AC3E}">
        <p14:creationId xmlns:p14="http://schemas.microsoft.com/office/powerpoint/2010/main" val="39985037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tsikko 5">
            <a:extLst>
              <a:ext uri="{FF2B5EF4-FFF2-40B4-BE49-F238E27FC236}">
                <a16:creationId xmlns:a16="http://schemas.microsoft.com/office/drawing/2014/main" id="{D853EDF8-3946-4BC1-AF02-AF7B2C3D82B6}"/>
              </a:ext>
            </a:extLst>
          </p:cNvPr>
          <p:cNvSpPr>
            <a:spLocks noGrp="1"/>
          </p:cNvSpPr>
          <p:nvPr>
            <p:ph type="title"/>
          </p:nvPr>
        </p:nvSpPr>
        <p:spPr/>
        <p:txBody>
          <a:bodyPr/>
          <a:lstStyle/>
          <a:p>
            <a:pPr algn="ctr"/>
            <a:r>
              <a:rPr lang="fi-FI" dirty="0" err="1"/>
              <a:t>Debugger</a:t>
            </a:r>
            <a:endParaRPr lang="fi-FI" dirty="0"/>
          </a:p>
        </p:txBody>
      </p:sp>
      <p:sp>
        <p:nvSpPr>
          <p:cNvPr id="7" name="Sisällön paikkamerkki 6">
            <a:extLst>
              <a:ext uri="{FF2B5EF4-FFF2-40B4-BE49-F238E27FC236}">
                <a16:creationId xmlns:a16="http://schemas.microsoft.com/office/drawing/2014/main" id="{8096796C-D4A5-4093-95F0-AB2C95DD83B6}"/>
              </a:ext>
            </a:extLst>
          </p:cNvPr>
          <p:cNvSpPr>
            <a:spLocks noGrp="1"/>
          </p:cNvSpPr>
          <p:nvPr>
            <p:ph idx="1"/>
          </p:nvPr>
        </p:nvSpPr>
        <p:spPr>
          <a:xfrm>
            <a:off x="861134" y="1109751"/>
            <a:ext cx="10294546" cy="5461644"/>
          </a:xfrm>
        </p:spPr>
        <p:txBody>
          <a:bodyPr>
            <a:normAutofit fontScale="92500" lnSpcReduction="10000"/>
          </a:bodyPr>
          <a:lstStyle/>
          <a:p>
            <a:endParaRPr lang="fi-FI" dirty="0"/>
          </a:p>
          <a:p>
            <a:endParaRPr lang="fi-FI" dirty="0"/>
          </a:p>
          <a:p>
            <a:endParaRPr lang="fi-FI" dirty="0"/>
          </a:p>
          <a:p>
            <a:endParaRPr lang="fi-FI" dirty="0"/>
          </a:p>
          <a:p>
            <a:endParaRPr lang="fi-FI" dirty="0"/>
          </a:p>
          <a:p>
            <a:endParaRPr lang="en-US" dirty="0"/>
          </a:p>
          <a:p>
            <a:r>
              <a:rPr lang="en-US" dirty="0"/>
              <a:t>Searching for (and fixing) errors in programming code is called code </a:t>
            </a:r>
            <a:r>
              <a:rPr lang="en-US" dirty="0">
                <a:solidFill>
                  <a:srgbClr val="00B050"/>
                </a:solidFill>
              </a:rPr>
              <a:t>debugging</a:t>
            </a:r>
            <a:r>
              <a:rPr lang="en-US" dirty="0"/>
              <a:t>. The first known computer bug was a real bug (an insect) stuck in the electronics. Errors are also called bugs.</a:t>
            </a:r>
          </a:p>
          <a:p>
            <a:r>
              <a:rPr lang="en-US" dirty="0"/>
              <a:t>The </a:t>
            </a:r>
            <a:r>
              <a:rPr lang="en-US" dirty="0">
                <a:solidFill>
                  <a:srgbClr val="00B050"/>
                </a:solidFill>
              </a:rPr>
              <a:t>debugger keyword </a:t>
            </a:r>
            <a:r>
              <a:rPr lang="en-US" dirty="0"/>
              <a:t>stops the execution of </a:t>
            </a:r>
            <a:r>
              <a:rPr lang="en-US" dirty="0">
                <a:solidFill>
                  <a:srgbClr val="00B050"/>
                </a:solidFill>
              </a:rPr>
              <a:t>JavaScript</a:t>
            </a:r>
            <a:r>
              <a:rPr lang="en-US" dirty="0"/>
              <a:t>, and calls (if available) the debugging function.</a:t>
            </a:r>
          </a:p>
          <a:p>
            <a:r>
              <a:rPr lang="en-US" dirty="0"/>
              <a:t>In the </a:t>
            </a:r>
            <a:r>
              <a:rPr lang="en-US" dirty="0">
                <a:solidFill>
                  <a:srgbClr val="00B050"/>
                </a:solidFill>
              </a:rPr>
              <a:t>debugger window</a:t>
            </a:r>
            <a:r>
              <a:rPr lang="en-US" dirty="0"/>
              <a:t>, you can set breakpoints in the </a:t>
            </a:r>
            <a:r>
              <a:rPr lang="en-US" dirty="0">
                <a:solidFill>
                  <a:srgbClr val="00B050"/>
                </a:solidFill>
              </a:rPr>
              <a:t>JavaScript</a:t>
            </a:r>
            <a:r>
              <a:rPr lang="en-US" dirty="0"/>
              <a:t> code. At each breakpoint, </a:t>
            </a:r>
            <a:r>
              <a:rPr lang="en-US" dirty="0">
                <a:solidFill>
                  <a:srgbClr val="00B050"/>
                </a:solidFill>
              </a:rPr>
              <a:t>JavaScript </a:t>
            </a:r>
            <a:r>
              <a:rPr lang="en-US" dirty="0"/>
              <a:t>will stop executing, and let you examine </a:t>
            </a:r>
            <a:r>
              <a:rPr lang="en-US" dirty="0">
                <a:solidFill>
                  <a:srgbClr val="00B050"/>
                </a:solidFill>
              </a:rPr>
              <a:t>JavaScript</a:t>
            </a:r>
            <a:r>
              <a:rPr lang="en-US" dirty="0"/>
              <a:t> values. After examining values, you can resume the execution of code (typically with a play button).</a:t>
            </a:r>
          </a:p>
          <a:p>
            <a:r>
              <a:rPr lang="fi-FI" dirty="0" err="1"/>
              <a:t>Source</a:t>
            </a:r>
            <a:r>
              <a:rPr lang="fi-FI" dirty="0"/>
              <a:t>: https://www.w3schools.com/js/js_debugging.asp</a:t>
            </a:r>
          </a:p>
        </p:txBody>
      </p:sp>
      <p:sp>
        <p:nvSpPr>
          <p:cNvPr id="5" name="Dian numeron paikkamerkki 4">
            <a:extLst>
              <a:ext uri="{FF2B5EF4-FFF2-40B4-BE49-F238E27FC236}">
                <a16:creationId xmlns:a16="http://schemas.microsoft.com/office/drawing/2014/main" id="{28484326-7724-4DD9-9C14-E3A1142C3C8C}"/>
              </a:ext>
            </a:extLst>
          </p:cNvPr>
          <p:cNvSpPr>
            <a:spLocks noGrp="1"/>
          </p:cNvSpPr>
          <p:nvPr>
            <p:ph type="sldNum" sz="quarter" idx="12"/>
          </p:nvPr>
        </p:nvSpPr>
        <p:spPr/>
        <p:txBody>
          <a:bodyPr/>
          <a:lstStyle/>
          <a:p>
            <a:fld id="{3A98EE3D-8CD1-4C3F-BD1C-C98C9596463C}" type="slidenum">
              <a:rPr lang="en-US" smtClean="0"/>
              <a:t>32</a:t>
            </a:fld>
            <a:endParaRPr lang="en-US" dirty="0"/>
          </a:p>
        </p:txBody>
      </p:sp>
      <p:pic>
        <p:nvPicPr>
          <p:cNvPr id="8" name="Kuva 7">
            <a:extLst>
              <a:ext uri="{FF2B5EF4-FFF2-40B4-BE49-F238E27FC236}">
                <a16:creationId xmlns:a16="http://schemas.microsoft.com/office/drawing/2014/main" id="{BDC1B899-1755-4ADF-9EDE-DCA5961FED5B}"/>
              </a:ext>
            </a:extLst>
          </p:cNvPr>
          <p:cNvPicPr>
            <a:picLocks noChangeAspect="1"/>
          </p:cNvPicPr>
          <p:nvPr/>
        </p:nvPicPr>
        <p:blipFill>
          <a:blip r:embed="rId2"/>
          <a:stretch>
            <a:fillRect/>
          </a:stretch>
        </p:blipFill>
        <p:spPr>
          <a:xfrm>
            <a:off x="941845" y="2127565"/>
            <a:ext cx="10909921" cy="1577660"/>
          </a:xfrm>
          <a:prstGeom prst="rect">
            <a:avLst/>
          </a:prstGeom>
        </p:spPr>
      </p:pic>
      <p:pic>
        <p:nvPicPr>
          <p:cNvPr id="9" name="Kuva 8">
            <a:extLst>
              <a:ext uri="{FF2B5EF4-FFF2-40B4-BE49-F238E27FC236}">
                <a16:creationId xmlns:a16="http://schemas.microsoft.com/office/drawing/2014/main" id="{E0B5515A-0BCF-489F-A096-339FED25F2ED}"/>
              </a:ext>
            </a:extLst>
          </p:cNvPr>
          <p:cNvPicPr>
            <a:picLocks noChangeAspect="1"/>
          </p:cNvPicPr>
          <p:nvPr/>
        </p:nvPicPr>
        <p:blipFill>
          <a:blip r:embed="rId3"/>
          <a:stretch>
            <a:fillRect/>
          </a:stretch>
        </p:blipFill>
        <p:spPr>
          <a:xfrm>
            <a:off x="913694" y="1109751"/>
            <a:ext cx="3724275" cy="781050"/>
          </a:xfrm>
          <a:prstGeom prst="rect">
            <a:avLst/>
          </a:prstGeom>
        </p:spPr>
      </p:pic>
    </p:spTree>
    <p:extLst>
      <p:ext uri="{BB962C8B-B14F-4D97-AF65-F5344CB8AC3E}">
        <p14:creationId xmlns:p14="http://schemas.microsoft.com/office/powerpoint/2010/main" val="25310254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32DCF4F-8603-4AFC-A52E-EA1EC2522B4F}"/>
              </a:ext>
            </a:extLst>
          </p:cNvPr>
          <p:cNvSpPr>
            <a:spLocks noGrp="1"/>
          </p:cNvSpPr>
          <p:nvPr>
            <p:ph type="title"/>
          </p:nvPr>
        </p:nvSpPr>
        <p:spPr/>
        <p:txBody>
          <a:bodyPr>
            <a:normAutofit fontScale="90000"/>
          </a:bodyPr>
          <a:lstStyle/>
          <a:p>
            <a:pPr algn="ctr"/>
            <a:r>
              <a:rPr lang="fi-FI" dirty="0"/>
              <a:t>V8 </a:t>
            </a:r>
            <a:r>
              <a:rPr lang="fi-FI" dirty="0" err="1"/>
              <a:t>Javascript</a:t>
            </a:r>
            <a:r>
              <a:rPr lang="fi-FI" dirty="0"/>
              <a:t> Engine</a:t>
            </a:r>
          </a:p>
        </p:txBody>
      </p:sp>
      <p:sp>
        <p:nvSpPr>
          <p:cNvPr id="3" name="Sisällön paikkamerkki 2">
            <a:extLst>
              <a:ext uri="{FF2B5EF4-FFF2-40B4-BE49-F238E27FC236}">
                <a16:creationId xmlns:a16="http://schemas.microsoft.com/office/drawing/2014/main" id="{9EBF79DD-6B35-48BD-9315-5E3510B1F2E0}"/>
              </a:ext>
            </a:extLst>
          </p:cNvPr>
          <p:cNvSpPr>
            <a:spLocks noGrp="1"/>
          </p:cNvSpPr>
          <p:nvPr>
            <p:ph sz="half" idx="1"/>
          </p:nvPr>
        </p:nvSpPr>
        <p:spPr>
          <a:xfrm>
            <a:off x="798990" y="1180730"/>
            <a:ext cx="4938026" cy="5390665"/>
          </a:xfrm>
        </p:spPr>
        <p:txBody>
          <a:bodyPr>
            <a:normAutofit lnSpcReduction="10000"/>
          </a:bodyPr>
          <a:lstStyle/>
          <a:p>
            <a:r>
              <a:rPr lang="en-US" dirty="0">
                <a:solidFill>
                  <a:srgbClr val="00B050"/>
                </a:solidFill>
              </a:rPr>
              <a:t>V8</a:t>
            </a:r>
            <a:r>
              <a:rPr lang="en-US" dirty="0"/>
              <a:t> is Google’s open source high-performance </a:t>
            </a:r>
            <a:r>
              <a:rPr lang="en-US" dirty="0">
                <a:solidFill>
                  <a:srgbClr val="00B050"/>
                </a:solidFill>
              </a:rPr>
              <a:t>JavaScript</a:t>
            </a:r>
            <a:r>
              <a:rPr lang="en-US" dirty="0"/>
              <a:t> and </a:t>
            </a:r>
            <a:r>
              <a:rPr lang="en-US" dirty="0" err="1">
                <a:solidFill>
                  <a:srgbClr val="00B050"/>
                </a:solidFill>
              </a:rPr>
              <a:t>WebAssembly</a:t>
            </a:r>
            <a:r>
              <a:rPr lang="en-US" dirty="0"/>
              <a:t> engine, written in </a:t>
            </a:r>
            <a:r>
              <a:rPr lang="en-US" dirty="0">
                <a:solidFill>
                  <a:srgbClr val="00B050"/>
                </a:solidFill>
              </a:rPr>
              <a:t>C++</a:t>
            </a:r>
            <a:r>
              <a:rPr lang="en-US" dirty="0"/>
              <a:t>.</a:t>
            </a:r>
          </a:p>
          <a:p>
            <a:r>
              <a:rPr lang="en-US" dirty="0"/>
              <a:t>It is used in </a:t>
            </a:r>
            <a:r>
              <a:rPr lang="en-US" dirty="0">
                <a:solidFill>
                  <a:srgbClr val="00B050"/>
                </a:solidFill>
              </a:rPr>
              <a:t>Chrome</a:t>
            </a:r>
            <a:r>
              <a:rPr lang="en-US" dirty="0"/>
              <a:t> and in </a:t>
            </a:r>
            <a:r>
              <a:rPr lang="en-US" dirty="0">
                <a:solidFill>
                  <a:srgbClr val="00B050"/>
                </a:solidFill>
              </a:rPr>
              <a:t>Node.js</a:t>
            </a:r>
            <a:r>
              <a:rPr lang="en-US" dirty="0"/>
              <a:t>, among others. It implements </a:t>
            </a:r>
            <a:r>
              <a:rPr lang="en-US" dirty="0">
                <a:solidFill>
                  <a:srgbClr val="00B050"/>
                </a:solidFill>
              </a:rPr>
              <a:t>ECMAScript</a:t>
            </a:r>
            <a:r>
              <a:rPr lang="en-US" dirty="0"/>
              <a:t> and </a:t>
            </a:r>
            <a:r>
              <a:rPr lang="en-US" dirty="0" err="1">
                <a:solidFill>
                  <a:srgbClr val="00B050"/>
                </a:solidFill>
              </a:rPr>
              <a:t>WebAssembly</a:t>
            </a:r>
            <a:r>
              <a:rPr lang="en-US" dirty="0"/>
              <a:t>, and runs on Windows 7 or later, macOS 10.12+, and Linux systems that use x64, IA-32, ARM, or MIPS processors. </a:t>
            </a:r>
          </a:p>
          <a:p>
            <a:r>
              <a:rPr lang="en-US" dirty="0">
                <a:solidFill>
                  <a:srgbClr val="00B050"/>
                </a:solidFill>
              </a:rPr>
              <a:t>V8</a:t>
            </a:r>
            <a:r>
              <a:rPr lang="en-US" dirty="0"/>
              <a:t> can run standalone or can be embedded into any </a:t>
            </a:r>
            <a:r>
              <a:rPr lang="en-US" dirty="0">
                <a:solidFill>
                  <a:srgbClr val="00B050"/>
                </a:solidFill>
              </a:rPr>
              <a:t>C++ </a:t>
            </a:r>
            <a:r>
              <a:rPr lang="en-US" dirty="0"/>
              <a:t>application.</a:t>
            </a:r>
            <a:endParaRPr lang="fi-FI" dirty="0"/>
          </a:p>
          <a:p>
            <a:r>
              <a:rPr lang="en-US" dirty="0">
                <a:solidFill>
                  <a:srgbClr val="00B050"/>
                </a:solidFill>
              </a:rPr>
              <a:t>V8</a:t>
            </a:r>
            <a:r>
              <a:rPr lang="en-US" dirty="0"/>
              <a:t> compiles and executes </a:t>
            </a:r>
            <a:r>
              <a:rPr lang="en-US" dirty="0">
                <a:solidFill>
                  <a:srgbClr val="00B050"/>
                </a:solidFill>
              </a:rPr>
              <a:t>JavaScript</a:t>
            </a:r>
            <a:r>
              <a:rPr lang="en-US" dirty="0"/>
              <a:t> source code, handles memory allocation for objects, and </a:t>
            </a:r>
            <a:r>
              <a:rPr lang="en-US" dirty="0">
                <a:solidFill>
                  <a:srgbClr val="00B050"/>
                </a:solidFill>
              </a:rPr>
              <a:t>garbage</a:t>
            </a:r>
            <a:r>
              <a:rPr lang="en-US" dirty="0"/>
              <a:t> </a:t>
            </a:r>
            <a:r>
              <a:rPr lang="en-US" dirty="0">
                <a:solidFill>
                  <a:srgbClr val="00B050"/>
                </a:solidFill>
              </a:rPr>
              <a:t>collects</a:t>
            </a:r>
            <a:r>
              <a:rPr lang="en-US" dirty="0"/>
              <a:t> objects it no longer needs. </a:t>
            </a:r>
            <a:r>
              <a:rPr lang="en-US" dirty="0">
                <a:solidFill>
                  <a:srgbClr val="00B050"/>
                </a:solidFill>
              </a:rPr>
              <a:t>V8’s</a:t>
            </a:r>
            <a:r>
              <a:rPr lang="en-US" dirty="0"/>
              <a:t> stop-the-world, generational, accurate </a:t>
            </a:r>
            <a:r>
              <a:rPr lang="en-US" dirty="0">
                <a:solidFill>
                  <a:srgbClr val="00B050"/>
                </a:solidFill>
              </a:rPr>
              <a:t>garbage</a:t>
            </a:r>
            <a:r>
              <a:rPr lang="en-US" dirty="0"/>
              <a:t> </a:t>
            </a:r>
            <a:r>
              <a:rPr lang="en-US" dirty="0">
                <a:solidFill>
                  <a:srgbClr val="00B050"/>
                </a:solidFill>
              </a:rPr>
              <a:t>collector</a:t>
            </a:r>
            <a:r>
              <a:rPr lang="en-US" dirty="0"/>
              <a:t> is one of the keys to </a:t>
            </a:r>
            <a:r>
              <a:rPr lang="en-US" dirty="0">
                <a:solidFill>
                  <a:srgbClr val="00B050"/>
                </a:solidFill>
              </a:rPr>
              <a:t>V8’s</a:t>
            </a:r>
            <a:r>
              <a:rPr lang="en-US" dirty="0"/>
              <a:t> performance.</a:t>
            </a:r>
          </a:p>
          <a:p>
            <a:endParaRPr lang="fi-FI" dirty="0"/>
          </a:p>
        </p:txBody>
      </p:sp>
      <p:sp>
        <p:nvSpPr>
          <p:cNvPr id="5" name="Sisällön paikkamerkki 4">
            <a:extLst>
              <a:ext uri="{FF2B5EF4-FFF2-40B4-BE49-F238E27FC236}">
                <a16:creationId xmlns:a16="http://schemas.microsoft.com/office/drawing/2014/main" id="{26D7F4ED-C400-4606-A04B-3F39E215862F}"/>
              </a:ext>
            </a:extLst>
          </p:cNvPr>
          <p:cNvSpPr>
            <a:spLocks noGrp="1"/>
          </p:cNvSpPr>
          <p:nvPr>
            <p:ph sz="half" idx="2"/>
          </p:nvPr>
        </p:nvSpPr>
        <p:spPr>
          <a:xfrm>
            <a:off x="6217654" y="1180730"/>
            <a:ext cx="4938026" cy="5390664"/>
          </a:xfrm>
        </p:spPr>
        <p:txBody>
          <a:bodyPr>
            <a:normAutofit lnSpcReduction="10000"/>
          </a:bodyPr>
          <a:lstStyle/>
          <a:p>
            <a:r>
              <a:rPr lang="en-US" dirty="0">
                <a:solidFill>
                  <a:srgbClr val="00B050"/>
                </a:solidFill>
              </a:rPr>
              <a:t>JavaScript</a:t>
            </a:r>
            <a:r>
              <a:rPr lang="en-US" dirty="0"/>
              <a:t> is commonly used for client-side scripting in a browser, being used to manipulate </a:t>
            </a:r>
            <a:r>
              <a:rPr lang="en-US" dirty="0">
                <a:solidFill>
                  <a:srgbClr val="00B050"/>
                </a:solidFill>
              </a:rPr>
              <a:t>Document</a:t>
            </a:r>
            <a:r>
              <a:rPr lang="en-US" dirty="0"/>
              <a:t> </a:t>
            </a:r>
            <a:r>
              <a:rPr lang="en-US" dirty="0">
                <a:solidFill>
                  <a:srgbClr val="00B050"/>
                </a:solidFill>
              </a:rPr>
              <a:t>Object</a:t>
            </a:r>
            <a:r>
              <a:rPr lang="en-US" dirty="0"/>
              <a:t> </a:t>
            </a:r>
            <a:r>
              <a:rPr lang="en-US" dirty="0">
                <a:solidFill>
                  <a:srgbClr val="00B050"/>
                </a:solidFill>
              </a:rPr>
              <a:t>Model</a:t>
            </a:r>
            <a:r>
              <a:rPr lang="en-US" dirty="0"/>
              <a:t> (</a:t>
            </a:r>
            <a:r>
              <a:rPr lang="en-US" dirty="0">
                <a:solidFill>
                  <a:srgbClr val="00B050"/>
                </a:solidFill>
              </a:rPr>
              <a:t>DOM</a:t>
            </a:r>
            <a:r>
              <a:rPr lang="en-US" dirty="0"/>
              <a:t>) </a:t>
            </a:r>
            <a:r>
              <a:rPr lang="en-US" dirty="0">
                <a:solidFill>
                  <a:srgbClr val="00B050"/>
                </a:solidFill>
              </a:rPr>
              <a:t>objects</a:t>
            </a:r>
            <a:r>
              <a:rPr lang="en-US" dirty="0"/>
              <a:t> for example. The </a:t>
            </a:r>
            <a:r>
              <a:rPr lang="en-US" dirty="0">
                <a:solidFill>
                  <a:srgbClr val="00B050"/>
                </a:solidFill>
              </a:rPr>
              <a:t>DOM</a:t>
            </a:r>
            <a:r>
              <a:rPr lang="en-US" dirty="0"/>
              <a:t> is not, however, typically provided by the </a:t>
            </a:r>
            <a:r>
              <a:rPr lang="en-US" dirty="0">
                <a:solidFill>
                  <a:srgbClr val="00B050"/>
                </a:solidFill>
              </a:rPr>
              <a:t>JavaScript</a:t>
            </a:r>
            <a:r>
              <a:rPr lang="en-US" dirty="0"/>
              <a:t> engine but instead by a browser. </a:t>
            </a:r>
          </a:p>
          <a:p>
            <a:r>
              <a:rPr lang="en-US" dirty="0"/>
              <a:t>The same is true of </a:t>
            </a:r>
            <a:r>
              <a:rPr lang="en-US" dirty="0">
                <a:solidFill>
                  <a:srgbClr val="00B050"/>
                </a:solidFill>
              </a:rPr>
              <a:t>V8</a:t>
            </a:r>
            <a:r>
              <a:rPr lang="en-US" dirty="0"/>
              <a:t>. </a:t>
            </a:r>
            <a:r>
              <a:rPr lang="en-US" dirty="0">
                <a:solidFill>
                  <a:srgbClr val="00B050"/>
                </a:solidFill>
              </a:rPr>
              <a:t>Google</a:t>
            </a:r>
            <a:r>
              <a:rPr lang="en-US" dirty="0"/>
              <a:t> </a:t>
            </a:r>
            <a:r>
              <a:rPr lang="en-US" dirty="0">
                <a:solidFill>
                  <a:srgbClr val="00B050"/>
                </a:solidFill>
              </a:rPr>
              <a:t>Chrome</a:t>
            </a:r>
            <a:r>
              <a:rPr lang="en-US" dirty="0"/>
              <a:t> provides the </a:t>
            </a:r>
            <a:r>
              <a:rPr lang="en-US" dirty="0">
                <a:solidFill>
                  <a:srgbClr val="00B050"/>
                </a:solidFill>
              </a:rPr>
              <a:t>DOM</a:t>
            </a:r>
            <a:r>
              <a:rPr lang="en-US" dirty="0"/>
              <a:t>. </a:t>
            </a:r>
            <a:r>
              <a:rPr lang="en-US" dirty="0">
                <a:solidFill>
                  <a:srgbClr val="00B050"/>
                </a:solidFill>
              </a:rPr>
              <a:t>V8</a:t>
            </a:r>
            <a:r>
              <a:rPr lang="en-US" dirty="0"/>
              <a:t> does however provide all the data types, operators, objects and functions specified in the </a:t>
            </a:r>
            <a:r>
              <a:rPr lang="en-US" dirty="0">
                <a:solidFill>
                  <a:srgbClr val="00B050"/>
                </a:solidFill>
              </a:rPr>
              <a:t>ECMA</a:t>
            </a:r>
            <a:r>
              <a:rPr lang="en-US" dirty="0"/>
              <a:t> standard.</a:t>
            </a:r>
            <a:endParaRPr lang="fi-FI" dirty="0"/>
          </a:p>
          <a:p>
            <a:r>
              <a:rPr lang="en-US" dirty="0">
                <a:solidFill>
                  <a:srgbClr val="00B050"/>
                </a:solidFill>
              </a:rPr>
              <a:t>V8</a:t>
            </a:r>
            <a:r>
              <a:rPr lang="en-US" dirty="0"/>
              <a:t> enables any </a:t>
            </a:r>
            <a:r>
              <a:rPr lang="en-US" dirty="0">
                <a:solidFill>
                  <a:srgbClr val="00B050"/>
                </a:solidFill>
              </a:rPr>
              <a:t>C++ </a:t>
            </a:r>
            <a:r>
              <a:rPr lang="en-US" dirty="0"/>
              <a:t>application to expose its own objects and functions to </a:t>
            </a:r>
            <a:r>
              <a:rPr lang="en-US" dirty="0">
                <a:solidFill>
                  <a:srgbClr val="00B050"/>
                </a:solidFill>
              </a:rPr>
              <a:t>JavaScript</a:t>
            </a:r>
            <a:r>
              <a:rPr lang="en-US" dirty="0"/>
              <a:t> code. It’s up to you to decide on the objects and functions you would like to expose to </a:t>
            </a:r>
            <a:r>
              <a:rPr lang="en-US" dirty="0">
                <a:solidFill>
                  <a:srgbClr val="00B050"/>
                </a:solidFill>
              </a:rPr>
              <a:t>JavaScript</a:t>
            </a:r>
            <a:r>
              <a:rPr lang="en-US" dirty="0"/>
              <a:t>.</a:t>
            </a:r>
            <a:endParaRPr lang="fi-FI" dirty="0"/>
          </a:p>
          <a:p>
            <a:r>
              <a:rPr lang="fi-FI" dirty="0" err="1"/>
              <a:t>Sources</a:t>
            </a:r>
            <a:r>
              <a:rPr lang="fi-FI" dirty="0"/>
              <a:t>: https://v8.dev/ and https://v8.dev/docs</a:t>
            </a:r>
          </a:p>
          <a:p>
            <a:endParaRPr lang="fi-FI" dirty="0"/>
          </a:p>
        </p:txBody>
      </p:sp>
      <p:sp>
        <p:nvSpPr>
          <p:cNvPr id="4" name="Dian numeron paikkamerkki 3">
            <a:extLst>
              <a:ext uri="{FF2B5EF4-FFF2-40B4-BE49-F238E27FC236}">
                <a16:creationId xmlns:a16="http://schemas.microsoft.com/office/drawing/2014/main" id="{390E3A54-533A-4265-B288-A46E4DE6D2A0}"/>
              </a:ext>
            </a:extLst>
          </p:cNvPr>
          <p:cNvSpPr>
            <a:spLocks noGrp="1"/>
          </p:cNvSpPr>
          <p:nvPr>
            <p:ph type="sldNum" sz="quarter" idx="12"/>
          </p:nvPr>
        </p:nvSpPr>
        <p:spPr/>
        <p:txBody>
          <a:bodyPr/>
          <a:lstStyle/>
          <a:p>
            <a:fld id="{3A98EE3D-8CD1-4C3F-BD1C-C98C9596463C}" type="slidenum">
              <a:rPr lang="en-US" smtClean="0"/>
              <a:pPr/>
              <a:t>33</a:t>
            </a:fld>
            <a:endParaRPr lang="en-US" dirty="0"/>
          </a:p>
        </p:txBody>
      </p:sp>
    </p:spTree>
    <p:extLst>
      <p:ext uri="{BB962C8B-B14F-4D97-AF65-F5344CB8AC3E}">
        <p14:creationId xmlns:p14="http://schemas.microsoft.com/office/powerpoint/2010/main" val="15739276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tsikko 5">
            <a:extLst>
              <a:ext uri="{FF2B5EF4-FFF2-40B4-BE49-F238E27FC236}">
                <a16:creationId xmlns:a16="http://schemas.microsoft.com/office/drawing/2014/main" id="{FA4EC184-0CB0-4AD8-8CF4-C9AE2842FA6A}"/>
              </a:ext>
            </a:extLst>
          </p:cNvPr>
          <p:cNvSpPr>
            <a:spLocks noGrp="1"/>
          </p:cNvSpPr>
          <p:nvPr>
            <p:ph type="title"/>
          </p:nvPr>
        </p:nvSpPr>
        <p:spPr/>
        <p:txBody>
          <a:bodyPr>
            <a:normAutofit fontScale="90000"/>
          </a:bodyPr>
          <a:lstStyle/>
          <a:p>
            <a:pPr algn="ctr"/>
            <a:r>
              <a:rPr lang="en-US" dirty="0"/>
              <a:t>Browser Engine: Rendering Engines and </a:t>
            </a:r>
            <a:r>
              <a:rPr lang="en-US" dirty="0" err="1"/>
              <a:t>Javascript</a:t>
            </a:r>
            <a:r>
              <a:rPr lang="en-US" dirty="0"/>
              <a:t> Engines</a:t>
            </a:r>
            <a:endParaRPr lang="fi-FI" dirty="0"/>
          </a:p>
        </p:txBody>
      </p:sp>
      <p:sp>
        <p:nvSpPr>
          <p:cNvPr id="7" name="Sisällön paikkamerkki 6">
            <a:extLst>
              <a:ext uri="{FF2B5EF4-FFF2-40B4-BE49-F238E27FC236}">
                <a16:creationId xmlns:a16="http://schemas.microsoft.com/office/drawing/2014/main" id="{FEA9A2DC-2987-49B7-BCE4-8E4028779A15}"/>
              </a:ext>
            </a:extLst>
          </p:cNvPr>
          <p:cNvSpPr>
            <a:spLocks noGrp="1"/>
          </p:cNvSpPr>
          <p:nvPr>
            <p:ph idx="1"/>
          </p:nvPr>
        </p:nvSpPr>
        <p:spPr>
          <a:xfrm>
            <a:off x="861134" y="1109751"/>
            <a:ext cx="10294546" cy="5461644"/>
          </a:xfrm>
        </p:spPr>
        <p:txBody>
          <a:bodyPr>
            <a:normAutofit/>
          </a:bodyPr>
          <a:lstStyle/>
          <a:p>
            <a:endParaRPr lang="fi-FI" dirty="0"/>
          </a:p>
          <a:p>
            <a:endParaRPr lang="fi-FI" dirty="0"/>
          </a:p>
          <a:p>
            <a:endParaRPr lang="fi-FI" dirty="0"/>
          </a:p>
          <a:p>
            <a:endParaRPr lang="fi-FI" dirty="0"/>
          </a:p>
          <a:p>
            <a:endParaRPr lang="fi-FI" dirty="0"/>
          </a:p>
          <a:p>
            <a:r>
              <a:rPr lang="en-US" dirty="0"/>
              <a:t>A </a:t>
            </a:r>
            <a:r>
              <a:rPr lang="en-US" dirty="0">
                <a:solidFill>
                  <a:srgbClr val="00B050"/>
                </a:solidFill>
              </a:rPr>
              <a:t>browser</a:t>
            </a:r>
            <a:r>
              <a:rPr lang="en-US" dirty="0"/>
              <a:t> </a:t>
            </a:r>
            <a:r>
              <a:rPr lang="en-US" dirty="0">
                <a:solidFill>
                  <a:srgbClr val="00B050"/>
                </a:solidFill>
              </a:rPr>
              <a:t>engine</a:t>
            </a:r>
            <a:r>
              <a:rPr lang="en-US" dirty="0"/>
              <a:t> can be thought of as the heart of a browser, it helps to present the content of a website after you hit the URL of the web address you wish to visit. It does so by understanding the </a:t>
            </a:r>
            <a:r>
              <a:rPr lang="en-US" dirty="0">
                <a:solidFill>
                  <a:srgbClr val="00B050"/>
                </a:solidFill>
              </a:rPr>
              <a:t>HTML</a:t>
            </a:r>
            <a:r>
              <a:rPr lang="en-US" dirty="0"/>
              <a:t>, </a:t>
            </a:r>
            <a:r>
              <a:rPr lang="en-US" dirty="0">
                <a:solidFill>
                  <a:srgbClr val="00B050"/>
                </a:solidFill>
              </a:rPr>
              <a:t>CSS</a:t>
            </a:r>
            <a:r>
              <a:rPr lang="en-US" dirty="0"/>
              <a:t>, and </a:t>
            </a:r>
            <a:r>
              <a:rPr lang="en-US" dirty="0">
                <a:solidFill>
                  <a:srgbClr val="00B050"/>
                </a:solidFill>
              </a:rPr>
              <a:t>JavaScript</a:t>
            </a:r>
            <a:r>
              <a:rPr lang="en-US" dirty="0"/>
              <a:t> written on your web page.</a:t>
            </a:r>
          </a:p>
          <a:p>
            <a:r>
              <a:rPr lang="en-US" dirty="0"/>
              <a:t>A </a:t>
            </a:r>
            <a:r>
              <a:rPr lang="en-US" dirty="0">
                <a:solidFill>
                  <a:srgbClr val="00B050"/>
                </a:solidFill>
              </a:rPr>
              <a:t>browser</a:t>
            </a:r>
            <a:r>
              <a:rPr lang="en-US" dirty="0"/>
              <a:t> </a:t>
            </a:r>
            <a:r>
              <a:rPr lang="en-US" dirty="0">
                <a:solidFill>
                  <a:srgbClr val="00B050"/>
                </a:solidFill>
              </a:rPr>
              <a:t>engine</a:t>
            </a:r>
            <a:r>
              <a:rPr lang="en-US" dirty="0"/>
              <a:t> is responsible for everything from the text you see in the </a:t>
            </a:r>
            <a:r>
              <a:rPr lang="en-US" dirty="0">
                <a:solidFill>
                  <a:srgbClr val="00B050"/>
                </a:solidFill>
              </a:rPr>
              <a:t>HTML</a:t>
            </a:r>
            <a:r>
              <a:rPr lang="en-US" dirty="0"/>
              <a:t> code to the graphical presentation of that code on the browser with the help of </a:t>
            </a:r>
            <a:r>
              <a:rPr lang="en-US" dirty="0" err="1">
                <a:solidFill>
                  <a:srgbClr val="00B050"/>
                </a:solidFill>
              </a:rPr>
              <a:t>Javascript</a:t>
            </a:r>
            <a:r>
              <a:rPr lang="en-US" dirty="0">
                <a:solidFill>
                  <a:srgbClr val="00B050"/>
                </a:solidFill>
              </a:rPr>
              <a:t> engine </a:t>
            </a:r>
            <a:r>
              <a:rPr lang="en-US" dirty="0"/>
              <a:t>and </a:t>
            </a:r>
            <a:r>
              <a:rPr lang="en-US" dirty="0">
                <a:solidFill>
                  <a:srgbClr val="00B050"/>
                </a:solidFill>
              </a:rPr>
              <a:t>rendering</a:t>
            </a:r>
            <a:r>
              <a:rPr lang="en-US" dirty="0"/>
              <a:t> </a:t>
            </a:r>
            <a:r>
              <a:rPr lang="en-US" dirty="0">
                <a:solidFill>
                  <a:srgbClr val="00B050"/>
                </a:solidFill>
              </a:rPr>
              <a:t>engine</a:t>
            </a:r>
            <a:r>
              <a:rPr lang="en-US" dirty="0"/>
              <a:t>. </a:t>
            </a:r>
          </a:p>
          <a:p>
            <a:r>
              <a:rPr lang="en-US" dirty="0">
                <a:solidFill>
                  <a:srgbClr val="00B050"/>
                </a:solidFill>
              </a:rPr>
              <a:t>Browser</a:t>
            </a:r>
            <a:r>
              <a:rPr lang="en-US" dirty="0"/>
              <a:t> </a:t>
            </a:r>
            <a:r>
              <a:rPr lang="en-US" dirty="0">
                <a:solidFill>
                  <a:srgbClr val="00B050"/>
                </a:solidFill>
              </a:rPr>
              <a:t>engines</a:t>
            </a:r>
            <a:r>
              <a:rPr lang="en-US" dirty="0"/>
              <a:t> are uniquely designed for every browser leading to cross browser compatibility issues.</a:t>
            </a:r>
          </a:p>
          <a:p>
            <a:r>
              <a:rPr lang="fi-FI" dirty="0" err="1"/>
              <a:t>Source</a:t>
            </a:r>
            <a:r>
              <a:rPr lang="fi-FI" dirty="0"/>
              <a:t>: https://www.lambdatest.com/blog/browser-engines-the-crux-of-cross-browser-compatibility/</a:t>
            </a:r>
          </a:p>
        </p:txBody>
      </p:sp>
      <p:sp>
        <p:nvSpPr>
          <p:cNvPr id="5" name="Dian numeron paikkamerkki 4">
            <a:extLst>
              <a:ext uri="{FF2B5EF4-FFF2-40B4-BE49-F238E27FC236}">
                <a16:creationId xmlns:a16="http://schemas.microsoft.com/office/drawing/2014/main" id="{88B1388E-1BFF-4C66-AB82-E3245999DBDA}"/>
              </a:ext>
            </a:extLst>
          </p:cNvPr>
          <p:cNvSpPr>
            <a:spLocks noGrp="1"/>
          </p:cNvSpPr>
          <p:nvPr>
            <p:ph type="sldNum" sz="quarter" idx="12"/>
          </p:nvPr>
        </p:nvSpPr>
        <p:spPr/>
        <p:txBody>
          <a:bodyPr/>
          <a:lstStyle/>
          <a:p>
            <a:fld id="{3A98EE3D-8CD1-4C3F-BD1C-C98C9596463C}" type="slidenum">
              <a:rPr lang="en-US" smtClean="0"/>
              <a:t>34</a:t>
            </a:fld>
            <a:endParaRPr lang="en-US" dirty="0"/>
          </a:p>
        </p:txBody>
      </p:sp>
      <p:graphicFrame>
        <p:nvGraphicFramePr>
          <p:cNvPr id="10" name="Taulukko 10">
            <a:extLst>
              <a:ext uri="{FF2B5EF4-FFF2-40B4-BE49-F238E27FC236}">
                <a16:creationId xmlns:a16="http://schemas.microsoft.com/office/drawing/2014/main" id="{834C3BD1-3855-400D-B7A7-6FE6CA5C138D}"/>
              </a:ext>
            </a:extLst>
          </p:cNvPr>
          <p:cNvGraphicFramePr>
            <a:graphicFrameLocks noGrp="1"/>
          </p:cNvGraphicFramePr>
          <p:nvPr>
            <p:extLst>
              <p:ext uri="{D42A27DB-BD31-4B8C-83A1-F6EECF244321}">
                <p14:modId xmlns:p14="http://schemas.microsoft.com/office/powerpoint/2010/main" val="3127202065"/>
              </p:ext>
            </p:extLst>
          </p:nvPr>
        </p:nvGraphicFramePr>
        <p:xfrm>
          <a:off x="1288516" y="1150596"/>
          <a:ext cx="9188388" cy="2314729"/>
        </p:xfrm>
        <a:graphic>
          <a:graphicData uri="http://schemas.openxmlformats.org/drawingml/2006/table">
            <a:tbl>
              <a:tblPr firstRow="1" bandRow="1">
                <a:tableStyleId>{93296810-A885-4BE3-A3E7-6D5BEEA58F35}</a:tableStyleId>
              </a:tblPr>
              <a:tblGrid>
                <a:gridCol w="1296140">
                  <a:extLst>
                    <a:ext uri="{9D8B030D-6E8A-4147-A177-3AD203B41FA5}">
                      <a16:colId xmlns:a16="http://schemas.microsoft.com/office/drawing/2014/main" val="921583439"/>
                    </a:ext>
                  </a:extLst>
                </a:gridCol>
                <a:gridCol w="878889">
                  <a:extLst>
                    <a:ext uri="{9D8B030D-6E8A-4147-A177-3AD203B41FA5}">
                      <a16:colId xmlns:a16="http://schemas.microsoft.com/office/drawing/2014/main" val="3261006693"/>
                    </a:ext>
                  </a:extLst>
                </a:gridCol>
                <a:gridCol w="1899821">
                  <a:extLst>
                    <a:ext uri="{9D8B030D-6E8A-4147-A177-3AD203B41FA5}">
                      <a16:colId xmlns:a16="http://schemas.microsoft.com/office/drawing/2014/main" val="1143657085"/>
                    </a:ext>
                  </a:extLst>
                </a:gridCol>
                <a:gridCol w="1660125">
                  <a:extLst>
                    <a:ext uri="{9D8B030D-6E8A-4147-A177-3AD203B41FA5}">
                      <a16:colId xmlns:a16="http://schemas.microsoft.com/office/drawing/2014/main" val="2658868433"/>
                    </a:ext>
                  </a:extLst>
                </a:gridCol>
                <a:gridCol w="1340528">
                  <a:extLst>
                    <a:ext uri="{9D8B030D-6E8A-4147-A177-3AD203B41FA5}">
                      <a16:colId xmlns:a16="http://schemas.microsoft.com/office/drawing/2014/main" val="2325608853"/>
                    </a:ext>
                  </a:extLst>
                </a:gridCol>
                <a:gridCol w="1003177">
                  <a:extLst>
                    <a:ext uri="{9D8B030D-6E8A-4147-A177-3AD203B41FA5}">
                      <a16:colId xmlns:a16="http://schemas.microsoft.com/office/drawing/2014/main" val="1701492895"/>
                    </a:ext>
                  </a:extLst>
                </a:gridCol>
                <a:gridCol w="1109708">
                  <a:extLst>
                    <a:ext uri="{9D8B030D-6E8A-4147-A177-3AD203B41FA5}">
                      <a16:colId xmlns:a16="http://schemas.microsoft.com/office/drawing/2014/main" val="2973536080"/>
                    </a:ext>
                  </a:extLst>
                </a:gridCol>
              </a:tblGrid>
              <a:tr h="394489">
                <a:tc gridSpan="7">
                  <a:txBody>
                    <a:bodyPr/>
                    <a:lstStyle/>
                    <a:p>
                      <a:pPr algn="ctr"/>
                      <a:r>
                        <a:rPr lang="fi-FI" dirty="0" err="1"/>
                        <a:t>Browser</a:t>
                      </a:r>
                      <a:r>
                        <a:rPr lang="fi-FI" dirty="0"/>
                        <a:t> Engine </a:t>
                      </a:r>
                      <a:r>
                        <a:rPr lang="fi-FI" dirty="0" err="1"/>
                        <a:t>comprises</a:t>
                      </a:r>
                      <a:r>
                        <a:rPr lang="fi-FI" dirty="0"/>
                        <a:t> of </a:t>
                      </a:r>
                      <a:r>
                        <a:rPr lang="fi-FI" dirty="0" err="1"/>
                        <a:t>two</a:t>
                      </a:r>
                      <a:r>
                        <a:rPr lang="fi-FI" dirty="0"/>
                        <a:t> </a:t>
                      </a:r>
                      <a:r>
                        <a:rPr lang="fi-FI" dirty="0" err="1"/>
                        <a:t>parts</a:t>
                      </a:r>
                      <a:r>
                        <a:rPr lang="fi-FI" dirty="0"/>
                        <a:t>: </a:t>
                      </a:r>
                      <a:r>
                        <a:rPr lang="fi-FI" dirty="0" err="1"/>
                        <a:t>Rendering</a:t>
                      </a:r>
                      <a:r>
                        <a:rPr lang="fi-FI" dirty="0"/>
                        <a:t> Engine and </a:t>
                      </a:r>
                      <a:r>
                        <a:rPr lang="fi-FI" dirty="0" err="1"/>
                        <a:t>Javascript</a:t>
                      </a:r>
                      <a:r>
                        <a:rPr lang="fi-FI" dirty="0"/>
                        <a:t> Engine</a:t>
                      </a:r>
                    </a:p>
                  </a:txBody>
                  <a:tcPr/>
                </a:tc>
                <a:tc hMerge="1">
                  <a:txBody>
                    <a:bodyPr/>
                    <a:lstStyle/>
                    <a:p>
                      <a:endParaRPr lang="fi-FI" dirty="0"/>
                    </a:p>
                  </a:txBody>
                  <a:tcPr/>
                </a:tc>
                <a:tc hMerge="1">
                  <a:txBody>
                    <a:bodyPr/>
                    <a:lstStyle/>
                    <a:p>
                      <a:endParaRPr lang="fi-FI" dirty="0"/>
                    </a:p>
                  </a:txBody>
                  <a:tcPr/>
                </a:tc>
                <a:tc hMerge="1">
                  <a:txBody>
                    <a:bodyPr/>
                    <a:lstStyle/>
                    <a:p>
                      <a:endParaRPr lang="fi-FI" dirty="0"/>
                    </a:p>
                  </a:txBody>
                  <a:tcPr/>
                </a:tc>
                <a:tc hMerge="1">
                  <a:txBody>
                    <a:bodyPr/>
                    <a:lstStyle/>
                    <a:p>
                      <a:endParaRPr lang="fi-FI" dirty="0"/>
                    </a:p>
                  </a:txBody>
                  <a:tcPr/>
                </a:tc>
                <a:tc hMerge="1">
                  <a:txBody>
                    <a:bodyPr/>
                    <a:lstStyle/>
                    <a:p>
                      <a:endParaRPr lang="fi-FI" dirty="0"/>
                    </a:p>
                  </a:txBody>
                  <a:tcPr/>
                </a:tc>
                <a:tc hMerge="1">
                  <a:txBody>
                    <a:bodyPr/>
                    <a:lstStyle/>
                    <a:p>
                      <a:endParaRPr lang="fi-FI" dirty="0"/>
                    </a:p>
                  </a:txBody>
                  <a:tcPr/>
                </a:tc>
                <a:extLst>
                  <a:ext uri="{0D108BD9-81ED-4DB2-BD59-A6C34878D82A}">
                    <a16:rowId xmlns:a16="http://schemas.microsoft.com/office/drawing/2014/main" val="2405079973"/>
                  </a:ext>
                </a:extLst>
              </a:tr>
              <a:tr h="253235">
                <a:tc>
                  <a:txBody>
                    <a:bodyPr/>
                    <a:lstStyle/>
                    <a:p>
                      <a:pPr algn="ctr"/>
                      <a:r>
                        <a:rPr lang="fi-FI" dirty="0" err="1"/>
                        <a:t>Browser</a:t>
                      </a:r>
                      <a:endParaRPr lang="fi-FI"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i-FI" dirty="0" err="1"/>
                        <a:t>Crome</a:t>
                      </a:r>
                      <a:endParaRPr lang="fi-FI" dirty="0"/>
                    </a:p>
                    <a:p>
                      <a:pPr algn="ctr"/>
                      <a:endParaRPr lang="fi-FI"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i-FI" dirty="0"/>
                        <a:t>Internet Explorer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i-FI" dirty="0"/>
                        <a:t>Firefox</a:t>
                      </a:r>
                    </a:p>
                    <a:p>
                      <a:pPr algn="ctr"/>
                      <a:endParaRPr lang="fi-FI" dirty="0"/>
                    </a:p>
                  </a:txBody>
                  <a:tcPr/>
                </a:tc>
                <a:tc>
                  <a:txBody>
                    <a:bodyPr/>
                    <a:lstStyle/>
                    <a:p>
                      <a:pPr algn="ctr"/>
                      <a:r>
                        <a:rPr lang="fi-FI" dirty="0"/>
                        <a:t>Edge</a:t>
                      </a:r>
                    </a:p>
                    <a:p>
                      <a:pPr algn="ctr"/>
                      <a:endParaRPr lang="fi-FI"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i-FI" dirty="0" err="1"/>
                        <a:t>Opera</a:t>
                      </a:r>
                      <a:endParaRPr lang="fi-FI" dirty="0"/>
                    </a:p>
                    <a:p>
                      <a:pPr algn="ctr"/>
                      <a:endParaRPr lang="fi-FI" dirty="0"/>
                    </a:p>
                  </a:txBody>
                  <a:tcPr/>
                </a:tc>
                <a:tc>
                  <a:txBody>
                    <a:bodyPr/>
                    <a:lstStyle/>
                    <a:p>
                      <a:pPr algn="ctr"/>
                      <a:r>
                        <a:rPr lang="fi-FI" dirty="0"/>
                        <a:t>Safari</a:t>
                      </a:r>
                    </a:p>
                  </a:txBody>
                  <a:tcPr/>
                </a:tc>
                <a:extLst>
                  <a:ext uri="{0D108BD9-81ED-4DB2-BD59-A6C34878D82A}">
                    <a16:rowId xmlns:a16="http://schemas.microsoft.com/office/drawing/2014/main" val="2123713087"/>
                  </a:ext>
                </a:extLst>
              </a:tr>
              <a:tr h="590249">
                <a:tc>
                  <a:txBody>
                    <a:bodyPr/>
                    <a:lstStyle/>
                    <a:p>
                      <a:pPr algn="ctr"/>
                      <a:r>
                        <a:rPr lang="fi-FI" dirty="0" err="1"/>
                        <a:t>Rendering</a:t>
                      </a:r>
                      <a:r>
                        <a:rPr lang="fi-FI" dirty="0"/>
                        <a:t> Engine</a:t>
                      </a:r>
                    </a:p>
                  </a:txBody>
                  <a:tcPr/>
                </a:tc>
                <a:tc>
                  <a:txBody>
                    <a:bodyPr/>
                    <a:lstStyle/>
                    <a:p>
                      <a:pPr algn="ctr"/>
                      <a:r>
                        <a:rPr lang="fi-FI" dirty="0" err="1"/>
                        <a:t>Blink</a:t>
                      </a:r>
                      <a:endParaRPr lang="fi-FI" dirty="0"/>
                    </a:p>
                  </a:txBody>
                  <a:tcPr/>
                </a:tc>
                <a:tc>
                  <a:txBody>
                    <a:bodyPr/>
                    <a:lstStyle/>
                    <a:p>
                      <a:pPr algn="ctr"/>
                      <a:r>
                        <a:rPr lang="fi-FI" dirty="0" err="1"/>
                        <a:t>Trident</a:t>
                      </a:r>
                      <a:endParaRPr lang="fi-FI" dirty="0"/>
                    </a:p>
                  </a:txBody>
                  <a:tcPr/>
                </a:tc>
                <a:tc>
                  <a:txBody>
                    <a:bodyPr/>
                    <a:lstStyle/>
                    <a:p>
                      <a:pPr algn="ctr"/>
                      <a:r>
                        <a:rPr lang="fi-FI" dirty="0" err="1"/>
                        <a:t>Gecko</a:t>
                      </a:r>
                      <a:endParaRPr lang="fi-FI" dirty="0"/>
                    </a:p>
                  </a:txBody>
                  <a:tcPr/>
                </a:tc>
                <a:tc>
                  <a:txBody>
                    <a:bodyPr/>
                    <a:lstStyle/>
                    <a:p>
                      <a:pPr algn="ctr"/>
                      <a:r>
                        <a:rPr lang="fi-FI" dirty="0" err="1"/>
                        <a:t>EdgeHTML</a:t>
                      </a:r>
                      <a:endParaRPr lang="fi-FI" dirty="0"/>
                    </a:p>
                  </a:txBody>
                  <a:tcPr/>
                </a:tc>
                <a:tc>
                  <a:txBody>
                    <a:bodyPr/>
                    <a:lstStyle/>
                    <a:p>
                      <a:pPr algn="ctr"/>
                      <a:r>
                        <a:rPr lang="fi-FI" dirty="0" err="1"/>
                        <a:t>Blink</a:t>
                      </a:r>
                      <a:endParaRPr lang="fi-FI" dirty="0"/>
                    </a:p>
                  </a:txBody>
                  <a:tcPr/>
                </a:tc>
                <a:tc>
                  <a:txBody>
                    <a:bodyPr/>
                    <a:lstStyle/>
                    <a:p>
                      <a:pPr algn="ctr"/>
                      <a:r>
                        <a:rPr lang="fi-FI" dirty="0" err="1"/>
                        <a:t>WebKit</a:t>
                      </a:r>
                      <a:endParaRPr lang="fi-FI" dirty="0"/>
                    </a:p>
                  </a:txBody>
                  <a:tcPr/>
                </a:tc>
                <a:extLst>
                  <a:ext uri="{0D108BD9-81ED-4DB2-BD59-A6C34878D82A}">
                    <a16:rowId xmlns:a16="http://schemas.microsoft.com/office/drawing/2014/main" val="2669947922"/>
                  </a:ext>
                </a:extLst>
              </a:tr>
              <a:tr h="590249">
                <a:tc>
                  <a:txBody>
                    <a:bodyPr/>
                    <a:lstStyle/>
                    <a:p>
                      <a:pPr algn="ctr"/>
                      <a:r>
                        <a:rPr lang="fi-FI" dirty="0" err="1"/>
                        <a:t>Javascript</a:t>
                      </a:r>
                      <a:r>
                        <a:rPr lang="fi-FI" dirty="0"/>
                        <a:t> </a:t>
                      </a:r>
                    </a:p>
                    <a:p>
                      <a:pPr algn="ctr"/>
                      <a:r>
                        <a:rPr lang="fi-FI" dirty="0"/>
                        <a:t>Engine</a:t>
                      </a:r>
                    </a:p>
                  </a:txBody>
                  <a:tcPr/>
                </a:tc>
                <a:tc>
                  <a:txBody>
                    <a:bodyPr/>
                    <a:lstStyle/>
                    <a:p>
                      <a:pPr algn="ctr"/>
                      <a:r>
                        <a:rPr lang="fi-FI" dirty="0"/>
                        <a:t>V8</a:t>
                      </a:r>
                    </a:p>
                  </a:txBody>
                  <a:tcPr/>
                </a:tc>
                <a:tc>
                  <a:txBody>
                    <a:bodyPr/>
                    <a:lstStyle/>
                    <a:p>
                      <a:pPr algn="ctr"/>
                      <a:r>
                        <a:rPr lang="fi-FI" dirty="0" err="1"/>
                        <a:t>Chakra</a:t>
                      </a:r>
                      <a:endParaRPr lang="fi-FI" dirty="0"/>
                    </a:p>
                  </a:txBody>
                  <a:tcPr/>
                </a:tc>
                <a:tc>
                  <a:txBody>
                    <a:bodyPr/>
                    <a:lstStyle/>
                    <a:p>
                      <a:pPr algn="ctr"/>
                      <a:r>
                        <a:rPr lang="fi-FI" dirty="0" err="1"/>
                        <a:t>SpiderMonkey</a:t>
                      </a:r>
                      <a:endParaRPr lang="fi-FI" dirty="0"/>
                    </a:p>
                  </a:txBody>
                  <a:tcPr/>
                </a:tc>
                <a:tc>
                  <a:txBody>
                    <a:bodyPr/>
                    <a:lstStyle/>
                    <a:p>
                      <a:pPr algn="ctr"/>
                      <a:r>
                        <a:rPr lang="fi-FI" dirty="0" err="1"/>
                        <a:t>Chakra</a:t>
                      </a:r>
                      <a:endParaRPr lang="fi-FI" dirty="0"/>
                    </a:p>
                  </a:txBody>
                  <a:tcPr/>
                </a:tc>
                <a:tc>
                  <a:txBody>
                    <a:bodyPr/>
                    <a:lstStyle/>
                    <a:p>
                      <a:pPr algn="ctr"/>
                      <a:r>
                        <a:rPr lang="fi-FI" dirty="0"/>
                        <a:t>V8</a:t>
                      </a:r>
                    </a:p>
                  </a:txBody>
                  <a:tcPr/>
                </a:tc>
                <a:tc>
                  <a:txBody>
                    <a:bodyPr/>
                    <a:lstStyle/>
                    <a:p>
                      <a:pPr algn="ctr"/>
                      <a:r>
                        <a:rPr lang="fi-FI" dirty="0"/>
                        <a:t>Nitro</a:t>
                      </a:r>
                    </a:p>
                  </a:txBody>
                  <a:tcPr/>
                </a:tc>
                <a:extLst>
                  <a:ext uri="{0D108BD9-81ED-4DB2-BD59-A6C34878D82A}">
                    <a16:rowId xmlns:a16="http://schemas.microsoft.com/office/drawing/2014/main" val="486054728"/>
                  </a:ext>
                </a:extLst>
              </a:tr>
            </a:tbl>
          </a:graphicData>
        </a:graphic>
      </p:graphicFrame>
    </p:spTree>
    <p:extLst>
      <p:ext uri="{BB962C8B-B14F-4D97-AF65-F5344CB8AC3E}">
        <p14:creationId xmlns:p14="http://schemas.microsoft.com/office/powerpoint/2010/main" val="41505155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tsikko 4">
            <a:extLst>
              <a:ext uri="{FF2B5EF4-FFF2-40B4-BE49-F238E27FC236}">
                <a16:creationId xmlns:a16="http://schemas.microsoft.com/office/drawing/2014/main" id="{27DD77D3-F348-47FA-83F2-D1C9C70B11E7}"/>
              </a:ext>
            </a:extLst>
          </p:cNvPr>
          <p:cNvSpPr>
            <a:spLocks noGrp="1"/>
          </p:cNvSpPr>
          <p:nvPr>
            <p:ph type="title"/>
          </p:nvPr>
        </p:nvSpPr>
        <p:spPr/>
        <p:txBody>
          <a:bodyPr>
            <a:normAutofit fontScale="90000"/>
          </a:bodyPr>
          <a:lstStyle/>
          <a:p>
            <a:pPr algn="ctr"/>
            <a:r>
              <a:rPr lang="fi-FI" dirty="0"/>
              <a:t>Memory Management</a:t>
            </a:r>
          </a:p>
        </p:txBody>
      </p:sp>
      <p:sp>
        <p:nvSpPr>
          <p:cNvPr id="6" name="Sisällön paikkamerkki 5">
            <a:extLst>
              <a:ext uri="{FF2B5EF4-FFF2-40B4-BE49-F238E27FC236}">
                <a16:creationId xmlns:a16="http://schemas.microsoft.com/office/drawing/2014/main" id="{29C031F1-8012-41B9-AF29-60D61C7AF7F1}"/>
              </a:ext>
            </a:extLst>
          </p:cNvPr>
          <p:cNvSpPr>
            <a:spLocks noGrp="1"/>
          </p:cNvSpPr>
          <p:nvPr>
            <p:ph sz="half" idx="1"/>
          </p:nvPr>
        </p:nvSpPr>
        <p:spPr>
          <a:xfrm>
            <a:off x="798990" y="1180730"/>
            <a:ext cx="4938026" cy="5390665"/>
          </a:xfrm>
        </p:spPr>
        <p:txBody>
          <a:bodyPr>
            <a:normAutofit lnSpcReduction="10000"/>
          </a:bodyPr>
          <a:lstStyle/>
          <a:p>
            <a:r>
              <a:rPr lang="en-US" dirty="0">
                <a:solidFill>
                  <a:srgbClr val="00B050"/>
                </a:solidFill>
              </a:rPr>
              <a:t>JavaScript</a:t>
            </a:r>
            <a:r>
              <a:rPr lang="en-US" dirty="0"/>
              <a:t> automatically allocates memory when objects are created and frees it when they are not used anymore (</a:t>
            </a:r>
            <a:r>
              <a:rPr lang="en-US" dirty="0">
                <a:solidFill>
                  <a:srgbClr val="00B050"/>
                </a:solidFill>
              </a:rPr>
              <a:t>garbage</a:t>
            </a:r>
            <a:r>
              <a:rPr lang="en-US" dirty="0"/>
              <a:t> </a:t>
            </a:r>
            <a:r>
              <a:rPr lang="en-US" dirty="0">
                <a:solidFill>
                  <a:srgbClr val="00B050"/>
                </a:solidFill>
              </a:rPr>
              <a:t>collection</a:t>
            </a:r>
            <a:r>
              <a:rPr lang="en-US" dirty="0"/>
              <a:t>).</a:t>
            </a:r>
          </a:p>
          <a:p>
            <a:r>
              <a:rPr lang="en-US" dirty="0">
                <a:solidFill>
                  <a:srgbClr val="00B050"/>
                </a:solidFill>
              </a:rPr>
              <a:t>Memory</a:t>
            </a:r>
            <a:r>
              <a:rPr lang="en-US" dirty="0"/>
              <a:t> </a:t>
            </a:r>
            <a:r>
              <a:rPr lang="en-US" dirty="0">
                <a:solidFill>
                  <a:srgbClr val="00B050"/>
                </a:solidFill>
              </a:rPr>
              <a:t>life</a:t>
            </a:r>
            <a:r>
              <a:rPr lang="en-US" dirty="0"/>
              <a:t> </a:t>
            </a:r>
            <a:r>
              <a:rPr lang="en-US" dirty="0">
                <a:solidFill>
                  <a:srgbClr val="00B050"/>
                </a:solidFill>
              </a:rPr>
              <a:t>cycle</a:t>
            </a:r>
            <a:r>
              <a:rPr lang="en-US" dirty="0"/>
              <a:t>: Regardless of the programming language, the </a:t>
            </a:r>
            <a:r>
              <a:rPr lang="en-US" dirty="0">
                <a:solidFill>
                  <a:srgbClr val="00B050"/>
                </a:solidFill>
              </a:rPr>
              <a:t>memory</a:t>
            </a:r>
            <a:r>
              <a:rPr lang="en-US" dirty="0"/>
              <a:t> </a:t>
            </a:r>
            <a:r>
              <a:rPr lang="en-US" dirty="0">
                <a:solidFill>
                  <a:srgbClr val="00B050"/>
                </a:solidFill>
              </a:rPr>
              <a:t>life</a:t>
            </a:r>
            <a:r>
              <a:rPr lang="en-US" dirty="0"/>
              <a:t> </a:t>
            </a:r>
            <a:r>
              <a:rPr lang="en-US" dirty="0">
                <a:solidFill>
                  <a:srgbClr val="00B050"/>
                </a:solidFill>
              </a:rPr>
              <a:t>cycle</a:t>
            </a:r>
            <a:r>
              <a:rPr lang="en-US" dirty="0"/>
              <a:t> is pretty much always the same. </a:t>
            </a:r>
          </a:p>
          <a:p>
            <a:pPr>
              <a:buClr>
                <a:srgbClr val="00B050"/>
              </a:buClr>
              <a:buFont typeface="Wingdings" panose="05000000000000000000" pitchFamily="2" charset="2"/>
              <a:buChar char="q"/>
            </a:pPr>
            <a:r>
              <a:rPr lang="en-US" dirty="0">
                <a:highlight>
                  <a:srgbClr val="008000"/>
                </a:highlight>
              </a:rPr>
              <a:t>Allocate the memory you need.</a:t>
            </a:r>
          </a:p>
          <a:p>
            <a:pPr>
              <a:lnSpc>
                <a:spcPct val="130000"/>
              </a:lnSpc>
              <a:buClr>
                <a:srgbClr val="00B050"/>
              </a:buClr>
              <a:buFont typeface="Wingdings" panose="05000000000000000000" pitchFamily="2" charset="2"/>
              <a:buChar char="q"/>
            </a:pPr>
            <a:r>
              <a:rPr lang="en-US" dirty="0">
                <a:highlight>
                  <a:srgbClr val="008000"/>
                </a:highlight>
              </a:rPr>
              <a:t>Use the allocated memory (read, write).</a:t>
            </a:r>
          </a:p>
          <a:p>
            <a:pPr>
              <a:lnSpc>
                <a:spcPct val="130000"/>
              </a:lnSpc>
              <a:buClr>
                <a:srgbClr val="00B050"/>
              </a:buClr>
              <a:buFont typeface="Wingdings" panose="05000000000000000000" pitchFamily="2" charset="2"/>
              <a:buChar char="q"/>
            </a:pPr>
            <a:r>
              <a:rPr lang="en-US" dirty="0">
                <a:highlight>
                  <a:srgbClr val="008000"/>
                </a:highlight>
              </a:rPr>
              <a:t>Release the allocated memory when it is not needed anymore.</a:t>
            </a:r>
          </a:p>
          <a:p>
            <a:r>
              <a:rPr lang="en-US" dirty="0"/>
              <a:t>The second part is explicit in all languages. The first and last parts are explicit in low-level languages but are mostly implicit in high-level languages like </a:t>
            </a:r>
            <a:r>
              <a:rPr lang="en-US" dirty="0">
                <a:solidFill>
                  <a:srgbClr val="00B050"/>
                </a:solidFill>
              </a:rPr>
              <a:t>JavaScript</a:t>
            </a:r>
            <a:r>
              <a:rPr lang="en-US" dirty="0"/>
              <a:t>.</a:t>
            </a:r>
          </a:p>
        </p:txBody>
      </p:sp>
      <p:sp>
        <p:nvSpPr>
          <p:cNvPr id="7" name="Sisällön paikkamerkki 6">
            <a:extLst>
              <a:ext uri="{FF2B5EF4-FFF2-40B4-BE49-F238E27FC236}">
                <a16:creationId xmlns:a16="http://schemas.microsoft.com/office/drawing/2014/main" id="{68E2D85F-D9A9-4B04-99D3-1B28E38FF8B2}"/>
              </a:ext>
            </a:extLst>
          </p:cNvPr>
          <p:cNvSpPr>
            <a:spLocks noGrp="1"/>
          </p:cNvSpPr>
          <p:nvPr>
            <p:ph sz="half" idx="2"/>
          </p:nvPr>
        </p:nvSpPr>
        <p:spPr>
          <a:xfrm>
            <a:off x="6217654" y="1180729"/>
            <a:ext cx="4938026" cy="5390665"/>
          </a:xfrm>
        </p:spPr>
        <p:txBody>
          <a:bodyPr>
            <a:normAutofit lnSpcReduction="10000"/>
          </a:bodyPr>
          <a:lstStyle/>
          <a:p>
            <a:r>
              <a:rPr lang="en-US" dirty="0">
                <a:solidFill>
                  <a:srgbClr val="00B050"/>
                </a:solidFill>
              </a:rPr>
              <a:t>JavaScript</a:t>
            </a:r>
            <a:r>
              <a:rPr lang="en-US" dirty="0"/>
              <a:t>, utilize a form of automatic </a:t>
            </a:r>
            <a:r>
              <a:rPr lang="en-US" dirty="0">
                <a:solidFill>
                  <a:srgbClr val="00B050"/>
                </a:solidFill>
              </a:rPr>
              <a:t>memory</a:t>
            </a:r>
            <a:r>
              <a:rPr lang="en-US" dirty="0"/>
              <a:t> </a:t>
            </a:r>
            <a:r>
              <a:rPr lang="en-US" dirty="0">
                <a:solidFill>
                  <a:srgbClr val="00B050"/>
                </a:solidFill>
              </a:rPr>
              <a:t>management</a:t>
            </a:r>
            <a:r>
              <a:rPr lang="en-US" dirty="0"/>
              <a:t> known as </a:t>
            </a:r>
            <a:r>
              <a:rPr lang="en-US" dirty="0">
                <a:solidFill>
                  <a:srgbClr val="00B050"/>
                </a:solidFill>
              </a:rPr>
              <a:t>garbage</a:t>
            </a:r>
            <a:r>
              <a:rPr lang="en-US" dirty="0"/>
              <a:t> </a:t>
            </a:r>
            <a:r>
              <a:rPr lang="en-US" dirty="0">
                <a:solidFill>
                  <a:srgbClr val="00B050"/>
                </a:solidFill>
              </a:rPr>
              <a:t>collection</a:t>
            </a:r>
            <a:r>
              <a:rPr lang="en-US" dirty="0"/>
              <a:t> (</a:t>
            </a:r>
            <a:r>
              <a:rPr lang="en-US" dirty="0">
                <a:solidFill>
                  <a:srgbClr val="00B050"/>
                </a:solidFill>
              </a:rPr>
              <a:t>GC</a:t>
            </a:r>
            <a:r>
              <a:rPr lang="en-US" dirty="0"/>
              <a:t>). </a:t>
            </a:r>
          </a:p>
          <a:p>
            <a:r>
              <a:rPr lang="en-US" dirty="0"/>
              <a:t>The purpose of a </a:t>
            </a:r>
            <a:r>
              <a:rPr lang="en-US" dirty="0">
                <a:solidFill>
                  <a:srgbClr val="00B050"/>
                </a:solidFill>
              </a:rPr>
              <a:t>garbage</a:t>
            </a:r>
            <a:r>
              <a:rPr lang="en-US" dirty="0"/>
              <a:t> </a:t>
            </a:r>
            <a:r>
              <a:rPr lang="en-US" dirty="0">
                <a:solidFill>
                  <a:srgbClr val="00B050"/>
                </a:solidFill>
              </a:rPr>
              <a:t>collector</a:t>
            </a:r>
            <a:r>
              <a:rPr lang="en-US" dirty="0"/>
              <a:t> is to monitor memory allocation and determine when a block of allocated memory is no longer needed and reclaim it. </a:t>
            </a:r>
          </a:p>
          <a:p>
            <a:r>
              <a:rPr lang="en-US" dirty="0"/>
              <a:t>This automatic process is an approximation since the general problem of determining whether or not a specific piece of memory is still needed is undecidable.</a:t>
            </a:r>
            <a:endParaRPr lang="fi-FI" dirty="0"/>
          </a:p>
          <a:p>
            <a:endParaRPr lang="fi-FI" dirty="0"/>
          </a:p>
          <a:p>
            <a:endParaRPr lang="fi-FI" dirty="0"/>
          </a:p>
          <a:p>
            <a:r>
              <a:rPr lang="fi-FI" dirty="0" err="1"/>
              <a:t>Source</a:t>
            </a:r>
            <a:r>
              <a:rPr lang="fi-FI" dirty="0"/>
              <a:t>: https://developer.mozilla.org/en-US/docs/Web/JavaScript/Memory_Management</a:t>
            </a:r>
          </a:p>
        </p:txBody>
      </p:sp>
      <p:sp>
        <p:nvSpPr>
          <p:cNvPr id="4" name="Dian numeron paikkamerkki 3">
            <a:extLst>
              <a:ext uri="{FF2B5EF4-FFF2-40B4-BE49-F238E27FC236}">
                <a16:creationId xmlns:a16="http://schemas.microsoft.com/office/drawing/2014/main" id="{B6857D60-596A-44C0-B0C3-92C8BF5C0573}"/>
              </a:ext>
            </a:extLst>
          </p:cNvPr>
          <p:cNvSpPr>
            <a:spLocks noGrp="1"/>
          </p:cNvSpPr>
          <p:nvPr>
            <p:ph type="sldNum" sz="quarter" idx="12"/>
          </p:nvPr>
        </p:nvSpPr>
        <p:spPr/>
        <p:txBody>
          <a:bodyPr/>
          <a:lstStyle/>
          <a:p>
            <a:fld id="{3A98EE3D-8CD1-4C3F-BD1C-C98C9596463C}" type="slidenum">
              <a:rPr lang="en-US" smtClean="0"/>
              <a:pPr/>
              <a:t>35</a:t>
            </a:fld>
            <a:endParaRPr lang="en-US" dirty="0"/>
          </a:p>
        </p:txBody>
      </p:sp>
    </p:spTree>
    <p:extLst>
      <p:ext uri="{BB962C8B-B14F-4D97-AF65-F5344CB8AC3E}">
        <p14:creationId xmlns:p14="http://schemas.microsoft.com/office/powerpoint/2010/main" val="32059543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tsikko 5">
            <a:extLst>
              <a:ext uri="{FF2B5EF4-FFF2-40B4-BE49-F238E27FC236}">
                <a16:creationId xmlns:a16="http://schemas.microsoft.com/office/drawing/2014/main" id="{63490B38-B2C7-4769-ACEE-E45BB8694E4B}"/>
              </a:ext>
            </a:extLst>
          </p:cNvPr>
          <p:cNvSpPr>
            <a:spLocks noGrp="1"/>
          </p:cNvSpPr>
          <p:nvPr>
            <p:ph type="title"/>
          </p:nvPr>
        </p:nvSpPr>
        <p:spPr/>
        <p:txBody>
          <a:bodyPr/>
          <a:lstStyle/>
          <a:p>
            <a:pPr algn="ctr"/>
            <a:r>
              <a:rPr lang="fi-FI" dirty="0"/>
              <a:t>Memory Management 2</a:t>
            </a:r>
          </a:p>
        </p:txBody>
      </p:sp>
      <p:sp>
        <p:nvSpPr>
          <p:cNvPr id="7" name="Sisällön paikkamerkki 6">
            <a:extLst>
              <a:ext uri="{FF2B5EF4-FFF2-40B4-BE49-F238E27FC236}">
                <a16:creationId xmlns:a16="http://schemas.microsoft.com/office/drawing/2014/main" id="{38D05F44-EB95-4ACA-B3CC-64666F37FB1D}"/>
              </a:ext>
            </a:extLst>
          </p:cNvPr>
          <p:cNvSpPr>
            <a:spLocks noGrp="1"/>
          </p:cNvSpPr>
          <p:nvPr>
            <p:ph idx="1"/>
          </p:nvPr>
        </p:nvSpPr>
        <p:spPr>
          <a:xfrm>
            <a:off x="861134" y="1109751"/>
            <a:ext cx="10294546" cy="5461644"/>
          </a:xfrm>
        </p:spPr>
        <p:txBody>
          <a:bodyPr>
            <a:normAutofit fontScale="62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https://developer.mozilla.org/en-US/docs/Web/JavaScript/Memory_Management</a:t>
            </a:r>
          </a:p>
        </p:txBody>
      </p:sp>
      <p:sp>
        <p:nvSpPr>
          <p:cNvPr id="5" name="Dian numeron paikkamerkki 4">
            <a:extLst>
              <a:ext uri="{FF2B5EF4-FFF2-40B4-BE49-F238E27FC236}">
                <a16:creationId xmlns:a16="http://schemas.microsoft.com/office/drawing/2014/main" id="{DDDE5C4F-0363-4B17-89C8-544A969D8C28}"/>
              </a:ext>
            </a:extLst>
          </p:cNvPr>
          <p:cNvSpPr>
            <a:spLocks noGrp="1"/>
          </p:cNvSpPr>
          <p:nvPr>
            <p:ph type="sldNum" sz="quarter" idx="12"/>
          </p:nvPr>
        </p:nvSpPr>
        <p:spPr/>
        <p:txBody>
          <a:bodyPr/>
          <a:lstStyle/>
          <a:p>
            <a:fld id="{3A98EE3D-8CD1-4C3F-BD1C-C98C9596463C}" type="slidenum">
              <a:rPr lang="en-US" smtClean="0"/>
              <a:t>36</a:t>
            </a:fld>
            <a:endParaRPr lang="en-US" dirty="0"/>
          </a:p>
        </p:txBody>
      </p:sp>
      <p:pic>
        <p:nvPicPr>
          <p:cNvPr id="8" name="Kuva 7">
            <a:extLst>
              <a:ext uri="{FF2B5EF4-FFF2-40B4-BE49-F238E27FC236}">
                <a16:creationId xmlns:a16="http://schemas.microsoft.com/office/drawing/2014/main" id="{8189694D-EC7F-45F4-BB7B-0C1E47E51713}"/>
              </a:ext>
            </a:extLst>
          </p:cNvPr>
          <p:cNvPicPr>
            <a:picLocks noChangeAspect="1"/>
          </p:cNvPicPr>
          <p:nvPr/>
        </p:nvPicPr>
        <p:blipFill>
          <a:blip r:embed="rId2"/>
          <a:stretch>
            <a:fillRect/>
          </a:stretch>
        </p:blipFill>
        <p:spPr>
          <a:xfrm>
            <a:off x="861134" y="1109751"/>
            <a:ext cx="9605640" cy="5213708"/>
          </a:xfrm>
          <a:prstGeom prst="rect">
            <a:avLst/>
          </a:prstGeom>
        </p:spPr>
      </p:pic>
    </p:spTree>
    <p:extLst>
      <p:ext uri="{BB962C8B-B14F-4D97-AF65-F5344CB8AC3E}">
        <p14:creationId xmlns:p14="http://schemas.microsoft.com/office/powerpoint/2010/main" val="12628467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0997A82-85A9-4D3D-9FBD-FF1ED108F0B5}"/>
              </a:ext>
            </a:extLst>
          </p:cNvPr>
          <p:cNvSpPr>
            <a:spLocks noGrp="1"/>
          </p:cNvSpPr>
          <p:nvPr>
            <p:ph type="title"/>
          </p:nvPr>
        </p:nvSpPr>
        <p:spPr/>
        <p:txBody>
          <a:bodyPr/>
          <a:lstStyle/>
          <a:p>
            <a:pPr algn="ctr"/>
            <a:r>
              <a:rPr lang="fi-FI" dirty="0" err="1"/>
              <a:t>Syntax</a:t>
            </a:r>
            <a:r>
              <a:rPr lang="fi-FI" dirty="0"/>
              <a:t>: </a:t>
            </a:r>
            <a:r>
              <a:rPr lang="fi-FI" dirty="0" err="1"/>
              <a:t>Overview</a:t>
            </a:r>
            <a:endParaRPr lang="fi-FI" dirty="0"/>
          </a:p>
        </p:txBody>
      </p:sp>
      <p:sp>
        <p:nvSpPr>
          <p:cNvPr id="3" name="Sisällön paikkamerkki 2">
            <a:extLst>
              <a:ext uri="{FF2B5EF4-FFF2-40B4-BE49-F238E27FC236}">
                <a16:creationId xmlns:a16="http://schemas.microsoft.com/office/drawing/2014/main" id="{AAA30974-66EE-468A-AB25-7819595821B1}"/>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http://speakingjs.com/es5/ch01.html</a:t>
            </a:r>
          </a:p>
        </p:txBody>
      </p:sp>
      <p:sp>
        <p:nvSpPr>
          <p:cNvPr id="4" name="Dian numeron paikkamerkki 3">
            <a:extLst>
              <a:ext uri="{FF2B5EF4-FFF2-40B4-BE49-F238E27FC236}">
                <a16:creationId xmlns:a16="http://schemas.microsoft.com/office/drawing/2014/main" id="{FF62817F-1AEC-4887-AFD7-478B9BDA2CF7}"/>
              </a:ext>
            </a:extLst>
          </p:cNvPr>
          <p:cNvSpPr>
            <a:spLocks noGrp="1"/>
          </p:cNvSpPr>
          <p:nvPr>
            <p:ph type="sldNum" sz="quarter" idx="12"/>
          </p:nvPr>
        </p:nvSpPr>
        <p:spPr/>
        <p:txBody>
          <a:bodyPr/>
          <a:lstStyle/>
          <a:p>
            <a:fld id="{3A98EE3D-8CD1-4C3F-BD1C-C98C9596463C}" type="slidenum">
              <a:rPr lang="en-US" smtClean="0"/>
              <a:pPr/>
              <a:t>37</a:t>
            </a:fld>
            <a:endParaRPr lang="en-US" dirty="0"/>
          </a:p>
        </p:txBody>
      </p:sp>
      <p:pic>
        <p:nvPicPr>
          <p:cNvPr id="5" name="Kuva 4">
            <a:extLst>
              <a:ext uri="{FF2B5EF4-FFF2-40B4-BE49-F238E27FC236}">
                <a16:creationId xmlns:a16="http://schemas.microsoft.com/office/drawing/2014/main" id="{8C78258A-8B76-47C9-A4EB-03D8934EB6C8}"/>
              </a:ext>
            </a:extLst>
          </p:cNvPr>
          <p:cNvPicPr>
            <a:picLocks noChangeAspect="1"/>
          </p:cNvPicPr>
          <p:nvPr/>
        </p:nvPicPr>
        <p:blipFill>
          <a:blip r:embed="rId2"/>
          <a:stretch>
            <a:fillRect/>
          </a:stretch>
        </p:blipFill>
        <p:spPr>
          <a:xfrm>
            <a:off x="861134" y="1109751"/>
            <a:ext cx="8673482" cy="5151671"/>
          </a:xfrm>
          <a:prstGeom prst="rect">
            <a:avLst/>
          </a:prstGeom>
        </p:spPr>
      </p:pic>
      <p:sp>
        <p:nvSpPr>
          <p:cNvPr id="6" name="Tekstiruutu 5">
            <a:extLst>
              <a:ext uri="{FF2B5EF4-FFF2-40B4-BE49-F238E27FC236}">
                <a16:creationId xmlns:a16="http://schemas.microsoft.com/office/drawing/2014/main" id="{C46393B6-B052-43BB-AEB2-2FE752E8D513}"/>
              </a:ext>
            </a:extLst>
          </p:cNvPr>
          <p:cNvSpPr txBox="1"/>
          <p:nvPr/>
        </p:nvSpPr>
        <p:spPr>
          <a:xfrm>
            <a:off x="7714693" y="2690336"/>
            <a:ext cx="4332303" cy="1477328"/>
          </a:xfrm>
          <a:prstGeom prst="rect">
            <a:avLst/>
          </a:prstGeom>
          <a:noFill/>
          <a:ln>
            <a:solidFill>
              <a:srgbClr val="FF0000"/>
            </a:solidFill>
          </a:ln>
        </p:spPr>
        <p:txBody>
          <a:bodyPr wrap="square" rtlCol="0">
            <a:spAutoFit/>
          </a:bodyPr>
          <a:lstStyle/>
          <a:p>
            <a:r>
              <a:rPr lang="fi-FI" dirty="0">
                <a:solidFill>
                  <a:srgbClr val="00B050"/>
                </a:solidFill>
              </a:rPr>
              <a:t>Video Tip!</a:t>
            </a:r>
          </a:p>
          <a:p>
            <a:r>
              <a:rPr lang="fi-FI" dirty="0"/>
              <a:t>https://www.youtube.com/watch?v=aX3ZABCdC38</a:t>
            </a:r>
          </a:p>
          <a:p>
            <a:r>
              <a:rPr lang="en-US" dirty="0" err="1"/>
              <a:t>dotJS</a:t>
            </a:r>
            <a:r>
              <a:rPr lang="en-US" dirty="0"/>
              <a:t> 2017 A Brief History of JavaScript | Brendan </a:t>
            </a:r>
            <a:r>
              <a:rPr lang="en-US" dirty="0" err="1"/>
              <a:t>Eich</a:t>
            </a:r>
            <a:r>
              <a:rPr lang="en-US" dirty="0"/>
              <a:t> </a:t>
            </a:r>
            <a:endParaRPr lang="fi-FI" dirty="0"/>
          </a:p>
        </p:txBody>
      </p:sp>
      <p:sp>
        <p:nvSpPr>
          <p:cNvPr id="7" name="Tekstiruutu 6">
            <a:extLst>
              <a:ext uri="{FF2B5EF4-FFF2-40B4-BE49-F238E27FC236}">
                <a16:creationId xmlns:a16="http://schemas.microsoft.com/office/drawing/2014/main" id="{CEE2C2F3-0F26-4B91-B5A2-B15625916A3C}"/>
              </a:ext>
            </a:extLst>
          </p:cNvPr>
          <p:cNvSpPr txBox="1"/>
          <p:nvPr/>
        </p:nvSpPr>
        <p:spPr>
          <a:xfrm>
            <a:off x="7714693" y="1233996"/>
            <a:ext cx="4332303" cy="1200329"/>
          </a:xfrm>
          <a:prstGeom prst="rect">
            <a:avLst/>
          </a:prstGeom>
          <a:noFill/>
          <a:ln>
            <a:solidFill>
              <a:srgbClr val="FF0000"/>
            </a:solidFill>
          </a:ln>
        </p:spPr>
        <p:txBody>
          <a:bodyPr wrap="square" rtlCol="0">
            <a:spAutoFit/>
          </a:bodyPr>
          <a:lstStyle/>
          <a:p>
            <a:r>
              <a:rPr lang="fi-FI" dirty="0">
                <a:solidFill>
                  <a:srgbClr val="00B050"/>
                </a:solidFill>
              </a:rPr>
              <a:t>Video Tip! </a:t>
            </a:r>
          </a:p>
          <a:p>
            <a:r>
              <a:rPr lang="fi-FI" dirty="0"/>
              <a:t>https://www.youtube.com/watch?v=2pL28CcEijU</a:t>
            </a:r>
          </a:p>
          <a:p>
            <a:r>
              <a:rPr lang="fi-FI" dirty="0" err="1"/>
              <a:t>What</a:t>
            </a:r>
            <a:r>
              <a:rPr lang="fi-FI" dirty="0"/>
              <a:t> </a:t>
            </a:r>
            <a:r>
              <a:rPr lang="fi-FI" dirty="0" err="1"/>
              <a:t>the</a:t>
            </a:r>
            <a:r>
              <a:rPr lang="fi-FI" dirty="0"/>
              <a:t>... JavaScript? | </a:t>
            </a:r>
            <a:r>
              <a:rPr lang="fi-FI" dirty="0" err="1"/>
              <a:t>Kyle</a:t>
            </a:r>
            <a:r>
              <a:rPr lang="fi-FI" dirty="0"/>
              <a:t> Simpson</a:t>
            </a:r>
          </a:p>
        </p:txBody>
      </p:sp>
    </p:spTree>
    <p:extLst>
      <p:ext uri="{BB962C8B-B14F-4D97-AF65-F5344CB8AC3E}">
        <p14:creationId xmlns:p14="http://schemas.microsoft.com/office/powerpoint/2010/main" val="39711890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E8A54D71-6B1B-4CBE-9D13-1617EB2A4B5A}"/>
              </a:ext>
            </a:extLst>
          </p:cNvPr>
          <p:cNvSpPr>
            <a:spLocks noGrp="1"/>
          </p:cNvSpPr>
          <p:nvPr>
            <p:ph type="title"/>
          </p:nvPr>
        </p:nvSpPr>
        <p:spPr/>
        <p:txBody>
          <a:bodyPr/>
          <a:lstStyle/>
          <a:p>
            <a:pPr algn="ctr"/>
            <a:r>
              <a:rPr lang="fi-FI" dirty="0" err="1"/>
              <a:t>Syntax</a:t>
            </a:r>
            <a:r>
              <a:rPr lang="fi-FI" dirty="0"/>
              <a:t>: </a:t>
            </a:r>
            <a:r>
              <a:rPr lang="fi-FI" dirty="0" err="1"/>
              <a:t>Trailing</a:t>
            </a:r>
            <a:r>
              <a:rPr lang="fi-FI" dirty="0"/>
              <a:t> </a:t>
            </a:r>
            <a:r>
              <a:rPr lang="fi-FI" dirty="0" err="1"/>
              <a:t>Commas</a:t>
            </a:r>
            <a:endParaRPr lang="fi-FI" dirty="0"/>
          </a:p>
        </p:txBody>
      </p:sp>
      <p:sp>
        <p:nvSpPr>
          <p:cNvPr id="3" name="Sisällön paikkamerkki 2">
            <a:extLst>
              <a:ext uri="{FF2B5EF4-FFF2-40B4-BE49-F238E27FC236}">
                <a16:creationId xmlns:a16="http://schemas.microsoft.com/office/drawing/2014/main" id="{B332EFB5-0EE0-4240-B6DE-FFEC043F1F56}"/>
              </a:ext>
            </a:extLst>
          </p:cNvPr>
          <p:cNvSpPr>
            <a:spLocks noGrp="1"/>
          </p:cNvSpPr>
          <p:nvPr>
            <p:ph idx="1"/>
          </p:nvPr>
        </p:nvSpPr>
        <p:spPr>
          <a:xfrm>
            <a:off x="861134" y="1109751"/>
            <a:ext cx="10294546" cy="5461644"/>
          </a:xfrm>
        </p:spPr>
        <p:txBody>
          <a:bodyPr>
            <a:normAutofit fontScale="62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https://exploringjs.com/es2016-es2017/ch_trailing-comma-parameters.html</a:t>
            </a:r>
          </a:p>
        </p:txBody>
      </p:sp>
      <p:sp>
        <p:nvSpPr>
          <p:cNvPr id="4" name="Dian numeron paikkamerkki 3">
            <a:extLst>
              <a:ext uri="{FF2B5EF4-FFF2-40B4-BE49-F238E27FC236}">
                <a16:creationId xmlns:a16="http://schemas.microsoft.com/office/drawing/2014/main" id="{5ABF18B9-C5EC-466A-8FDD-F8B25FD90717}"/>
              </a:ext>
            </a:extLst>
          </p:cNvPr>
          <p:cNvSpPr>
            <a:spLocks noGrp="1"/>
          </p:cNvSpPr>
          <p:nvPr>
            <p:ph type="sldNum" sz="quarter" idx="12"/>
          </p:nvPr>
        </p:nvSpPr>
        <p:spPr/>
        <p:txBody>
          <a:bodyPr/>
          <a:lstStyle/>
          <a:p>
            <a:fld id="{3A98EE3D-8CD1-4C3F-BD1C-C98C9596463C}" type="slidenum">
              <a:rPr lang="en-US" smtClean="0"/>
              <a:pPr/>
              <a:t>38</a:t>
            </a:fld>
            <a:endParaRPr lang="en-US" dirty="0"/>
          </a:p>
        </p:txBody>
      </p:sp>
      <p:pic>
        <p:nvPicPr>
          <p:cNvPr id="6" name="Kuva 5">
            <a:extLst>
              <a:ext uri="{FF2B5EF4-FFF2-40B4-BE49-F238E27FC236}">
                <a16:creationId xmlns:a16="http://schemas.microsoft.com/office/drawing/2014/main" id="{BB2DFEFA-485E-4013-A9D2-386B2187748B}"/>
              </a:ext>
            </a:extLst>
          </p:cNvPr>
          <p:cNvPicPr>
            <a:picLocks noChangeAspect="1"/>
          </p:cNvPicPr>
          <p:nvPr/>
        </p:nvPicPr>
        <p:blipFill>
          <a:blip r:embed="rId2"/>
          <a:stretch>
            <a:fillRect/>
          </a:stretch>
        </p:blipFill>
        <p:spPr>
          <a:xfrm>
            <a:off x="861134" y="1109750"/>
            <a:ext cx="7066794" cy="5184517"/>
          </a:xfrm>
          <a:prstGeom prst="rect">
            <a:avLst/>
          </a:prstGeom>
        </p:spPr>
      </p:pic>
      <p:sp>
        <p:nvSpPr>
          <p:cNvPr id="7" name="Nuoli: Vasen 6">
            <a:extLst>
              <a:ext uri="{FF2B5EF4-FFF2-40B4-BE49-F238E27FC236}">
                <a16:creationId xmlns:a16="http://schemas.microsoft.com/office/drawing/2014/main" id="{DDAC83D7-85BE-432F-A468-6AA8DDC9A01F}"/>
              </a:ext>
            </a:extLst>
          </p:cNvPr>
          <p:cNvSpPr/>
          <p:nvPr/>
        </p:nvSpPr>
        <p:spPr>
          <a:xfrm>
            <a:off x="2681519" y="1855434"/>
            <a:ext cx="600075" cy="178422"/>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rgbClr val="FF0000"/>
              </a:solidFill>
            </a:endParaRPr>
          </a:p>
        </p:txBody>
      </p:sp>
      <p:sp>
        <p:nvSpPr>
          <p:cNvPr id="11" name="Nuoli: Vasen 10">
            <a:extLst>
              <a:ext uri="{FF2B5EF4-FFF2-40B4-BE49-F238E27FC236}">
                <a16:creationId xmlns:a16="http://schemas.microsoft.com/office/drawing/2014/main" id="{7D7DD547-E468-41DE-ABB4-7355C9E4BFF6}"/>
              </a:ext>
            </a:extLst>
          </p:cNvPr>
          <p:cNvSpPr/>
          <p:nvPr/>
        </p:nvSpPr>
        <p:spPr>
          <a:xfrm>
            <a:off x="2549972" y="3009192"/>
            <a:ext cx="600075" cy="178422"/>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rgbClr val="FF0000"/>
              </a:solidFill>
            </a:endParaRPr>
          </a:p>
        </p:txBody>
      </p:sp>
      <p:sp>
        <p:nvSpPr>
          <p:cNvPr id="13" name="Nuoli: Vasen 12">
            <a:extLst>
              <a:ext uri="{FF2B5EF4-FFF2-40B4-BE49-F238E27FC236}">
                <a16:creationId xmlns:a16="http://schemas.microsoft.com/office/drawing/2014/main" id="{57E15FB2-E78A-44E6-A9FE-E85E662A04DA}"/>
              </a:ext>
            </a:extLst>
          </p:cNvPr>
          <p:cNvSpPr/>
          <p:nvPr/>
        </p:nvSpPr>
        <p:spPr>
          <a:xfrm>
            <a:off x="2681518" y="5579089"/>
            <a:ext cx="600075" cy="178422"/>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rgbClr val="FF0000"/>
              </a:solidFill>
            </a:endParaRPr>
          </a:p>
        </p:txBody>
      </p:sp>
      <p:sp>
        <p:nvSpPr>
          <p:cNvPr id="14" name="Nuoli: Vasen 13">
            <a:extLst>
              <a:ext uri="{FF2B5EF4-FFF2-40B4-BE49-F238E27FC236}">
                <a16:creationId xmlns:a16="http://schemas.microsoft.com/office/drawing/2014/main" id="{02A1E67E-6307-4242-BB93-FA92ADAE187F}"/>
              </a:ext>
            </a:extLst>
          </p:cNvPr>
          <p:cNvSpPr/>
          <p:nvPr/>
        </p:nvSpPr>
        <p:spPr>
          <a:xfrm>
            <a:off x="3130766" y="4204929"/>
            <a:ext cx="600075" cy="178422"/>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rgbClr val="FF0000"/>
              </a:solidFill>
            </a:endParaRPr>
          </a:p>
        </p:txBody>
      </p:sp>
      <p:sp>
        <p:nvSpPr>
          <p:cNvPr id="5" name="Tekstiruutu 4">
            <a:extLst>
              <a:ext uri="{FF2B5EF4-FFF2-40B4-BE49-F238E27FC236}">
                <a16:creationId xmlns:a16="http://schemas.microsoft.com/office/drawing/2014/main" id="{C698B78B-D732-40CD-825D-EC3E6027B569}"/>
              </a:ext>
            </a:extLst>
          </p:cNvPr>
          <p:cNvSpPr txBox="1"/>
          <p:nvPr/>
        </p:nvSpPr>
        <p:spPr>
          <a:xfrm>
            <a:off x="8017413" y="1116770"/>
            <a:ext cx="4083729" cy="1477328"/>
          </a:xfrm>
          <a:prstGeom prst="rect">
            <a:avLst/>
          </a:prstGeom>
          <a:noFill/>
          <a:ln>
            <a:solidFill>
              <a:srgbClr val="FF0000"/>
            </a:solidFill>
          </a:ln>
        </p:spPr>
        <p:txBody>
          <a:bodyPr wrap="square" rtlCol="0">
            <a:spAutoFit/>
          </a:bodyPr>
          <a:lstStyle/>
          <a:p>
            <a:r>
              <a:rPr lang="fi-FI" dirty="0">
                <a:solidFill>
                  <a:srgbClr val="00B050"/>
                </a:solidFill>
              </a:rPr>
              <a:t>Video Tip! </a:t>
            </a:r>
          </a:p>
          <a:p>
            <a:r>
              <a:rPr lang="fi-FI" dirty="0"/>
              <a:t>https://www.youtube.com/watch?v=fX5HhslNAbc</a:t>
            </a:r>
          </a:p>
          <a:p>
            <a:r>
              <a:rPr lang="en-US" dirty="0"/>
              <a:t>Promises, Generators, Async (JavaScript training) | Kyle Simpson</a:t>
            </a:r>
            <a:endParaRPr lang="fi-FI" dirty="0"/>
          </a:p>
        </p:txBody>
      </p:sp>
      <p:sp>
        <p:nvSpPr>
          <p:cNvPr id="8" name="Tekstiruutu 7">
            <a:extLst>
              <a:ext uri="{FF2B5EF4-FFF2-40B4-BE49-F238E27FC236}">
                <a16:creationId xmlns:a16="http://schemas.microsoft.com/office/drawing/2014/main" id="{5D0EFB8B-02B6-4C69-A51E-D474C9BB99DB}"/>
              </a:ext>
            </a:extLst>
          </p:cNvPr>
          <p:cNvSpPr txBox="1"/>
          <p:nvPr/>
        </p:nvSpPr>
        <p:spPr>
          <a:xfrm>
            <a:off x="8017412" y="4630951"/>
            <a:ext cx="4083729" cy="1754326"/>
          </a:xfrm>
          <a:prstGeom prst="rect">
            <a:avLst/>
          </a:prstGeom>
          <a:noFill/>
          <a:ln>
            <a:solidFill>
              <a:srgbClr val="FF0000"/>
            </a:solidFill>
          </a:ln>
        </p:spPr>
        <p:txBody>
          <a:bodyPr wrap="square" rtlCol="0">
            <a:spAutoFit/>
          </a:bodyPr>
          <a:lstStyle/>
          <a:p>
            <a:r>
              <a:rPr lang="fi-FI" dirty="0">
                <a:solidFill>
                  <a:srgbClr val="00B050"/>
                </a:solidFill>
              </a:rPr>
              <a:t>Video Tip! </a:t>
            </a:r>
          </a:p>
          <a:p>
            <a:r>
              <a:rPr lang="fi-FI" dirty="0"/>
              <a:t>https://www.youtube.com/watch?v=8W6zoAmYVK8</a:t>
            </a:r>
          </a:p>
          <a:p>
            <a:r>
              <a:rPr lang="en-US" dirty="0"/>
              <a:t>JavaScript Fundamentals for Functional Programming (JavaScript training) | Bianca Gandolfo</a:t>
            </a:r>
            <a:endParaRPr lang="fi-FI" dirty="0"/>
          </a:p>
        </p:txBody>
      </p:sp>
      <p:sp>
        <p:nvSpPr>
          <p:cNvPr id="9" name="Tekstiruutu 8">
            <a:extLst>
              <a:ext uri="{FF2B5EF4-FFF2-40B4-BE49-F238E27FC236}">
                <a16:creationId xmlns:a16="http://schemas.microsoft.com/office/drawing/2014/main" id="{9C829327-7325-4E0E-88E8-B944556B6244}"/>
              </a:ext>
            </a:extLst>
          </p:cNvPr>
          <p:cNvSpPr txBox="1"/>
          <p:nvPr/>
        </p:nvSpPr>
        <p:spPr>
          <a:xfrm>
            <a:off x="8017413" y="2711456"/>
            <a:ext cx="4083729" cy="1754326"/>
          </a:xfrm>
          <a:prstGeom prst="rect">
            <a:avLst/>
          </a:prstGeom>
          <a:noFill/>
          <a:ln>
            <a:solidFill>
              <a:srgbClr val="FF0000"/>
            </a:solidFill>
          </a:ln>
        </p:spPr>
        <p:txBody>
          <a:bodyPr wrap="square" rtlCol="0">
            <a:spAutoFit/>
          </a:bodyPr>
          <a:lstStyle/>
          <a:p>
            <a:r>
              <a:rPr lang="fi-FI" dirty="0">
                <a:solidFill>
                  <a:srgbClr val="00B050"/>
                </a:solidFill>
              </a:rPr>
              <a:t>Video Tip!</a:t>
            </a:r>
          </a:p>
          <a:p>
            <a:r>
              <a:rPr lang="fi-FI" dirty="0"/>
              <a:t>https://www.youtube.com/watch?v=9rW0H5FvWeA</a:t>
            </a:r>
          </a:p>
          <a:p>
            <a:r>
              <a:rPr lang="en-US" dirty="0"/>
              <a:t>The Functional Programming Concept You Should be Using Right now | Bianca Gandolfo</a:t>
            </a:r>
            <a:endParaRPr lang="fi-FI" dirty="0"/>
          </a:p>
        </p:txBody>
      </p:sp>
    </p:spTree>
    <p:extLst>
      <p:ext uri="{BB962C8B-B14F-4D97-AF65-F5344CB8AC3E}">
        <p14:creationId xmlns:p14="http://schemas.microsoft.com/office/powerpoint/2010/main" val="21914087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E8A54D71-6B1B-4CBE-9D13-1617EB2A4B5A}"/>
              </a:ext>
            </a:extLst>
          </p:cNvPr>
          <p:cNvSpPr>
            <a:spLocks noGrp="1"/>
          </p:cNvSpPr>
          <p:nvPr>
            <p:ph type="title"/>
          </p:nvPr>
        </p:nvSpPr>
        <p:spPr/>
        <p:txBody>
          <a:bodyPr/>
          <a:lstStyle/>
          <a:p>
            <a:pPr algn="ctr"/>
            <a:r>
              <a:rPr lang="fi-FI" dirty="0" err="1"/>
              <a:t>Syntax</a:t>
            </a:r>
            <a:r>
              <a:rPr lang="fi-FI" dirty="0"/>
              <a:t>: </a:t>
            </a:r>
            <a:r>
              <a:rPr lang="fi-FI" dirty="0" err="1"/>
              <a:t>Semicolons</a:t>
            </a:r>
            <a:endParaRPr lang="fi-FI" dirty="0"/>
          </a:p>
        </p:txBody>
      </p:sp>
      <p:sp>
        <p:nvSpPr>
          <p:cNvPr id="3" name="Sisällön paikkamerkki 2">
            <a:extLst>
              <a:ext uri="{FF2B5EF4-FFF2-40B4-BE49-F238E27FC236}">
                <a16:creationId xmlns:a16="http://schemas.microsoft.com/office/drawing/2014/main" id="{B332EFB5-0EE0-4240-B6DE-FFEC043F1F56}"/>
              </a:ext>
            </a:extLst>
          </p:cNvPr>
          <p:cNvSpPr>
            <a:spLocks noGrp="1"/>
          </p:cNvSpPr>
          <p:nvPr>
            <p:ph idx="1"/>
          </p:nvPr>
        </p:nvSpPr>
        <p:spPr>
          <a:xfrm>
            <a:off x="861134" y="1109751"/>
            <a:ext cx="10294546" cy="5461644"/>
          </a:xfrm>
        </p:spPr>
        <p:txBody>
          <a:bodyPr>
            <a:normAutofit fontScale="62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https://exploringjs.com/impatient-js/ch_syntax.html#semicolons</a:t>
            </a:r>
          </a:p>
        </p:txBody>
      </p:sp>
      <p:sp>
        <p:nvSpPr>
          <p:cNvPr id="4" name="Dian numeron paikkamerkki 3">
            <a:extLst>
              <a:ext uri="{FF2B5EF4-FFF2-40B4-BE49-F238E27FC236}">
                <a16:creationId xmlns:a16="http://schemas.microsoft.com/office/drawing/2014/main" id="{5ABF18B9-C5EC-466A-8FDD-F8B25FD90717}"/>
              </a:ext>
            </a:extLst>
          </p:cNvPr>
          <p:cNvSpPr>
            <a:spLocks noGrp="1"/>
          </p:cNvSpPr>
          <p:nvPr>
            <p:ph type="sldNum" sz="quarter" idx="12"/>
          </p:nvPr>
        </p:nvSpPr>
        <p:spPr/>
        <p:txBody>
          <a:bodyPr/>
          <a:lstStyle/>
          <a:p>
            <a:fld id="{3A98EE3D-8CD1-4C3F-BD1C-C98C9596463C}" type="slidenum">
              <a:rPr lang="en-US" smtClean="0"/>
              <a:pPr/>
              <a:t>39</a:t>
            </a:fld>
            <a:endParaRPr lang="en-US" dirty="0"/>
          </a:p>
        </p:txBody>
      </p:sp>
      <p:pic>
        <p:nvPicPr>
          <p:cNvPr id="5" name="Kuva 4">
            <a:extLst>
              <a:ext uri="{FF2B5EF4-FFF2-40B4-BE49-F238E27FC236}">
                <a16:creationId xmlns:a16="http://schemas.microsoft.com/office/drawing/2014/main" id="{D1944FF0-B3D3-49EB-AAE6-DAA0D38D245F}"/>
              </a:ext>
            </a:extLst>
          </p:cNvPr>
          <p:cNvPicPr>
            <a:picLocks noChangeAspect="1"/>
          </p:cNvPicPr>
          <p:nvPr/>
        </p:nvPicPr>
        <p:blipFill>
          <a:blip r:embed="rId2"/>
          <a:stretch>
            <a:fillRect/>
          </a:stretch>
        </p:blipFill>
        <p:spPr>
          <a:xfrm>
            <a:off x="934051" y="1109751"/>
            <a:ext cx="10505077" cy="5166762"/>
          </a:xfrm>
          <a:prstGeom prst="rect">
            <a:avLst/>
          </a:prstGeom>
        </p:spPr>
      </p:pic>
      <p:sp>
        <p:nvSpPr>
          <p:cNvPr id="6" name="Nuoli: Vasen 5">
            <a:extLst>
              <a:ext uri="{FF2B5EF4-FFF2-40B4-BE49-F238E27FC236}">
                <a16:creationId xmlns:a16="http://schemas.microsoft.com/office/drawing/2014/main" id="{9D2BEB18-A76F-4BEF-A267-3078FE202C1B}"/>
              </a:ext>
            </a:extLst>
          </p:cNvPr>
          <p:cNvSpPr/>
          <p:nvPr/>
        </p:nvSpPr>
        <p:spPr>
          <a:xfrm>
            <a:off x="3187546" y="1688048"/>
            <a:ext cx="600075" cy="178422"/>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rgbClr val="FF0000"/>
              </a:solidFill>
            </a:endParaRPr>
          </a:p>
        </p:txBody>
      </p:sp>
      <p:sp>
        <p:nvSpPr>
          <p:cNvPr id="7" name="Nuoli: Vasen 6">
            <a:extLst>
              <a:ext uri="{FF2B5EF4-FFF2-40B4-BE49-F238E27FC236}">
                <a16:creationId xmlns:a16="http://schemas.microsoft.com/office/drawing/2014/main" id="{54D300C5-4961-4BB2-B25D-2ADAC09CF875}"/>
              </a:ext>
            </a:extLst>
          </p:cNvPr>
          <p:cNvSpPr/>
          <p:nvPr/>
        </p:nvSpPr>
        <p:spPr>
          <a:xfrm>
            <a:off x="6008407" y="4900474"/>
            <a:ext cx="600075" cy="178422"/>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rgbClr val="FF0000"/>
              </a:solidFill>
            </a:endParaRPr>
          </a:p>
        </p:txBody>
      </p:sp>
      <p:sp>
        <p:nvSpPr>
          <p:cNvPr id="8" name="Nuoli: Vasen 7">
            <a:extLst>
              <a:ext uri="{FF2B5EF4-FFF2-40B4-BE49-F238E27FC236}">
                <a16:creationId xmlns:a16="http://schemas.microsoft.com/office/drawing/2014/main" id="{636BA374-7DE5-4AA5-B3A1-524464282870}"/>
              </a:ext>
            </a:extLst>
          </p:cNvPr>
          <p:cNvSpPr/>
          <p:nvPr/>
        </p:nvSpPr>
        <p:spPr>
          <a:xfrm>
            <a:off x="2258489" y="2292332"/>
            <a:ext cx="600075" cy="178422"/>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rgbClr val="FF0000"/>
              </a:solidFill>
            </a:endParaRPr>
          </a:p>
        </p:txBody>
      </p:sp>
      <p:sp>
        <p:nvSpPr>
          <p:cNvPr id="9" name="Nuoli: Vasen 8">
            <a:extLst>
              <a:ext uri="{FF2B5EF4-FFF2-40B4-BE49-F238E27FC236}">
                <a16:creationId xmlns:a16="http://schemas.microsoft.com/office/drawing/2014/main" id="{A41B9BD3-833E-4396-9477-9339CE57E310}"/>
              </a:ext>
            </a:extLst>
          </p:cNvPr>
          <p:cNvSpPr/>
          <p:nvPr/>
        </p:nvSpPr>
        <p:spPr>
          <a:xfrm>
            <a:off x="1931356" y="3418558"/>
            <a:ext cx="600075" cy="178422"/>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rgbClr val="FF0000"/>
              </a:solidFill>
            </a:endParaRPr>
          </a:p>
        </p:txBody>
      </p:sp>
      <p:sp>
        <p:nvSpPr>
          <p:cNvPr id="10" name="Nuoli: Vasen 9">
            <a:extLst>
              <a:ext uri="{FF2B5EF4-FFF2-40B4-BE49-F238E27FC236}">
                <a16:creationId xmlns:a16="http://schemas.microsoft.com/office/drawing/2014/main" id="{210022A8-8579-44B4-8DF2-D0C48FA97532}"/>
              </a:ext>
            </a:extLst>
          </p:cNvPr>
          <p:cNvSpPr/>
          <p:nvPr/>
        </p:nvSpPr>
        <p:spPr>
          <a:xfrm>
            <a:off x="1931356" y="4292354"/>
            <a:ext cx="600075" cy="178422"/>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rgbClr val="FF0000"/>
              </a:solidFill>
            </a:endParaRPr>
          </a:p>
        </p:txBody>
      </p:sp>
      <p:sp>
        <p:nvSpPr>
          <p:cNvPr id="11" name="Nuoli: Vasen 10">
            <a:extLst>
              <a:ext uri="{FF2B5EF4-FFF2-40B4-BE49-F238E27FC236}">
                <a16:creationId xmlns:a16="http://schemas.microsoft.com/office/drawing/2014/main" id="{2F69B8E9-9224-4B49-863E-B8FFCD93B691}"/>
              </a:ext>
            </a:extLst>
          </p:cNvPr>
          <p:cNvSpPr/>
          <p:nvPr/>
        </p:nvSpPr>
        <p:spPr>
          <a:xfrm>
            <a:off x="4119702" y="1997476"/>
            <a:ext cx="600075" cy="178422"/>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rgbClr val="FF0000"/>
              </a:solidFill>
            </a:endParaRPr>
          </a:p>
        </p:txBody>
      </p:sp>
      <p:sp>
        <p:nvSpPr>
          <p:cNvPr id="12" name="Tekstiruutu 11">
            <a:extLst>
              <a:ext uri="{FF2B5EF4-FFF2-40B4-BE49-F238E27FC236}">
                <a16:creationId xmlns:a16="http://schemas.microsoft.com/office/drawing/2014/main" id="{E531A196-5757-4104-80B0-2413E4E6C7B8}"/>
              </a:ext>
            </a:extLst>
          </p:cNvPr>
          <p:cNvSpPr txBox="1"/>
          <p:nvPr/>
        </p:nvSpPr>
        <p:spPr>
          <a:xfrm>
            <a:off x="7671962" y="2954468"/>
            <a:ext cx="3948908" cy="1477328"/>
          </a:xfrm>
          <a:prstGeom prst="rect">
            <a:avLst/>
          </a:prstGeom>
          <a:noFill/>
          <a:ln>
            <a:solidFill>
              <a:srgbClr val="FF0000"/>
            </a:solidFill>
          </a:ln>
        </p:spPr>
        <p:txBody>
          <a:bodyPr wrap="square" rtlCol="0">
            <a:spAutoFit/>
          </a:bodyPr>
          <a:lstStyle/>
          <a:p>
            <a:r>
              <a:rPr lang="fi-FI" dirty="0">
                <a:solidFill>
                  <a:srgbClr val="00B050"/>
                </a:solidFill>
              </a:rPr>
              <a:t>Video Tip!</a:t>
            </a:r>
          </a:p>
          <a:p>
            <a:r>
              <a:rPr lang="fi-FI" dirty="0"/>
              <a:t>https://www.youtube.com/watch?v=lil4YCCXRYc</a:t>
            </a:r>
          </a:p>
          <a:p>
            <a:r>
              <a:rPr lang="en-US" dirty="0"/>
              <a:t>Async Programming in ES7 </a:t>
            </a:r>
            <a:r>
              <a:rPr lang="en-US" dirty="0" err="1"/>
              <a:t>JSConf</a:t>
            </a:r>
            <a:r>
              <a:rPr lang="en-US" dirty="0"/>
              <a:t> US 2015 | </a:t>
            </a:r>
            <a:r>
              <a:rPr lang="en-US" dirty="0" err="1"/>
              <a:t>Jafar</a:t>
            </a:r>
            <a:r>
              <a:rPr lang="en-US" dirty="0"/>
              <a:t> Husain</a:t>
            </a:r>
            <a:endParaRPr lang="fi-FI" dirty="0"/>
          </a:p>
        </p:txBody>
      </p:sp>
      <p:sp>
        <p:nvSpPr>
          <p:cNvPr id="14" name="Tekstiruutu 13">
            <a:extLst>
              <a:ext uri="{FF2B5EF4-FFF2-40B4-BE49-F238E27FC236}">
                <a16:creationId xmlns:a16="http://schemas.microsoft.com/office/drawing/2014/main" id="{9C403A88-C34D-44C9-B24C-04DCEE884CFD}"/>
              </a:ext>
            </a:extLst>
          </p:cNvPr>
          <p:cNvSpPr txBox="1"/>
          <p:nvPr/>
        </p:nvSpPr>
        <p:spPr>
          <a:xfrm>
            <a:off x="7671961" y="1254327"/>
            <a:ext cx="3948907" cy="1477328"/>
          </a:xfrm>
          <a:prstGeom prst="rect">
            <a:avLst/>
          </a:prstGeom>
          <a:noFill/>
          <a:ln>
            <a:solidFill>
              <a:srgbClr val="FF0000"/>
            </a:solidFill>
          </a:ln>
        </p:spPr>
        <p:txBody>
          <a:bodyPr wrap="square" rtlCol="0">
            <a:spAutoFit/>
          </a:bodyPr>
          <a:lstStyle/>
          <a:p>
            <a:r>
              <a:rPr lang="fi-FI">
                <a:solidFill>
                  <a:srgbClr val="00B050"/>
                </a:solidFill>
              </a:rPr>
              <a:t>Video Tip!</a:t>
            </a:r>
          </a:p>
          <a:p>
            <a:r>
              <a:rPr lang="fi-FI"/>
              <a:t>https://www.youtube.com/watch?v=hQVTIJBZook</a:t>
            </a:r>
          </a:p>
          <a:p>
            <a:r>
              <a:rPr lang="fi-FI"/>
              <a:t>JavaScript: The Good Parts | Douglas Crockford</a:t>
            </a:r>
            <a:r>
              <a:rPr lang="fi-FI">
                <a:solidFill>
                  <a:srgbClr val="00B050"/>
                </a:solidFill>
              </a:rPr>
              <a:t> </a:t>
            </a:r>
            <a:endParaRPr lang="fi-FI" dirty="0">
              <a:solidFill>
                <a:srgbClr val="00B050"/>
              </a:solidFill>
            </a:endParaRPr>
          </a:p>
        </p:txBody>
      </p:sp>
    </p:spTree>
    <p:extLst>
      <p:ext uri="{BB962C8B-B14F-4D97-AF65-F5344CB8AC3E}">
        <p14:creationId xmlns:p14="http://schemas.microsoft.com/office/powerpoint/2010/main" val="3778849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BD28227C-8BE7-4FB9-AB0E-336957039AF1}"/>
              </a:ext>
            </a:extLst>
          </p:cNvPr>
          <p:cNvSpPr>
            <a:spLocks noGrp="1"/>
          </p:cNvSpPr>
          <p:nvPr>
            <p:ph type="title"/>
          </p:nvPr>
        </p:nvSpPr>
        <p:spPr/>
        <p:txBody>
          <a:bodyPr>
            <a:normAutofit fontScale="90000"/>
          </a:bodyPr>
          <a:lstStyle/>
          <a:p>
            <a:pPr algn="ctr"/>
            <a:r>
              <a:rPr lang="fi-FI" dirty="0" err="1"/>
              <a:t>The</a:t>
            </a:r>
            <a:r>
              <a:rPr lang="fi-FI" dirty="0"/>
              <a:t> </a:t>
            </a:r>
            <a:r>
              <a:rPr lang="fi-FI" dirty="0" err="1"/>
              <a:t>history</a:t>
            </a:r>
            <a:r>
              <a:rPr lang="fi-FI" dirty="0"/>
              <a:t> of </a:t>
            </a:r>
            <a:r>
              <a:rPr lang="fi-FI" dirty="0" err="1"/>
              <a:t>Javascript</a:t>
            </a:r>
            <a:r>
              <a:rPr lang="fi-FI" dirty="0"/>
              <a:t> (</a:t>
            </a:r>
            <a:r>
              <a:rPr lang="fi-FI" dirty="0" err="1"/>
              <a:t>ECMAScript</a:t>
            </a:r>
            <a:r>
              <a:rPr lang="fi-FI" dirty="0"/>
              <a:t>)</a:t>
            </a:r>
          </a:p>
        </p:txBody>
      </p:sp>
      <p:sp>
        <p:nvSpPr>
          <p:cNvPr id="3" name="Sisällön paikkamerkki 2">
            <a:extLst>
              <a:ext uri="{FF2B5EF4-FFF2-40B4-BE49-F238E27FC236}">
                <a16:creationId xmlns:a16="http://schemas.microsoft.com/office/drawing/2014/main" id="{4BFBCADF-2F9D-4B00-94C1-62D23652644C}"/>
              </a:ext>
            </a:extLst>
          </p:cNvPr>
          <p:cNvSpPr>
            <a:spLocks noGrp="1"/>
          </p:cNvSpPr>
          <p:nvPr>
            <p:ph sz="half" idx="1"/>
          </p:nvPr>
        </p:nvSpPr>
        <p:spPr>
          <a:xfrm>
            <a:off x="798990" y="1180730"/>
            <a:ext cx="5297010" cy="5390665"/>
          </a:xfrm>
        </p:spPr>
        <p:txBody>
          <a:bodyPr>
            <a:normAutofit fontScale="70000" lnSpcReduction="20000"/>
          </a:bodyPr>
          <a:lstStyle/>
          <a:p>
            <a:r>
              <a:rPr lang="en-US" sz="2300" dirty="0">
                <a:solidFill>
                  <a:srgbClr val="00B050"/>
                </a:solidFill>
                <a:latin typeface="Candara" panose="020E0502030303020204" pitchFamily="34" charset="0"/>
              </a:rPr>
              <a:t>JavaScript </a:t>
            </a:r>
            <a:r>
              <a:rPr lang="en-US" sz="2300" dirty="0">
                <a:latin typeface="Candara" panose="020E0502030303020204" pitchFamily="34" charset="0"/>
              </a:rPr>
              <a:t>(</a:t>
            </a:r>
            <a:r>
              <a:rPr lang="en-US" sz="2300" dirty="0">
                <a:solidFill>
                  <a:srgbClr val="00B050"/>
                </a:solidFill>
                <a:latin typeface="Candara" panose="020E0502030303020204" pitchFamily="34" charset="0"/>
              </a:rPr>
              <a:t>JS</a:t>
            </a:r>
            <a:r>
              <a:rPr lang="en-US" sz="2300" dirty="0">
                <a:latin typeface="Candara" panose="020E0502030303020204" pitchFamily="34" charset="0"/>
              </a:rPr>
              <a:t>)</a:t>
            </a:r>
            <a:r>
              <a:rPr lang="en-US" sz="2300" dirty="0">
                <a:solidFill>
                  <a:srgbClr val="00B050"/>
                </a:solidFill>
                <a:latin typeface="Candara" panose="020E0502030303020204" pitchFamily="34" charset="0"/>
              </a:rPr>
              <a:t> </a:t>
            </a:r>
            <a:r>
              <a:rPr lang="en-US" sz="2300" dirty="0">
                <a:latin typeface="Candara" panose="020E0502030303020204" pitchFamily="34" charset="0"/>
              </a:rPr>
              <a:t>was invented in 1995. </a:t>
            </a:r>
            <a:r>
              <a:rPr lang="en-US" sz="2300" dirty="0" err="1">
                <a:solidFill>
                  <a:srgbClr val="00B050"/>
                </a:solidFill>
                <a:latin typeface="Candara" panose="020E0502030303020204" pitchFamily="34" charset="0"/>
              </a:rPr>
              <a:t>Javascript</a:t>
            </a:r>
            <a:r>
              <a:rPr lang="en-US" sz="2300" dirty="0">
                <a:latin typeface="Candara" panose="020E0502030303020204" pitchFamily="34" charset="0"/>
              </a:rPr>
              <a:t> became an </a:t>
            </a:r>
            <a:r>
              <a:rPr lang="en-US" sz="2300" dirty="0">
                <a:solidFill>
                  <a:srgbClr val="00B050"/>
                </a:solidFill>
                <a:latin typeface="Candara" panose="020E0502030303020204" pitchFamily="34" charset="0"/>
              </a:rPr>
              <a:t>ECMA</a:t>
            </a:r>
            <a:r>
              <a:rPr lang="en-US" sz="2300" dirty="0">
                <a:latin typeface="Candara" panose="020E0502030303020204" pitchFamily="34" charset="0"/>
              </a:rPr>
              <a:t> standard in 1997. </a:t>
            </a:r>
            <a:r>
              <a:rPr lang="en-US" sz="2300" dirty="0">
                <a:solidFill>
                  <a:srgbClr val="00B050"/>
                </a:solidFill>
                <a:latin typeface="Candara" panose="020E0502030303020204" pitchFamily="34" charset="0"/>
              </a:rPr>
              <a:t>ECMAScript </a:t>
            </a:r>
            <a:r>
              <a:rPr lang="en-US" sz="2300" dirty="0">
                <a:latin typeface="Candara" panose="020E0502030303020204" pitchFamily="34" charset="0"/>
              </a:rPr>
              <a:t>(</a:t>
            </a:r>
            <a:r>
              <a:rPr lang="en-US" sz="2300" dirty="0">
                <a:solidFill>
                  <a:srgbClr val="00B050"/>
                </a:solidFill>
                <a:latin typeface="Candara" panose="020E0502030303020204" pitchFamily="34" charset="0"/>
              </a:rPr>
              <a:t>ES</a:t>
            </a:r>
            <a:r>
              <a:rPr lang="en-US" sz="2300" dirty="0">
                <a:latin typeface="Candara" panose="020E0502030303020204" pitchFamily="34" charset="0"/>
              </a:rPr>
              <a:t>) is the official name of the language. </a:t>
            </a:r>
          </a:p>
          <a:p>
            <a:r>
              <a:rPr lang="en-US" sz="2300" dirty="0">
                <a:latin typeface="Candara" panose="020E0502030303020204" pitchFamily="34" charset="0"/>
              </a:rPr>
              <a:t>Version </a:t>
            </a:r>
            <a:r>
              <a:rPr lang="en-US" sz="2300" dirty="0">
                <a:solidFill>
                  <a:srgbClr val="00B050"/>
                </a:solidFill>
                <a:latin typeface="Candara" panose="020E0502030303020204" pitchFamily="34" charset="0"/>
              </a:rPr>
              <a:t>ES6</a:t>
            </a:r>
            <a:r>
              <a:rPr lang="en-US" sz="2300" dirty="0">
                <a:latin typeface="Candara" panose="020E0502030303020204" pitchFamily="34" charset="0"/>
              </a:rPr>
              <a:t> was released in </a:t>
            </a:r>
            <a:r>
              <a:rPr lang="en-US" sz="2300" dirty="0">
                <a:solidFill>
                  <a:srgbClr val="00B050"/>
                </a:solidFill>
                <a:latin typeface="Candara" panose="020E0502030303020204" pitchFamily="34" charset="0"/>
              </a:rPr>
              <a:t>2015</a:t>
            </a:r>
            <a:r>
              <a:rPr lang="en-US" sz="2300" dirty="0">
                <a:latin typeface="Candara" panose="020E0502030303020204" pitchFamily="34" charset="0"/>
              </a:rPr>
              <a:t>  and was renamed to </a:t>
            </a:r>
            <a:r>
              <a:rPr lang="en-US" sz="2300" dirty="0">
                <a:solidFill>
                  <a:srgbClr val="00B050"/>
                </a:solidFill>
                <a:latin typeface="Candara" panose="020E0502030303020204" pitchFamily="34" charset="0"/>
              </a:rPr>
              <a:t>ECMAScript 2015. </a:t>
            </a:r>
            <a:r>
              <a:rPr lang="en-US" sz="2300" dirty="0">
                <a:latin typeface="Candara" panose="020E0502030303020204" pitchFamily="34" charset="0"/>
              </a:rPr>
              <a:t>Since that </a:t>
            </a:r>
            <a:r>
              <a:rPr lang="en-US" sz="2300" dirty="0">
                <a:solidFill>
                  <a:srgbClr val="00B050"/>
                </a:solidFill>
                <a:latin typeface="Candara" panose="020E0502030303020204" pitchFamily="34" charset="0"/>
              </a:rPr>
              <a:t>ECMAScript </a:t>
            </a:r>
            <a:r>
              <a:rPr lang="en-US" sz="2300" dirty="0">
                <a:latin typeface="Candara" panose="020E0502030303020204" pitchFamily="34" charset="0"/>
              </a:rPr>
              <a:t>is named by year. </a:t>
            </a:r>
            <a:r>
              <a:rPr lang="en-US" sz="2300" dirty="0">
                <a:solidFill>
                  <a:srgbClr val="00B050"/>
                </a:solidFill>
                <a:latin typeface="Candara" panose="020E0502030303020204" pitchFamily="34" charset="0"/>
              </a:rPr>
              <a:t>ECMAScript 2020</a:t>
            </a:r>
            <a:r>
              <a:rPr lang="en-US" sz="2300" dirty="0">
                <a:latin typeface="Candara" panose="020E0502030303020204" pitchFamily="34" charset="0"/>
              </a:rPr>
              <a:t> is the newest version.</a:t>
            </a:r>
          </a:p>
          <a:p>
            <a:r>
              <a:rPr lang="en-US" sz="2300" dirty="0">
                <a:highlight>
                  <a:srgbClr val="008000"/>
                </a:highlight>
                <a:latin typeface="Candara" panose="020E0502030303020204" pitchFamily="34" charset="0"/>
              </a:rPr>
              <a:t>HTML</a:t>
            </a:r>
            <a:r>
              <a:rPr lang="en-US" sz="2300" dirty="0">
                <a:solidFill>
                  <a:srgbClr val="00B050"/>
                </a:solidFill>
                <a:latin typeface="Candara" panose="020E0502030303020204" pitchFamily="34" charset="0"/>
              </a:rPr>
              <a:t> (</a:t>
            </a:r>
            <a:r>
              <a:rPr lang="fi-FI" sz="2300" dirty="0" err="1">
                <a:solidFill>
                  <a:srgbClr val="00B050"/>
                </a:solidFill>
                <a:latin typeface="Candara" panose="020E0502030303020204" pitchFamily="34" charset="0"/>
              </a:rPr>
              <a:t>Hypertext</a:t>
            </a:r>
            <a:r>
              <a:rPr lang="fi-FI" sz="2300" dirty="0">
                <a:solidFill>
                  <a:srgbClr val="00B050"/>
                </a:solidFill>
                <a:latin typeface="Candara" panose="020E0502030303020204" pitchFamily="34" charset="0"/>
              </a:rPr>
              <a:t> </a:t>
            </a:r>
            <a:r>
              <a:rPr lang="fi-FI" sz="2300" dirty="0" err="1">
                <a:solidFill>
                  <a:srgbClr val="00B050"/>
                </a:solidFill>
                <a:latin typeface="Candara" panose="020E0502030303020204" pitchFamily="34" charset="0"/>
              </a:rPr>
              <a:t>Markup</a:t>
            </a:r>
            <a:r>
              <a:rPr lang="fi-FI" sz="2300" dirty="0">
                <a:solidFill>
                  <a:srgbClr val="00B050"/>
                </a:solidFill>
                <a:latin typeface="Candara" panose="020E0502030303020204" pitchFamily="34" charset="0"/>
              </a:rPr>
              <a:t> Language) </a:t>
            </a:r>
            <a:r>
              <a:rPr lang="en-US" sz="2300" dirty="0">
                <a:latin typeface="Candara" panose="020E0502030303020204" pitchFamily="34" charset="0"/>
              </a:rPr>
              <a:t>defines a webpage's structure and content.</a:t>
            </a:r>
          </a:p>
          <a:p>
            <a:r>
              <a:rPr lang="en-US" sz="2300" dirty="0">
                <a:highlight>
                  <a:srgbClr val="008000"/>
                </a:highlight>
                <a:latin typeface="Candara" panose="020E0502030303020204" pitchFamily="34" charset="0"/>
              </a:rPr>
              <a:t>CSS </a:t>
            </a:r>
            <a:r>
              <a:rPr lang="en-US" sz="2300" dirty="0">
                <a:solidFill>
                  <a:srgbClr val="00B050"/>
                </a:solidFill>
                <a:latin typeface="Candara" panose="020E0502030303020204" pitchFamily="34" charset="0"/>
              </a:rPr>
              <a:t>(</a:t>
            </a:r>
            <a:r>
              <a:rPr lang="fi-FI" sz="2300" dirty="0" err="1">
                <a:solidFill>
                  <a:srgbClr val="00B050"/>
                </a:solidFill>
                <a:latin typeface="Candara" panose="020E0502030303020204" pitchFamily="34" charset="0"/>
              </a:rPr>
              <a:t>Cascading</a:t>
            </a:r>
            <a:r>
              <a:rPr lang="fi-FI" sz="2300" dirty="0">
                <a:solidFill>
                  <a:srgbClr val="00B050"/>
                </a:solidFill>
                <a:latin typeface="Candara" panose="020E0502030303020204" pitchFamily="34" charset="0"/>
              </a:rPr>
              <a:t> Style </a:t>
            </a:r>
            <a:r>
              <a:rPr lang="fi-FI" sz="2300" dirty="0" err="1">
                <a:solidFill>
                  <a:srgbClr val="00B050"/>
                </a:solidFill>
                <a:latin typeface="Candara" panose="020E0502030303020204" pitchFamily="34" charset="0"/>
              </a:rPr>
              <a:t>Sheets</a:t>
            </a:r>
            <a:r>
              <a:rPr lang="fi-FI" sz="2300" dirty="0">
                <a:solidFill>
                  <a:srgbClr val="00B050"/>
                </a:solidFill>
                <a:latin typeface="Candara" panose="020E0502030303020204" pitchFamily="34" charset="0"/>
              </a:rPr>
              <a:t>) </a:t>
            </a:r>
            <a:r>
              <a:rPr lang="en-US" sz="2300" dirty="0">
                <a:latin typeface="Candara" panose="020E0502030303020204" pitchFamily="34" charset="0"/>
              </a:rPr>
              <a:t>sets the formatting and webpage's appearance.</a:t>
            </a:r>
          </a:p>
          <a:p>
            <a:r>
              <a:rPr lang="en-US" sz="2300" dirty="0">
                <a:highlight>
                  <a:srgbClr val="008000"/>
                </a:highlight>
                <a:latin typeface="Candara" panose="020E0502030303020204" pitchFamily="34" charset="0"/>
              </a:rPr>
              <a:t>JavaScript</a:t>
            </a:r>
            <a:r>
              <a:rPr lang="en-US" sz="2300" dirty="0">
                <a:latin typeface="Candara" panose="020E0502030303020204" pitchFamily="34" charset="0"/>
              </a:rPr>
              <a:t> adds interactivity to a webpage. </a:t>
            </a:r>
          </a:p>
          <a:p>
            <a:endParaRPr lang="en-US" sz="2300" dirty="0">
              <a:latin typeface="Candara" panose="020E0502030303020204" pitchFamily="34" charset="0"/>
            </a:endParaRPr>
          </a:p>
          <a:p>
            <a:r>
              <a:rPr lang="en-US" sz="2300" dirty="0">
                <a:latin typeface="Candara" panose="020E0502030303020204" pitchFamily="34" charset="0"/>
              </a:rPr>
              <a:t>Sources: </a:t>
            </a:r>
            <a:r>
              <a:rPr lang="fi-FI" sz="2300" dirty="0">
                <a:latin typeface="Candara" panose="020E0502030303020204" pitchFamily="34" charset="0"/>
              </a:rPr>
              <a:t>https://developer.mozilla.org/en-US/docs/Web/JavaScript/JavaScript_technologies_overview, https://en.wikipedia.org/wiki/ECMAScript and https://www.w3schools.com/js/default.asp</a:t>
            </a:r>
            <a:endParaRPr lang="en-US" sz="2300" dirty="0">
              <a:latin typeface="Candara" panose="020E0502030303020204" pitchFamily="34" charset="0"/>
            </a:endParaRPr>
          </a:p>
          <a:p>
            <a:endParaRPr lang="en-US" sz="2300" dirty="0">
              <a:latin typeface="Candara" panose="020E0502030303020204" pitchFamily="34" charset="0"/>
            </a:endParaRPr>
          </a:p>
          <a:p>
            <a:endParaRPr lang="fi-FI" dirty="0"/>
          </a:p>
        </p:txBody>
      </p:sp>
      <p:sp>
        <p:nvSpPr>
          <p:cNvPr id="5" name="Sisällön paikkamerkki 4">
            <a:extLst>
              <a:ext uri="{FF2B5EF4-FFF2-40B4-BE49-F238E27FC236}">
                <a16:creationId xmlns:a16="http://schemas.microsoft.com/office/drawing/2014/main" id="{06EF7A3F-48A2-4089-BEBC-669896F8F1BF}"/>
              </a:ext>
            </a:extLst>
          </p:cNvPr>
          <p:cNvSpPr>
            <a:spLocks noGrp="1"/>
          </p:cNvSpPr>
          <p:nvPr>
            <p:ph sz="half" idx="2"/>
          </p:nvPr>
        </p:nvSpPr>
        <p:spPr>
          <a:xfrm>
            <a:off x="6217653" y="1180729"/>
            <a:ext cx="5003721" cy="5390665"/>
          </a:xfrm>
        </p:spPr>
        <p:txBody>
          <a:bodyPr>
            <a:normAutofit fontScale="70000" lnSpcReduction="20000"/>
          </a:bodyPr>
          <a:lstStyle/>
          <a:p>
            <a:endParaRPr lang="en-US" dirty="0"/>
          </a:p>
          <a:p>
            <a:endParaRPr lang="en-US" dirty="0"/>
          </a:p>
          <a:p>
            <a:endParaRPr lang="en-US" dirty="0"/>
          </a:p>
          <a:p>
            <a:endParaRPr lang="en-US" dirty="0"/>
          </a:p>
          <a:p>
            <a:endParaRPr lang="en-US" dirty="0"/>
          </a:p>
          <a:p>
            <a:endParaRPr lang="en-US" dirty="0"/>
          </a:p>
          <a:p>
            <a:r>
              <a:rPr lang="en-US" sz="2300" dirty="0">
                <a:latin typeface="Candara" panose="020E0502030303020204" pitchFamily="34" charset="0"/>
              </a:rPr>
              <a:t>https://github.com/BrendanEich</a:t>
            </a:r>
          </a:p>
          <a:p>
            <a:r>
              <a:rPr lang="en-US" sz="2300" dirty="0">
                <a:solidFill>
                  <a:srgbClr val="00B050"/>
                </a:solidFill>
                <a:latin typeface="Candara" panose="020E0502030303020204" pitchFamily="34" charset="0"/>
              </a:rPr>
              <a:t>Brendan </a:t>
            </a:r>
            <a:r>
              <a:rPr lang="en-US" sz="2300" dirty="0" err="1">
                <a:solidFill>
                  <a:srgbClr val="00B050"/>
                </a:solidFill>
                <a:latin typeface="Candara" panose="020E0502030303020204" pitchFamily="34" charset="0"/>
              </a:rPr>
              <a:t>Eich</a:t>
            </a:r>
            <a:r>
              <a:rPr lang="en-US" sz="2300" dirty="0">
                <a:solidFill>
                  <a:srgbClr val="00B050"/>
                </a:solidFill>
                <a:latin typeface="Candara" panose="020E0502030303020204" pitchFamily="34" charset="0"/>
              </a:rPr>
              <a:t> </a:t>
            </a:r>
            <a:r>
              <a:rPr lang="en-US" sz="2300" dirty="0">
                <a:latin typeface="Candara" panose="020E0502030303020204" pitchFamily="34" charset="0"/>
              </a:rPr>
              <a:t>created </a:t>
            </a:r>
            <a:r>
              <a:rPr lang="en-US" sz="2300" dirty="0">
                <a:solidFill>
                  <a:srgbClr val="00B050"/>
                </a:solidFill>
                <a:latin typeface="Candara" panose="020E0502030303020204" pitchFamily="34" charset="0"/>
              </a:rPr>
              <a:t>JavaScript,</a:t>
            </a:r>
            <a:r>
              <a:rPr lang="en-US" sz="2300" dirty="0">
                <a:latin typeface="Candara" panose="020E0502030303020204" pitchFamily="34" charset="0"/>
              </a:rPr>
              <a:t> co-founded Mozilla and Firefox.</a:t>
            </a:r>
          </a:p>
          <a:p>
            <a:r>
              <a:rPr lang="en-US" sz="2300" dirty="0">
                <a:solidFill>
                  <a:srgbClr val="00B050"/>
                </a:solidFill>
                <a:latin typeface="Candara" panose="020E0502030303020204" pitchFamily="34" charset="0"/>
              </a:rPr>
              <a:t>JavaScript</a:t>
            </a:r>
            <a:r>
              <a:rPr lang="en-US" sz="2300" dirty="0">
                <a:latin typeface="Candara" panose="020E0502030303020204" pitchFamily="34" charset="0"/>
              </a:rPr>
              <a:t> was developed for Netscape. After Netscape the Mozilla foundation continued to develop </a:t>
            </a:r>
            <a:r>
              <a:rPr lang="en-US" sz="2300" dirty="0">
                <a:solidFill>
                  <a:srgbClr val="00B050"/>
                </a:solidFill>
                <a:latin typeface="Candara" panose="020E0502030303020204" pitchFamily="34" charset="0"/>
              </a:rPr>
              <a:t>JavaScript </a:t>
            </a:r>
            <a:r>
              <a:rPr lang="en-US" sz="2300" dirty="0">
                <a:latin typeface="Candara" panose="020E0502030303020204" pitchFamily="34" charset="0"/>
              </a:rPr>
              <a:t>for the Firefox browser.</a:t>
            </a:r>
          </a:p>
          <a:p>
            <a:r>
              <a:rPr lang="en-US" sz="2300" dirty="0">
                <a:solidFill>
                  <a:srgbClr val="00B050"/>
                </a:solidFill>
                <a:latin typeface="Candara" panose="020E0502030303020204" pitchFamily="34" charset="0"/>
              </a:rPr>
              <a:t>JavaScript</a:t>
            </a:r>
            <a:r>
              <a:rPr lang="en-US" sz="2300" dirty="0">
                <a:latin typeface="Candara" panose="020E0502030303020204" pitchFamily="34" charset="0"/>
              </a:rPr>
              <a:t> is commonly used for client-side scripting on the </a:t>
            </a:r>
            <a:r>
              <a:rPr lang="en-US" sz="2300" dirty="0">
                <a:solidFill>
                  <a:srgbClr val="00B050"/>
                </a:solidFill>
                <a:latin typeface="Candara" panose="020E0502030303020204" pitchFamily="34" charset="0"/>
              </a:rPr>
              <a:t>World</a:t>
            </a:r>
            <a:r>
              <a:rPr lang="en-US" sz="2300" dirty="0">
                <a:latin typeface="Candara" panose="020E0502030303020204" pitchFamily="34" charset="0"/>
              </a:rPr>
              <a:t> </a:t>
            </a:r>
            <a:r>
              <a:rPr lang="en-US" sz="2300" dirty="0">
                <a:solidFill>
                  <a:srgbClr val="00B050"/>
                </a:solidFill>
                <a:latin typeface="Candara" panose="020E0502030303020204" pitchFamily="34" charset="0"/>
              </a:rPr>
              <a:t>Wide</a:t>
            </a:r>
            <a:r>
              <a:rPr lang="en-US" sz="2300" dirty="0">
                <a:latin typeface="Candara" panose="020E0502030303020204" pitchFamily="34" charset="0"/>
              </a:rPr>
              <a:t> </a:t>
            </a:r>
            <a:r>
              <a:rPr lang="en-US" sz="2300" dirty="0">
                <a:solidFill>
                  <a:srgbClr val="00B050"/>
                </a:solidFill>
                <a:latin typeface="Candara" panose="020E0502030303020204" pitchFamily="34" charset="0"/>
              </a:rPr>
              <a:t>Web</a:t>
            </a:r>
            <a:r>
              <a:rPr lang="en-US" sz="2300" dirty="0">
                <a:latin typeface="Candara" panose="020E0502030303020204" pitchFamily="34" charset="0"/>
              </a:rPr>
              <a:t>, and it is increasingly being used for writing server applications and services using </a:t>
            </a:r>
            <a:r>
              <a:rPr lang="en-US" sz="2300" dirty="0">
                <a:solidFill>
                  <a:srgbClr val="00B050"/>
                </a:solidFill>
                <a:latin typeface="Candara" panose="020E0502030303020204" pitchFamily="34" charset="0"/>
              </a:rPr>
              <a:t>Node.js</a:t>
            </a:r>
            <a:r>
              <a:rPr lang="en-US" sz="2300" dirty="0">
                <a:latin typeface="Candara" panose="020E0502030303020204" pitchFamily="34" charset="0"/>
              </a:rPr>
              <a:t>.</a:t>
            </a:r>
            <a:endParaRPr lang="fi-FI" sz="2300" dirty="0">
              <a:latin typeface="Candara" panose="020E0502030303020204" pitchFamily="34" charset="0"/>
            </a:endParaRPr>
          </a:p>
        </p:txBody>
      </p:sp>
      <p:sp>
        <p:nvSpPr>
          <p:cNvPr id="4" name="Dian numeron paikkamerkki 3">
            <a:extLst>
              <a:ext uri="{FF2B5EF4-FFF2-40B4-BE49-F238E27FC236}">
                <a16:creationId xmlns:a16="http://schemas.microsoft.com/office/drawing/2014/main" id="{824D6102-0A60-4D12-949D-803D7111D276}"/>
              </a:ext>
            </a:extLst>
          </p:cNvPr>
          <p:cNvSpPr>
            <a:spLocks noGrp="1"/>
          </p:cNvSpPr>
          <p:nvPr>
            <p:ph type="sldNum" sz="quarter" idx="12"/>
          </p:nvPr>
        </p:nvSpPr>
        <p:spPr/>
        <p:txBody>
          <a:bodyPr/>
          <a:lstStyle/>
          <a:p>
            <a:fld id="{3A98EE3D-8CD1-4C3F-BD1C-C98C9596463C}" type="slidenum">
              <a:rPr lang="en-US" sz="1600" smtClean="0"/>
              <a:t>4</a:t>
            </a:fld>
            <a:endParaRPr lang="en-US" sz="1600" dirty="0"/>
          </a:p>
        </p:txBody>
      </p:sp>
      <p:pic>
        <p:nvPicPr>
          <p:cNvPr id="8" name="Kuva 7" descr="Kuva, joka sisältää kohteen henkilö, mies, puku, sisä&#10;&#10;Kuvaus luotu automaattisesti">
            <a:extLst>
              <a:ext uri="{FF2B5EF4-FFF2-40B4-BE49-F238E27FC236}">
                <a16:creationId xmlns:a16="http://schemas.microsoft.com/office/drawing/2014/main" id="{CB16A1F7-5108-4403-BE01-9B0464F80D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7654" y="1180730"/>
            <a:ext cx="2156177" cy="2156177"/>
          </a:xfrm>
          <a:prstGeom prst="rect">
            <a:avLst/>
          </a:prstGeom>
        </p:spPr>
      </p:pic>
    </p:spTree>
    <p:extLst>
      <p:ext uri="{BB962C8B-B14F-4D97-AF65-F5344CB8AC3E}">
        <p14:creationId xmlns:p14="http://schemas.microsoft.com/office/powerpoint/2010/main" val="17981593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876A33E6-6F12-41A2-92E8-1ABDD39DA5FA}"/>
              </a:ext>
            </a:extLst>
          </p:cNvPr>
          <p:cNvSpPr>
            <a:spLocks noGrp="1"/>
          </p:cNvSpPr>
          <p:nvPr>
            <p:ph type="title"/>
          </p:nvPr>
        </p:nvSpPr>
        <p:spPr/>
        <p:txBody>
          <a:bodyPr/>
          <a:lstStyle/>
          <a:p>
            <a:pPr algn="ctr"/>
            <a:r>
              <a:rPr lang="fi-FI" dirty="0" err="1"/>
              <a:t>Syntax</a:t>
            </a:r>
            <a:r>
              <a:rPr lang="fi-FI" dirty="0"/>
              <a:t>: </a:t>
            </a:r>
            <a:r>
              <a:rPr lang="fi-FI" dirty="0" err="1"/>
              <a:t>Statements</a:t>
            </a:r>
            <a:r>
              <a:rPr lang="fi-FI" dirty="0"/>
              <a:t> </a:t>
            </a:r>
            <a:r>
              <a:rPr lang="fi-FI" dirty="0" err="1"/>
              <a:t>versus</a:t>
            </a:r>
            <a:r>
              <a:rPr lang="fi-FI" dirty="0"/>
              <a:t> </a:t>
            </a:r>
            <a:r>
              <a:rPr lang="fi-FI" dirty="0" err="1"/>
              <a:t>Expressions</a:t>
            </a:r>
            <a:endParaRPr lang="fi-FI" dirty="0"/>
          </a:p>
        </p:txBody>
      </p:sp>
      <p:sp>
        <p:nvSpPr>
          <p:cNvPr id="3" name="Sisällön paikkamerkki 2">
            <a:extLst>
              <a:ext uri="{FF2B5EF4-FFF2-40B4-BE49-F238E27FC236}">
                <a16:creationId xmlns:a16="http://schemas.microsoft.com/office/drawing/2014/main" id="{4C1B3B4E-B5A0-4478-827A-E94824602A20}"/>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http://speakingjs.com/es5/ch01.html</a:t>
            </a:r>
          </a:p>
        </p:txBody>
      </p:sp>
      <p:sp>
        <p:nvSpPr>
          <p:cNvPr id="4" name="Dian numeron paikkamerkki 3">
            <a:extLst>
              <a:ext uri="{FF2B5EF4-FFF2-40B4-BE49-F238E27FC236}">
                <a16:creationId xmlns:a16="http://schemas.microsoft.com/office/drawing/2014/main" id="{4789AC88-D9D2-4198-A486-F90D8A78EE15}"/>
              </a:ext>
            </a:extLst>
          </p:cNvPr>
          <p:cNvSpPr>
            <a:spLocks noGrp="1"/>
          </p:cNvSpPr>
          <p:nvPr>
            <p:ph type="sldNum" sz="quarter" idx="12"/>
          </p:nvPr>
        </p:nvSpPr>
        <p:spPr/>
        <p:txBody>
          <a:bodyPr/>
          <a:lstStyle/>
          <a:p>
            <a:fld id="{3A98EE3D-8CD1-4C3F-BD1C-C98C9596463C}" type="slidenum">
              <a:rPr lang="en-US" smtClean="0"/>
              <a:pPr/>
              <a:t>40</a:t>
            </a:fld>
            <a:endParaRPr lang="en-US" dirty="0"/>
          </a:p>
        </p:txBody>
      </p:sp>
      <p:pic>
        <p:nvPicPr>
          <p:cNvPr id="6" name="Kuva 5">
            <a:extLst>
              <a:ext uri="{FF2B5EF4-FFF2-40B4-BE49-F238E27FC236}">
                <a16:creationId xmlns:a16="http://schemas.microsoft.com/office/drawing/2014/main" id="{99B63757-FDEF-4D18-A44D-28DA97083DF8}"/>
              </a:ext>
            </a:extLst>
          </p:cNvPr>
          <p:cNvPicPr>
            <a:picLocks noChangeAspect="1"/>
          </p:cNvPicPr>
          <p:nvPr/>
        </p:nvPicPr>
        <p:blipFill>
          <a:blip r:embed="rId2"/>
          <a:stretch>
            <a:fillRect/>
          </a:stretch>
        </p:blipFill>
        <p:spPr>
          <a:xfrm>
            <a:off x="861134" y="1109751"/>
            <a:ext cx="9454718" cy="5124550"/>
          </a:xfrm>
          <a:prstGeom prst="rect">
            <a:avLst/>
          </a:prstGeom>
        </p:spPr>
      </p:pic>
      <p:sp>
        <p:nvSpPr>
          <p:cNvPr id="5" name="Tekstiruutu 4">
            <a:extLst>
              <a:ext uri="{FF2B5EF4-FFF2-40B4-BE49-F238E27FC236}">
                <a16:creationId xmlns:a16="http://schemas.microsoft.com/office/drawing/2014/main" id="{FD43FC0A-B9F5-4ADE-BBE1-FE6DF2F81779}"/>
              </a:ext>
            </a:extLst>
          </p:cNvPr>
          <p:cNvSpPr txBox="1"/>
          <p:nvPr/>
        </p:nvSpPr>
        <p:spPr>
          <a:xfrm>
            <a:off x="7877156" y="3329125"/>
            <a:ext cx="3698438" cy="1477328"/>
          </a:xfrm>
          <a:prstGeom prst="rect">
            <a:avLst/>
          </a:prstGeom>
          <a:noFill/>
          <a:ln>
            <a:solidFill>
              <a:srgbClr val="FF0000"/>
            </a:solidFill>
          </a:ln>
        </p:spPr>
        <p:txBody>
          <a:bodyPr wrap="square" rtlCol="0">
            <a:spAutoFit/>
          </a:bodyPr>
          <a:lstStyle/>
          <a:p>
            <a:r>
              <a:rPr lang="fi-FI" dirty="0">
                <a:solidFill>
                  <a:srgbClr val="00B050"/>
                </a:solidFill>
              </a:rPr>
              <a:t>Video Tip!</a:t>
            </a:r>
          </a:p>
          <a:p>
            <a:r>
              <a:rPr lang="fi-FI" dirty="0"/>
              <a:t>https://www.youtube.com/watch?v=qouPzSryggk </a:t>
            </a:r>
          </a:p>
          <a:p>
            <a:r>
              <a:rPr lang="en-US" dirty="0"/>
              <a:t>Netflix JavaScript Talks - Human Performance | Jem Young</a:t>
            </a:r>
            <a:endParaRPr lang="fi-FI" dirty="0"/>
          </a:p>
        </p:txBody>
      </p:sp>
    </p:spTree>
    <p:extLst>
      <p:ext uri="{BB962C8B-B14F-4D97-AF65-F5344CB8AC3E}">
        <p14:creationId xmlns:p14="http://schemas.microsoft.com/office/powerpoint/2010/main" val="39688405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E8A54D71-6B1B-4CBE-9D13-1617EB2A4B5A}"/>
              </a:ext>
            </a:extLst>
          </p:cNvPr>
          <p:cNvSpPr>
            <a:spLocks noGrp="1"/>
          </p:cNvSpPr>
          <p:nvPr>
            <p:ph type="title"/>
          </p:nvPr>
        </p:nvSpPr>
        <p:spPr/>
        <p:txBody>
          <a:bodyPr/>
          <a:lstStyle/>
          <a:p>
            <a:pPr algn="ctr"/>
            <a:r>
              <a:rPr lang="fi-FI" dirty="0" err="1"/>
              <a:t>Syntax</a:t>
            </a:r>
            <a:r>
              <a:rPr lang="fi-FI" dirty="0"/>
              <a:t>: </a:t>
            </a:r>
            <a:r>
              <a:rPr lang="fi-FI" dirty="0" err="1"/>
              <a:t>Statements</a:t>
            </a:r>
            <a:r>
              <a:rPr lang="fi-FI" dirty="0"/>
              <a:t> </a:t>
            </a:r>
            <a:r>
              <a:rPr lang="fi-FI" dirty="0" err="1"/>
              <a:t>versus</a:t>
            </a:r>
            <a:r>
              <a:rPr lang="fi-FI" dirty="0"/>
              <a:t> </a:t>
            </a:r>
            <a:r>
              <a:rPr lang="fi-FI" dirty="0" err="1"/>
              <a:t>expressions</a:t>
            </a:r>
            <a:r>
              <a:rPr lang="fi-FI" dirty="0"/>
              <a:t> 2</a:t>
            </a:r>
          </a:p>
        </p:txBody>
      </p:sp>
      <p:sp>
        <p:nvSpPr>
          <p:cNvPr id="3" name="Sisällön paikkamerkki 2">
            <a:extLst>
              <a:ext uri="{FF2B5EF4-FFF2-40B4-BE49-F238E27FC236}">
                <a16:creationId xmlns:a16="http://schemas.microsoft.com/office/drawing/2014/main" id="{B332EFB5-0EE0-4240-B6DE-FFEC043F1F56}"/>
              </a:ext>
            </a:extLst>
          </p:cNvPr>
          <p:cNvSpPr>
            <a:spLocks noGrp="1"/>
          </p:cNvSpPr>
          <p:nvPr>
            <p:ph idx="1"/>
          </p:nvPr>
        </p:nvSpPr>
        <p:spPr>
          <a:xfrm>
            <a:off x="861134" y="1109751"/>
            <a:ext cx="10294546" cy="5461644"/>
          </a:xfrm>
        </p:spPr>
        <p:txBody>
          <a:bodyPr>
            <a:normAutofit fontScale="62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https://exploringjs.com/impatient-js/ch_syntax.html#an-overview-of-javascripts-syntax</a:t>
            </a:r>
          </a:p>
        </p:txBody>
      </p:sp>
      <p:sp>
        <p:nvSpPr>
          <p:cNvPr id="4" name="Dian numeron paikkamerkki 3">
            <a:extLst>
              <a:ext uri="{FF2B5EF4-FFF2-40B4-BE49-F238E27FC236}">
                <a16:creationId xmlns:a16="http://schemas.microsoft.com/office/drawing/2014/main" id="{5ABF18B9-C5EC-466A-8FDD-F8B25FD90717}"/>
              </a:ext>
            </a:extLst>
          </p:cNvPr>
          <p:cNvSpPr>
            <a:spLocks noGrp="1"/>
          </p:cNvSpPr>
          <p:nvPr>
            <p:ph type="sldNum" sz="quarter" idx="12"/>
          </p:nvPr>
        </p:nvSpPr>
        <p:spPr/>
        <p:txBody>
          <a:bodyPr/>
          <a:lstStyle/>
          <a:p>
            <a:fld id="{3A98EE3D-8CD1-4C3F-BD1C-C98C9596463C}" type="slidenum">
              <a:rPr lang="en-US" smtClean="0"/>
              <a:pPr/>
              <a:t>41</a:t>
            </a:fld>
            <a:endParaRPr lang="en-US" dirty="0"/>
          </a:p>
        </p:txBody>
      </p:sp>
      <p:pic>
        <p:nvPicPr>
          <p:cNvPr id="5" name="Kuva 4">
            <a:extLst>
              <a:ext uri="{FF2B5EF4-FFF2-40B4-BE49-F238E27FC236}">
                <a16:creationId xmlns:a16="http://schemas.microsoft.com/office/drawing/2014/main" id="{E30DD7E9-3EAF-4A56-8F05-F00C2868DAB3}"/>
              </a:ext>
            </a:extLst>
          </p:cNvPr>
          <p:cNvPicPr>
            <a:picLocks noChangeAspect="1"/>
          </p:cNvPicPr>
          <p:nvPr/>
        </p:nvPicPr>
        <p:blipFill>
          <a:blip r:embed="rId2"/>
          <a:stretch>
            <a:fillRect/>
          </a:stretch>
        </p:blipFill>
        <p:spPr>
          <a:xfrm>
            <a:off x="861134" y="1109751"/>
            <a:ext cx="9667783" cy="5243987"/>
          </a:xfrm>
          <a:prstGeom prst="rect">
            <a:avLst/>
          </a:prstGeom>
        </p:spPr>
      </p:pic>
      <p:sp>
        <p:nvSpPr>
          <p:cNvPr id="6" name="Tekstiruutu 5">
            <a:extLst>
              <a:ext uri="{FF2B5EF4-FFF2-40B4-BE49-F238E27FC236}">
                <a16:creationId xmlns:a16="http://schemas.microsoft.com/office/drawing/2014/main" id="{9CE68739-BAFA-4F64-8D60-1D246DD00214}"/>
              </a:ext>
            </a:extLst>
          </p:cNvPr>
          <p:cNvSpPr txBox="1"/>
          <p:nvPr/>
        </p:nvSpPr>
        <p:spPr>
          <a:xfrm>
            <a:off x="8078678" y="2174517"/>
            <a:ext cx="3808521" cy="1477328"/>
          </a:xfrm>
          <a:prstGeom prst="rect">
            <a:avLst/>
          </a:prstGeom>
          <a:noFill/>
          <a:ln>
            <a:solidFill>
              <a:srgbClr val="FF0000"/>
            </a:solidFill>
          </a:ln>
        </p:spPr>
        <p:txBody>
          <a:bodyPr wrap="square" rtlCol="0">
            <a:spAutoFit/>
          </a:bodyPr>
          <a:lstStyle/>
          <a:p>
            <a:r>
              <a:rPr lang="en-US" dirty="0">
                <a:solidFill>
                  <a:srgbClr val="00B050"/>
                </a:solidFill>
              </a:rPr>
              <a:t>Video Tip! </a:t>
            </a:r>
          </a:p>
          <a:p>
            <a:r>
              <a:rPr lang="fi-FI" dirty="0"/>
              <a:t>https://www.youtube.com/watch?v=8aGhZQkoFbQ</a:t>
            </a:r>
            <a:endParaRPr lang="en-US" dirty="0">
              <a:solidFill>
                <a:srgbClr val="00B050"/>
              </a:solidFill>
            </a:endParaRPr>
          </a:p>
          <a:p>
            <a:r>
              <a:rPr lang="en-US" dirty="0"/>
              <a:t>What the heck is the event loop anyway? </a:t>
            </a:r>
            <a:r>
              <a:rPr lang="en-US" dirty="0" err="1"/>
              <a:t>JSConf</a:t>
            </a:r>
            <a:r>
              <a:rPr lang="en-US" dirty="0"/>
              <a:t> EU | Philip Roberts</a:t>
            </a:r>
            <a:endParaRPr lang="fi-FI" dirty="0"/>
          </a:p>
        </p:txBody>
      </p:sp>
    </p:spTree>
    <p:extLst>
      <p:ext uri="{BB962C8B-B14F-4D97-AF65-F5344CB8AC3E}">
        <p14:creationId xmlns:p14="http://schemas.microsoft.com/office/powerpoint/2010/main" val="416522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E8A54D71-6B1B-4CBE-9D13-1617EB2A4B5A}"/>
              </a:ext>
            </a:extLst>
          </p:cNvPr>
          <p:cNvSpPr>
            <a:spLocks noGrp="1"/>
          </p:cNvSpPr>
          <p:nvPr>
            <p:ph type="title"/>
          </p:nvPr>
        </p:nvSpPr>
        <p:spPr/>
        <p:txBody>
          <a:bodyPr/>
          <a:lstStyle/>
          <a:p>
            <a:pPr algn="ctr"/>
            <a:r>
              <a:rPr lang="fi-FI" dirty="0" err="1"/>
              <a:t>Syntax</a:t>
            </a:r>
            <a:r>
              <a:rPr lang="fi-FI" dirty="0"/>
              <a:t>: </a:t>
            </a:r>
            <a:r>
              <a:rPr lang="fi-FI" dirty="0" err="1"/>
              <a:t>Statements</a:t>
            </a:r>
            <a:r>
              <a:rPr lang="fi-FI" dirty="0"/>
              <a:t> </a:t>
            </a:r>
            <a:r>
              <a:rPr lang="fi-FI" dirty="0" err="1"/>
              <a:t>versus</a:t>
            </a:r>
            <a:r>
              <a:rPr lang="fi-FI" dirty="0"/>
              <a:t> </a:t>
            </a:r>
            <a:r>
              <a:rPr lang="fi-FI" dirty="0" err="1"/>
              <a:t>expressions</a:t>
            </a:r>
            <a:r>
              <a:rPr lang="fi-FI" dirty="0"/>
              <a:t> 3</a:t>
            </a:r>
          </a:p>
        </p:txBody>
      </p:sp>
      <p:sp>
        <p:nvSpPr>
          <p:cNvPr id="3" name="Sisällön paikkamerkki 2">
            <a:extLst>
              <a:ext uri="{FF2B5EF4-FFF2-40B4-BE49-F238E27FC236}">
                <a16:creationId xmlns:a16="http://schemas.microsoft.com/office/drawing/2014/main" id="{B332EFB5-0EE0-4240-B6DE-FFEC043F1F56}"/>
              </a:ext>
            </a:extLst>
          </p:cNvPr>
          <p:cNvSpPr>
            <a:spLocks noGrp="1"/>
          </p:cNvSpPr>
          <p:nvPr>
            <p:ph idx="1"/>
          </p:nvPr>
        </p:nvSpPr>
        <p:spPr>
          <a:xfrm>
            <a:off x="861134" y="1109751"/>
            <a:ext cx="10294546" cy="5461644"/>
          </a:xfrm>
        </p:spPr>
        <p:txBody>
          <a:bodyPr>
            <a:normAutofit fontScale="62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https://exploringjs.com/impatient-js/ch_syntax.html#an-overview-of-javascripts-syntax</a:t>
            </a:r>
          </a:p>
        </p:txBody>
      </p:sp>
      <p:sp>
        <p:nvSpPr>
          <p:cNvPr id="4" name="Dian numeron paikkamerkki 3">
            <a:extLst>
              <a:ext uri="{FF2B5EF4-FFF2-40B4-BE49-F238E27FC236}">
                <a16:creationId xmlns:a16="http://schemas.microsoft.com/office/drawing/2014/main" id="{5ABF18B9-C5EC-466A-8FDD-F8B25FD90717}"/>
              </a:ext>
            </a:extLst>
          </p:cNvPr>
          <p:cNvSpPr>
            <a:spLocks noGrp="1"/>
          </p:cNvSpPr>
          <p:nvPr>
            <p:ph type="sldNum" sz="quarter" idx="12"/>
          </p:nvPr>
        </p:nvSpPr>
        <p:spPr/>
        <p:txBody>
          <a:bodyPr/>
          <a:lstStyle/>
          <a:p>
            <a:fld id="{3A98EE3D-8CD1-4C3F-BD1C-C98C9596463C}" type="slidenum">
              <a:rPr lang="en-US" smtClean="0"/>
              <a:pPr/>
              <a:t>42</a:t>
            </a:fld>
            <a:endParaRPr lang="en-US" dirty="0"/>
          </a:p>
        </p:txBody>
      </p:sp>
      <p:pic>
        <p:nvPicPr>
          <p:cNvPr id="5" name="Kuva 4">
            <a:extLst>
              <a:ext uri="{FF2B5EF4-FFF2-40B4-BE49-F238E27FC236}">
                <a16:creationId xmlns:a16="http://schemas.microsoft.com/office/drawing/2014/main" id="{8E477780-CCF4-42A0-AE92-AE796AD8FB65}"/>
              </a:ext>
            </a:extLst>
          </p:cNvPr>
          <p:cNvPicPr>
            <a:picLocks noChangeAspect="1"/>
          </p:cNvPicPr>
          <p:nvPr/>
        </p:nvPicPr>
        <p:blipFill>
          <a:blip r:embed="rId2"/>
          <a:stretch>
            <a:fillRect/>
          </a:stretch>
        </p:blipFill>
        <p:spPr>
          <a:xfrm>
            <a:off x="861133" y="1181422"/>
            <a:ext cx="10775749" cy="5112845"/>
          </a:xfrm>
          <a:prstGeom prst="rect">
            <a:avLst/>
          </a:prstGeom>
        </p:spPr>
      </p:pic>
      <p:sp>
        <p:nvSpPr>
          <p:cNvPr id="6" name="Tekstiruutu 5">
            <a:extLst>
              <a:ext uri="{FF2B5EF4-FFF2-40B4-BE49-F238E27FC236}">
                <a16:creationId xmlns:a16="http://schemas.microsoft.com/office/drawing/2014/main" id="{3C788E3A-761D-401D-9941-F8934A5953E8}"/>
              </a:ext>
            </a:extLst>
          </p:cNvPr>
          <p:cNvSpPr txBox="1"/>
          <p:nvPr/>
        </p:nvSpPr>
        <p:spPr>
          <a:xfrm>
            <a:off x="7976618" y="1754573"/>
            <a:ext cx="3959441" cy="1754326"/>
          </a:xfrm>
          <a:prstGeom prst="rect">
            <a:avLst/>
          </a:prstGeom>
          <a:noFill/>
          <a:ln>
            <a:solidFill>
              <a:srgbClr val="FF0000"/>
            </a:solidFill>
          </a:ln>
        </p:spPr>
        <p:txBody>
          <a:bodyPr wrap="square" rtlCol="0">
            <a:spAutoFit/>
          </a:bodyPr>
          <a:lstStyle/>
          <a:p>
            <a:r>
              <a:rPr lang="fi-FI" dirty="0">
                <a:solidFill>
                  <a:srgbClr val="00B050"/>
                </a:solidFill>
              </a:rPr>
              <a:t>Video Tip! </a:t>
            </a:r>
            <a:r>
              <a:rPr lang="fi-FI" dirty="0"/>
              <a:t>https://www.youtube.com/watch?v=exrc_rLj5iw</a:t>
            </a:r>
          </a:p>
          <a:p>
            <a:r>
              <a:rPr lang="en-US" dirty="0"/>
              <a:t>An Introduction to Functions, Execution Context and the Call Stack (FULL VIDEO - Parts 1-3)</a:t>
            </a:r>
            <a:r>
              <a:rPr lang="fi-FI" dirty="0"/>
              <a:t> | </a:t>
            </a:r>
            <a:r>
              <a:rPr lang="fi-FI" dirty="0" err="1"/>
              <a:t>Will</a:t>
            </a:r>
            <a:r>
              <a:rPr lang="fi-FI" dirty="0"/>
              <a:t> </a:t>
            </a:r>
            <a:r>
              <a:rPr lang="fi-FI" dirty="0" err="1"/>
              <a:t>Sentence</a:t>
            </a:r>
            <a:endParaRPr lang="fi-FI" dirty="0"/>
          </a:p>
        </p:txBody>
      </p:sp>
    </p:spTree>
    <p:extLst>
      <p:ext uri="{BB962C8B-B14F-4D97-AF65-F5344CB8AC3E}">
        <p14:creationId xmlns:p14="http://schemas.microsoft.com/office/powerpoint/2010/main" val="2526500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E8A54D71-6B1B-4CBE-9D13-1617EB2A4B5A}"/>
              </a:ext>
            </a:extLst>
          </p:cNvPr>
          <p:cNvSpPr>
            <a:spLocks noGrp="1"/>
          </p:cNvSpPr>
          <p:nvPr>
            <p:ph type="title"/>
          </p:nvPr>
        </p:nvSpPr>
        <p:spPr/>
        <p:txBody>
          <a:bodyPr/>
          <a:lstStyle/>
          <a:p>
            <a:pPr algn="ctr"/>
            <a:r>
              <a:rPr lang="fi-FI" dirty="0" err="1"/>
              <a:t>Ambiguous</a:t>
            </a:r>
            <a:r>
              <a:rPr lang="fi-FI" dirty="0"/>
              <a:t> </a:t>
            </a:r>
            <a:r>
              <a:rPr lang="fi-FI" dirty="0" err="1"/>
              <a:t>Syntax</a:t>
            </a:r>
            <a:endParaRPr lang="fi-FI" dirty="0"/>
          </a:p>
        </p:txBody>
      </p:sp>
      <p:sp>
        <p:nvSpPr>
          <p:cNvPr id="3" name="Sisällön paikkamerkki 2">
            <a:extLst>
              <a:ext uri="{FF2B5EF4-FFF2-40B4-BE49-F238E27FC236}">
                <a16:creationId xmlns:a16="http://schemas.microsoft.com/office/drawing/2014/main" id="{B332EFB5-0EE0-4240-B6DE-FFEC043F1F56}"/>
              </a:ext>
            </a:extLst>
          </p:cNvPr>
          <p:cNvSpPr>
            <a:spLocks noGrp="1"/>
          </p:cNvSpPr>
          <p:nvPr>
            <p:ph idx="1"/>
          </p:nvPr>
        </p:nvSpPr>
        <p:spPr>
          <a:xfrm>
            <a:off x="861134" y="1109751"/>
            <a:ext cx="10294546" cy="5461644"/>
          </a:xfrm>
        </p:spPr>
        <p:txBody>
          <a:bodyPr>
            <a:normAutofit fontScale="62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https://exploringjs.com/impatient-js/ch_syntax.html#an-overview-of-javascripts-syntax</a:t>
            </a:r>
          </a:p>
        </p:txBody>
      </p:sp>
      <p:sp>
        <p:nvSpPr>
          <p:cNvPr id="4" name="Dian numeron paikkamerkki 3">
            <a:extLst>
              <a:ext uri="{FF2B5EF4-FFF2-40B4-BE49-F238E27FC236}">
                <a16:creationId xmlns:a16="http://schemas.microsoft.com/office/drawing/2014/main" id="{5ABF18B9-C5EC-466A-8FDD-F8B25FD90717}"/>
              </a:ext>
            </a:extLst>
          </p:cNvPr>
          <p:cNvSpPr>
            <a:spLocks noGrp="1"/>
          </p:cNvSpPr>
          <p:nvPr>
            <p:ph type="sldNum" sz="quarter" idx="12"/>
          </p:nvPr>
        </p:nvSpPr>
        <p:spPr/>
        <p:txBody>
          <a:bodyPr/>
          <a:lstStyle/>
          <a:p>
            <a:fld id="{3A98EE3D-8CD1-4C3F-BD1C-C98C9596463C}" type="slidenum">
              <a:rPr lang="en-US" smtClean="0"/>
              <a:pPr/>
              <a:t>43</a:t>
            </a:fld>
            <a:endParaRPr lang="en-US" dirty="0"/>
          </a:p>
        </p:txBody>
      </p:sp>
      <p:pic>
        <p:nvPicPr>
          <p:cNvPr id="7" name="Kuva 6">
            <a:extLst>
              <a:ext uri="{FF2B5EF4-FFF2-40B4-BE49-F238E27FC236}">
                <a16:creationId xmlns:a16="http://schemas.microsoft.com/office/drawing/2014/main" id="{9B96BF0C-DF85-4C0B-9249-00C4783ECD5E}"/>
              </a:ext>
            </a:extLst>
          </p:cNvPr>
          <p:cNvPicPr>
            <a:picLocks noChangeAspect="1"/>
          </p:cNvPicPr>
          <p:nvPr/>
        </p:nvPicPr>
        <p:blipFill>
          <a:blip r:embed="rId2"/>
          <a:stretch>
            <a:fillRect/>
          </a:stretch>
        </p:blipFill>
        <p:spPr>
          <a:xfrm>
            <a:off x="861134" y="1091995"/>
            <a:ext cx="9925050" cy="5143500"/>
          </a:xfrm>
          <a:prstGeom prst="rect">
            <a:avLst/>
          </a:prstGeom>
        </p:spPr>
      </p:pic>
      <p:sp>
        <p:nvSpPr>
          <p:cNvPr id="6" name="Tekstiruutu 5">
            <a:extLst>
              <a:ext uri="{FF2B5EF4-FFF2-40B4-BE49-F238E27FC236}">
                <a16:creationId xmlns:a16="http://schemas.microsoft.com/office/drawing/2014/main" id="{B128D736-DA3E-4D65-AD7B-A5E2B6A72D76}"/>
              </a:ext>
            </a:extLst>
          </p:cNvPr>
          <p:cNvSpPr txBox="1"/>
          <p:nvPr/>
        </p:nvSpPr>
        <p:spPr>
          <a:xfrm>
            <a:off x="7918880" y="4385569"/>
            <a:ext cx="3968319" cy="1477328"/>
          </a:xfrm>
          <a:prstGeom prst="rect">
            <a:avLst/>
          </a:prstGeom>
          <a:noFill/>
          <a:ln>
            <a:solidFill>
              <a:srgbClr val="FF0000"/>
            </a:solidFill>
          </a:ln>
        </p:spPr>
        <p:txBody>
          <a:bodyPr wrap="square" rtlCol="0">
            <a:spAutoFit/>
          </a:bodyPr>
          <a:lstStyle/>
          <a:p>
            <a:r>
              <a:rPr lang="fi-FI">
                <a:solidFill>
                  <a:srgbClr val="00B050"/>
                </a:solidFill>
              </a:rPr>
              <a:t>Video Tip!</a:t>
            </a:r>
          </a:p>
          <a:p>
            <a:r>
              <a:rPr lang="fi-FI"/>
              <a:t>https://www.youtube.com/watch?v=Bv_5Zv5c-Ts</a:t>
            </a:r>
          </a:p>
          <a:p>
            <a:r>
              <a:rPr lang="en-US"/>
              <a:t>JavaScript: Understanding the Weird Parts - The First 3.5 Hours | Tony Alicea</a:t>
            </a:r>
            <a:endParaRPr lang="fi-FI" dirty="0"/>
          </a:p>
        </p:txBody>
      </p:sp>
    </p:spTree>
    <p:extLst>
      <p:ext uri="{BB962C8B-B14F-4D97-AF65-F5344CB8AC3E}">
        <p14:creationId xmlns:p14="http://schemas.microsoft.com/office/powerpoint/2010/main" val="8634494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tsikko 4">
            <a:extLst>
              <a:ext uri="{FF2B5EF4-FFF2-40B4-BE49-F238E27FC236}">
                <a16:creationId xmlns:a16="http://schemas.microsoft.com/office/drawing/2014/main" id="{159FB95A-37AD-4CAC-9878-6EBC1DA8FBC8}"/>
              </a:ext>
            </a:extLst>
          </p:cNvPr>
          <p:cNvSpPr>
            <a:spLocks noGrp="1"/>
          </p:cNvSpPr>
          <p:nvPr>
            <p:ph type="title"/>
          </p:nvPr>
        </p:nvSpPr>
        <p:spPr/>
        <p:txBody>
          <a:bodyPr>
            <a:normAutofit fontScale="90000"/>
          </a:bodyPr>
          <a:lstStyle/>
          <a:p>
            <a:pPr algn="ctr"/>
            <a:r>
              <a:rPr lang="fi-FI" dirty="0" err="1"/>
              <a:t>Syntax</a:t>
            </a:r>
            <a:r>
              <a:rPr lang="fi-FI" dirty="0"/>
              <a:t>: </a:t>
            </a:r>
            <a:r>
              <a:rPr lang="fi-FI" dirty="0" err="1"/>
              <a:t>The</a:t>
            </a:r>
            <a:r>
              <a:rPr lang="fi-FI" dirty="0"/>
              <a:t> </a:t>
            </a:r>
            <a:r>
              <a:rPr lang="fi-FI" dirty="0" err="1"/>
              <a:t>Temporal</a:t>
            </a:r>
            <a:r>
              <a:rPr lang="fi-FI" dirty="0"/>
              <a:t> </a:t>
            </a:r>
            <a:r>
              <a:rPr lang="fi-FI" dirty="0" err="1"/>
              <a:t>Dead</a:t>
            </a:r>
            <a:r>
              <a:rPr lang="fi-FI" dirty="0"/>
              <a:t> </a:t>
            </a:r>
            <a:r>
              <a:rPr lang="fi-FI" dirty="0" err="1"/>
              <a:t>Zone</a:t>
            </a:r>
            <a:endParaRPr lang="fi-FI" dirty="0"/>
          </a:p>
        </p:txBody>
      </p:sp>
      <p:sp>
        <p:nvSpPr>
          <p:cNvPr id="6" name="Sisällön paikkamerkki 5">
            <a:extLst>
              <a:ext uri="{FF2B5EF4-FFF2-40B4-BE49-F238E27FC236}">
                <a16:creationId xmlns:a16="http://schemas.microsoft.com/office/drawing/2014/main" id="{72A7C4B5-2EFE-4D15-8430-A775931476E3}"/>
              </a:ext>
            </a:extLst>
          </p:cNvPr>
          <p:cNvSpPr>
            <a:spLocks noGrp="1"/>
          </p:cNvSpPr>
          <p:nvPr>
            <p:ph sz="half" idx="1"/>
          </p:nvPr>
        </p:nvSpPr>
        <p:spPr>
          <a:xfrm>
            <a:off x="798990" y="1180730"/>
            <a:ext cx="4938026" cy="5390665"/>
          </a:xfrm>
        </p:spPr>
        <p:txBody>
          <a:bodyPr>
            <a:normAutofit fontScale="92500" lnSpcReduction="20000"/>
          </a:bodyPr>
          <a:lstStyle/>
          <a:p>
            <a:r>
              <a:rPr lang="en-US" dirty="0"/>
              <a:t>A </a:t>
            </a:r>
            <a:r>
              <a:rPr lang="en-US" dirty="0">
                <a:solidFill>
                  <a:srgbClr val="00B050"/>
                </a:solidFill>
              </a:rPr>
              <a:t>variable</a:t>
            </a:r>
            <a:r>
              <a:rPr lang="en-US" dirty="0"/>
              <a:t> declared by </a:t>
            </a:r>
            <a:r>
              <a:rPr lang="en-US" dirty="0">
                <a:solidFill>
                  <a:srgbClr val="00B050"/>
                </a:solidFill>
              </a:rPr>
              <a:t>let</a:t>
            </a:r>
            <a:r>
              <a:rPr lang="en-US" dirty="0"/>
              <a:t> or </a:t>
            </a:r>
            <a:r>
              <a:rPr lang="en-US" dirty="0">
                <a:solidFill>
                  <a:srgbClr val="00B050"/>
                </a:solidFill>
              </a:rPr>
              <a:t>const</a:t>
            </a:r>
            <a:r>
              <a:rPr lang="en-US" dirty="0"/>
              <a:t> has a so-called </a:t>
            </a:r>
            <a:r>
              <a:rPr lang="en-US" dirty="0">
                <a:solidFill>
                  <a:srgbClr val="00B050"/>
                </a:solidFill>
              </a:rPr>
              <a:t>temporal</a:t>
            </a:r>
            <a:r>
              <a:rPr lang="en-US" dirty="0"/>
              <a:t> </a:t>
            </a:r>
            <a:r>
              <a:rPr lang="en-US" dirty="0">
                <a:solidFill>
                  <a:srgbClr val="00B050"/>
                </a:solidFill>
              </a:rPr>
              <a:t>dead</a:t>
            </a:r>
            <a:r>
              <a:rPr lang="en-US" dirty="0"/>
              <a:t> </a:t>
            </a:r>
            <a:r>
              <a:rPr lang="en-US" dirty="0">
                <a:solidFill>
                  <a:srgbClr val="00B050"/>
                </a:solidFill>
              </a:rPr>
              <a:t>zone</a:t>
            </a:r>
            <a:r>
              <a:rPr lang="en-US" dirty="0"/>
              <a:t> (</a:t>
            </a:r>
            <a:r>
              <a:rPr lang="en-US" dirty="0">
                <a:solidFill>
                  <a:srgbClr val="00B050"/>
                </a:solidFill>
              </a:rPr>
              <a:t>TDZ</a:t>
            </a:r>
            <a:r>
              <a:rPr lang="en-US" dirty="0"/>
              <a:t>): When entering its </a:t>
            </a:r>
            <a:r>
              <a:rPr lang="en-US" dirty="0">
                <a:solidFill>
                  <a:srgbClr val="00B050"/>
                </a:solidFill>
              </a:rPr>
              <a:t>scope</a:t>
            </a:r>
            <a:r>
              <a:rPr lang="en-US" dirty="0"/>
              <a:t>, it can’t be accessed (got or set) until execution reaches the </a:t>
            </a:r>
            <a:r>
              <a:rPr lang="en-US" dirty="0">
                <a:solidFill>
                  <a:srgbClr val="00B050"/>
                </a:solidFill>
              </a:rPr>
              <a:t>declaration</a:t>
            </a:r>
            <a:r>
              <a:rPr lang="en-US" dirty="0"/>
              <a:t>. Let’s compare the life cycles of </a:t>
            </a:r>
            <a:r>
              <a:rPr lang="en-US" dirty="0">
                <a:solidFill>
                  <a:srgbClr val="00B050"/>
                </a:solidFill>
              </a:rPr>
              <a:t>var-declared</a:t>
            </a:r>
            <a:r>
              <a:rPr lang="en-US" dirty="0"/>
              <a:t> </a:t>
            </a:r>
            <a:r>
              <a:rPr lang="en-US" dirty="0">
                <a:solidFill>
                  <a:srgbClr val="00B050"/>
                </a:solidFill>
              </a:rPr>
              <a:t>variables</a:t>
            </a:r>
            <a:r>
              <a:rPr lang="en-US" dirty="0"/>
              <a:t> (which don’t have </a:t>
            </a:r>
            <a:r>
              <a:rPr lang="en-US" dirty="0">
                <a:solidFill>
                  <a:srgbClr val="00B050"/>
                </a:solidFill>
              </a:rPr>
              <a:t>TDZs</a:t>
            </a:r>
            <a:r>
              <a:rPr lang="en-US" dirty="0"/>
              <a:t>) and </a:t>
            </a:r>
            <a:r>
              <a:rPr lang="en-US" dirty="0">
                <a:solidFill>
                  <a:srgbClr val="00B050"/>
                </a:solidFill>
              </a:rPr>
              <a:t>let-declared</a:t>
            </a:r>
            <a:r>
              <a:rPr lang="en-US" dirty="0"/>
              <a:t> </a:t>
            </a:r>
            <a:r>
              <a:rPr lang="en-US" dirty="0">
                <a:solidFill>
                  <a:srgbClr val="00B050"/>
                </a:solidFill>
              </a:rPr>
              <a:t>variables</a:t>
            </a:r>
            <a:r>
              <a:rPr lang="en-US" dirty="0"/>
              <a:t> (which have </a:t>
            </a:r>
            <a:r>
              <a:rPr lang="en-US" dirty="0">
                <a:solidFill>
                  <a:srgbClr val="00B050"/>
                </a:solidFill>
              </a:rPr>
              <a:t>TDZs</a:t>
            </a:r>
            <a:r>
              <a:rPr lang="en-US" dirty="0"/>
              <a:t>).</a:t>
            </a:r>
          </a:p>
          <a:p>
            <a:r>
              <a:rPr lang="en-US" dirty="0"/>
              <a:t>The life cycle of </a:t>
            </a:r>
            <a:r>
              <a:rPr lang="en-US" dirty="0">
                <a:solidFill>
                  <a:srgbClr val="00B050"/>
                </a:solidFill>
              </a:rPr>
              <a:t>var-declared</a:t>
            </a:r>
            <a:r>
              <a:rPr lang="en-US" dirty="0"/>
              <a:t> </a:t>
            </a:r>
            <a:r>
              <a:rPr lang="en-US" dirty="0">
                <a:solidFill>
                  <a:srgbClr val="00B050"/>
                </a:solidFill>
              </a:rPr>
              <a:t>variables</a:t>
            </a:r>
            <a:r>
              <a:rPr lang="en-US" dirty="0"/>
              <a:t>: </a:t>
            </a:r>
            <a:r>
              <a:rPr lang="en-US" dirty="0">
                <a:solidFill>
                  <a:srgbClr val="00B050"/>
                </a:solidFill>
              </a:rPr>
              <a:t>var</a:t>
            </a:r>
            <a:r>
              <a:rPr lang="en-US" dirty="0"/>
              <a:t> </a:t>
            </a:r>
            <a:r>
              <a:rPr lang="en-US" dirty="0">
                <a:solidFill>
                  <a:srgbClr val="00B050"/>
                </a:solidFill>
              </a:rPr>
              <a:t>variables</a:t>
            </a:r>
            <a:r>
              <a:rPr lang="en-US" dirty="0"/>
              <a:t> don’t have </a:t>
            </a:r>
            <a:r>
              <a:rPr lang="en-US" dirty="0">
                <a:solidFill>
                  <a:srgbClr val="00B050"/>
                </a:solidFill>
              </a:rPr>
              <a:t>temporal</a:t>
            </a:r>
            <a:r>
              <a:rPr lang="en-US" dirty="0"/>
              <a:t> </a:t>
            </a:r>
            <a:r>
              <a:rPr lang="en-US" dirty="0">
                <a:solidFill>
                  <a:srgbClr val="00B050"/>
                </a:solidFill>
              </a:rPr>
              <a:t>dead</a:t>
            </a:r>
            <a:r>
              <a:rPr lang="en-US" dirty="0"/>
              <a:t> </a:t>
            </a:r>
            <a:r>
              <a:rPr lang="en-US" dirty="0">
                <a:solidFill>
                  <a:srgbClr val="00B050"/>
                </a:solidFill>
              </a:rPr>
              <a:t>zones</a:t>
            </a:r>
            <a:r>
              <a:rPr lang="en-US" dirty="0"/>
              <a:t>. Their life cycle comprises the following steps:</a:t>
            </a:r>
          </a:p>
          <a:p>
            <a:r>
              <a:rPr lang="en-US" dirty="0"/>
              <a:t>When the </a:t>
            </a:r>
            <a:r>
              <a:rPr lang="en-US" dirty="0">
                <a:solidFill>
                  <a:srgbClr val="00B050"/>
                </a:solidFill>
              </a:rPr>
              <a:t>scope</a:t>
            </a:r>
            <a:r>
              <a:rPr lang="en-US" dirty="0"/>
              <a:t> (its surrounding function) of a </a:t>
            </a:r>
            <a:r>
              <a:rPr lang="en-US" dirty="0">
                <a:solidFill>
                  <a:srgbClr val="00B050"/>
                </a:solidFill>
              </a:rPr>
              <a:t>var</a:t>
            </a:r>
            <a:r>
              <a:rPr lang="en-US" dirty="0"/>
              <a:t> variable is entered, storage space (a binding) is created for it. The variable is immediately initialized, by setting it to undefined.</a:t>
            </a:r>
          </a:p>
          <a:p>
            <a:r>
              <a:rPr lang="en-US" dirty="0"/>
              <a:t>When the execution within the scope reaches the </a:t>
            </a:r>
            <a:r>
              <a:rPr lang="en-US" dirty="0">
                <a:solidFill>
                  <a:srgbClr val="00B050"/>
                </a:solidFill>
              </a:rPr>
              <a:t>declaration</a:t>
            </a:r>
            <a:r>
              <a:rPr lang="en-US" dirty="0"/>
              <a:t>, the </a:t>
            </a:r>
            <a:r>
              <a:rPr lang="en-US" dirty="0">
                <a:solidFill>
                  <a:srgbClr val="00B050"/>
                </a:solidFill>
              </a:rPr>
              <a:t>variable</a:t>
            </a:r>
            <a:r>
              <a:rPr lang="en-US" dirty="0"/>
              <a:t> is set to the value specified by the </a:t>
            </a:r>
            <a:r>
              <a:rPr lang="en-US" dirty="0">
                <a:solidFill>
                  <a:srgbClr val="00B050"/>
                </a:solidFill>
              </a:rPr>
              <a:t>initializer</a:t>
            </a:r>
            <a:r>
              <a:rPr lang="en-US" dirty="0"/>
              <a:t> (an </a:t>
            </a:r>
            <a:r>
              <a:rPr lang="en-US" dirty="0">
                <a:solidFill>
                  <a:srgbClr val="00B050"/>
                </a:solidFill>
              </a:rPr>
              <a:t>assignment</a:t>
            </a:r>
            <a:r>
              <a:rPr lang="en-US" dirty="0"/>
              <a:t>) – if there is one. If there isn’t, the value of the variable remains undefined.</a:t>
            </a:r>
            <a:endParaRPr lang="fi-FI" dirty="0"/>
          </a:p>
        </p:txBody>
      </p:sp>
      <p:sp>
        <p:nvSpPr>
          <p:cNvPr id="7" name="Sisällön paikkamerkki 6">
            <a:extLst>
              <a:ext uri="{FF2B5EF4-FFF2-40B4-BE49-F238E27FC236}">
                <a16:creationId xmlns:a16="http://schemas.microsoft.com/office/drawing/2014/main" id="{674AB36B-B335-474C-B7C5-37D592BB719E}"/>
              </a:ext>
            </a:extLst>
          </p:cNvPr>
          <p:cNvSpPr>
            <a:spLocks noGrp="1"/>
          </p:cNvSpPr>
          <p:nvPr>
            <p:ph sz="half" idx="2"/>
          </p:nvPr>
        </p:nvSpPr>
        <p:spPr>
          <a:xfrm>
            <a:off x="6217654" y="1180730"/>
            <a:ext cx="4938026" cy="5390664"/>
          </a:xfrm>
        </p:spPr>
        <p:txBody>
          <a:bodyPr>
            <a:normAutofit fontScale="92500" lnSpcReduction="20000"/>
          </a:bodyPr>
          <a:lstStyle/>
          <a:p>
            <a:r>
              <a:rPr lang="en-US" dirty="0"/>
              <a:t>The life cycle of </a:t>
            </a:r>
            <a:r>
              <a:rPr lang="en-US" dirty="0">
                <a:solidFill>
                  <a:srgbClr val="00B050"/>
                </a:solidFill>
              </a:rPr>
              <a:t>let-declared</a:t>
            </a:r>
            <a:r>
              <a:rPr lang="en-US" dirty="0"/>
              <a:t> </a:t>
            </a:r>
            <a:r>
              <a:rPr lang="en-US" dirty="0">
                <a:solidFill>
                  <a:srgbClr val="00B050"/>
                </a:solidFill>
              </a:rPr>
              <a:t>variables</a:t>
            </a:r>
            <a:r>
              <a:rPr lang="en-US" dirty="0"/>
              <a:t>: </a:t>
            </a:r>
            <a:r>
              <a:rPr lang="en-US" dirty="0">
                <a:solidFill>
                  <a:srgbClr val="00B050"/>
                </a:solidFill>
              </a:rPr>
              <a:t>Variables</a:t>
            </a:r>
            <a:r>
              <a:rPr lang="en-US" dirty="0"/>
              <a:t> </a:t>
            </a:r>
            <a:r>
              <a:rPr lang="en-US" dirty="0">
                <a:solidFill>
                  <a:srgbClr val="00B050"/>
                </a:solidFill>
              </a:rPr>
              <a:t>declared</a:t>
            </a:r>
            <a:r>
              <a:rPr lang="en-US" dirty="0"/>
              <a:t> via let have </a:t>
            </a:r>
            <a:r>
              <a:rPr lang="en-US" dirty="0">
                <a:solidFill>
                  <a:srgbClr val="00B050"/>
                </a:solidFill>
              </a:rPr>
              <a:t>temporal</a:t>
            </a:r>
            <a:r>
              <a:rPr lang="en-US" dirty="0"/>
              <a:t> </a:t>
            </a:r>
            <a:r>
              <a:rPr lang="en-US" dirty="0">
                <a:solidFill>
                  <a:srgbClr val="00B050"/>
                </a:solidFill>
              </a:rPr>
              <a:t>dead</a:t>
            </a:r>
            <a:r>
              <a:rPr lang="en-US" dirty="0"/>
              <a:t> zones and their life cycle looks like this:</a:t>
            </a:r>
          </a:p>
          <a:p>
            <a:r>
              <a:rPr lang="en-US" dirty="0"/>
              <a:t>When the </a:t>
            </a:r>
            <a:r>
              <a:rPr lang="en-US" dirty="0">
                <a:solidFill>
                  <a:srgbClr val="00B050"/>
                </a:solidFill>
              </a:rPr>
              <a:t>scope</a:t>
            </a:r>
            <a:r>
              <a:rPr lang="en-US" dirty="0"/>
              <a:t> (its </a:t>
            </a:r>
            <a:r>
              <a:rPr lang="en-US" dirty="0">
                <a:solidFill>
                  <a:srgbClr val="00B050"/>
                </a:solidFill>
              </a:rPr>
              <a:t>surrounding</a:t>
            </a:r>
            <a:r>
              <a:rPr lang="en-US" dirty="0"/>
              <a:t> </a:t>
            </a:r>
            <a:r>
              <a:rPr lang="en-US" dirty="0">
                <a:solidFill>
                  <a:srgbClr val="00B050"/>
                </a:solidFill>
              </a:rPr>
              <a:t>block</a:t>
            </a:r>
            <a:r>
              <a:rPr lang="en-US" dirty="0"/>
              <a:t>) of a </a:t>
            </a:r>
            <a:r>
              <a:rPr lang="en-US" dirty="0">
                <a:solidFill>
                  <a:srgbClr val="00B050"/>
                </a:solidFill>
              </a:rPr>
              <a:t>let</a:t>
            </a:r>
            <a:r>
              <a:rPr lang="en-US" dirty="0"/>
              <a:t> </a:t>
            </a:r>
            <a:r>
              <a:rPr lang="en-US" dirty="0">
                <a:solidFill>
                  <a:srgbClr val="00B050"/>
                </a:solidFill>
              </a:rPr>
              <a:t>variable</a:t>
            </a:r>
            <a:r>
              <a:rPr lang="en-US" dirty="0"/>
              <a:t> is entered, storage space (a binding) is created for it. The </a:t>
            </a:r>
            <a:r>
              <a:rPr lang="en-US" dirty="0">
                <a:solidFill>
                  <a:srgbClr val="00B050"/>
                </a:solidFill>
              </a:rPr>
              <a:t>variable</a:t>
            </a:r>
            <a:r>
              <a:rPr lang="en-US" dirty="0"/>
              <a:t> remains uninitialized. Getting or setting an uninitialized variable causes a </a:t>
            </a:r>
            <a:r>
              <a:rPr lang="en-US" dirty="0" err="1"/>
              <a:t>ReferenceError</a:t>
            </a:r>
            <a:r>
              <a:rPr lang="en-US" dirty="0"/>
              <a:t>.</a:t>
            </a:r>
          </a:p>
          <a:p>
            <a:r>
              <a:rPr lang="en-US" dirty="0"/>
              <a:t>When the execution within the </a:t>
            </a:r>
            <a:r>
              <a:rPr lang="en-US" dirty="0">
                <a:solidFill>
                  <a:srgbClr val="00B050"/>
                </a:solidFill>
              </a:rPr>
              <a:t>scope</a:t>
            </a:r>
            <a:r>
              <a:rPr lang="en-US" dirty="0"/>
              <a:t> reaches the </a:t>
            </a:r>
            <a:r>
              <a:rPr lang="en-US" dirty="0">
                <a:solidFill>
                  <a:srgbClr val="00B050"/>
                </a:solidFill>
              </a:rPr>
              <a:t>declaration</a:t>
            </a:r>
            <a:r>
              <a:rPr lang="en-US" dirty="0"/>
              <a:t>, the </a:t>
            </a:r>
            <a:r>
              <a:rPr lang="en-US" dirty="0">
                <a:solidFill>
                  <a:srgbClr val="00B050"/>
                </a:solidFill>
              </a:rPr>
              <a:t>variable</a:t>
            </a:r>
            <a:r>
              <a:rPr lang="en-US" dirty="0"/>
              <a:t> is set to the value specified by the </a:t>
            </a:r>
            <a:r>
              <a:rPr lang="en-US" dirty="0">
                <a:solidFill>
                  <a:srgbClr val="00B050"/>
                </a:solidFill>
              </a:rPr>
              <a:t>initializer</a:t>
            </a:r>
            <a:r>
              <a:rPr lang="en-US" dirty="0"/>
              <a:t> (an </a:t>
            </a:r>
            <a:r>
              <a:rPr lang="en-US" dirty="0">
                <a:solidFill>
                  <a:srgbClr val="00B050"/>
                </a:solidFill>
              </a:rPr>
              <a:t>assignment</a:t>
            </a:r>
            <a:r>
              <a:rPr lang="en-US" dirty="0"/>
              <a:t>) if there is one. If there isn’t then the value of the </a:t>
            </a:r>
            <a:r>
              <a:rPr lang="en-US" dirty="0">
                <a:solidFill>
                  <a:srgbClr val="00B050"/>
                </a:solidFill>
              </a:rPr>
              <a:t>variable</a:t>
            </a:r>
            <a:r>
              <a:rPr lang="en-US" dirty="0"/>
              <a:t> is set to undefined. </a:t>
            </a:r>
            <a:r>
              <a:rPr lang="en-US" dirty="0">
                <a:solidFill>
                  <a:srgbClr val="00B050"/>
                </a:solidFill>
              </a:rPr>
              <a:t>const</a:t>
            </a:r>
            <a:r>
              <a:rPr lang="en-US" dirty="0"/>
              <a:t> </a:t>
            </a:r>
            <a:r>
              <a:rPr lang="en-US" dirty="0">
                <a:solidFill>
                  <a:srgbClr val="00B050"/>
                </a:solidFill>
              </a:rPr>
              <a:t>variables</a:t>
            </a:r>
            <a:r>
              <a:rPr lang="en-US" dirty="0"/>
              <a:t> work similarly to </a:t>
            </a:r>
            <a:r>
              <a:rPr lang="en-US" dirty="0">
                <a:solidFill>
                  <a:srgbClr val="00B050"/>
                </a:solidFill>
              </a:rPr>
              <a:t>let</a:t>
            </a:r>
            <a:r>
              <a:rPr lang="en-US" dirty="0"/>
              <a:t> </a:t>
            </a:r>
            <a:r>
              <a:rPr lang="en-US" dirty="0">
                <a:solidFill>
                  <a:srgbClr val="00B050"/>
                </a:solidFill>
              </a:rPr>
              <a:t>variables</a:t>
            </a:r>
            <a:r>
              <a:rPr lang="en-US" dirty="0"/>
              <a:t>, but they must have an </a:t>
            </a:r>
            <a:r>
              <a:rPr lang="en-US" dirty="0">
                <a:solidFill>
                  <a:srgbClr val="00B050"/>
                </a:solidFill>
              </a:rPr>
              <a:t>initializer</a:t>
            </a:r>
            <a:r>
              <a:rPr lang="en-US" dirty="0"/>
              <a:t> (i.e., be set to a value immediately) and can’t be changed.</a:t>
            </a:r>
          </a:p>
          <a:p>
            <a:r>
              <a:rPr lang="fi-FI" dirty="0" err="1"/>
              <a:t>Source</a:t>
            </a:r>
            <a:r>
              <a:rPr lang="fi-FI" dirty="0"/>
              <a:t>: https://exploringjs.com/es6/ch_variables.html#sec_temporal-dead-zone</a:t>
            </a:r>
          </a:p>
          <a:p>
            <a:endParaRPr lang="fi-FI" dirty="0"/>
          </a:p>
        </p:txBody>
      </p:sp>
      <p:sp>
        <p:nvSpPr>
          <p:cNvPr id="4" name="Dian numeron paikkamerkki 3">
            <a:extLst>
              <a:ext uri="{FF2B5EF4-FFF2-40B4-BE49-F238E27FC236}">
                <a16:creationId xmlns:a16="http://schemas.microsoft.com/office/drawing/2014/main" id="{FC0FC956-6BA5-4EE2-BC8A-7273444FF90C}"/>
              </a:ext>
            </a:extLst>
          </p:cNvPr>
          <p:cNvSpPr>
            <a:spLocks noGrp="1"/>
          </p:cNvSpPr>
          <p:nvPr>
            <p:ph type="sldNum" sz="quarter" idx="12"/>
          </p:nvPr>
        </p:nvSpPr>
        <p:spPr/>
        <p:txBody>
          <a:bodyPr/>
          <a:lstStyle/>
          <a:p>
            <a:fld id="{3A98EE3D-8CD1-4C3F-BD1C-C98C9596463C}" type="slidenum">
              <a:rPr lang="en-US" smtClean="0"/>
              <a:pPr/>
              <a:t>44</a:t>
            </a:fld>
            <a:endParaRPr lang="en-US" dirty="0"/>
          </a:p>
        </p:txBody>
      </p:sp>
    </p:spTree>
    <p:extLst>
      <p:ext uri="{BB962C8B-B14F-4D97-AF65-F5344CB8AC3E}">
        <p14:creationId xmlns:p14="http://schemas.microsoft.com/office/powerpoint/2010/main" val="18018635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FD661BE-A062-426B-9DE9-13861C85EECD}"/>
              </a:ext>
            </a:extLst>
          </p:cNvPr>
          <p:cNvSpPr>
            <a:spLocks noGrp="1"/>
          </p:cNvSpPr>
          <p:nvPr>
            <p:ph type="title"/>
          </p:nvPr>
        </p:nvSpPr>
        <p:spPr/>
        <p:txBody>
          <a:bodyPr/>
          <a:lstStyle/>
          <a:p>
            <a:pPr algn="ctr"/>
            <a:r>
              <a:rPr lang="fi-FI" dirty="0" err="1"/>
              <a:t>Syntax</a:t>
            </a:r>
            <a:r>
              <a:rPr lang="fi-FI" dirty="0"/>
              <a:t>: </a:t>
            </a:r>
            <a:r>
              <a:rPr lang="fi-FI" dirty="0" err="1"/>
              <a:t>The</a:t>
            </a:r>
            <a:r>
              <a:rPr lang="fi-FI" dirty="0"/>
              <a:t> </a:t>
            </a:r>
            <a:r>
              <a:rPr lang="fi-FI" dirty="0" err="1"/>
              <a:t>Temporal</a:t>
            </a:r>
            <a:r>
              <a:rPr lang="fi-FI" dirty="0"/>
              <a:t> </a:t>
            </a:r>
            <a:r>
              <a:rPr lang="fi-FI" dirty="0" err="1"/>
              <a:t>Dead</a:t>
            </a:r>
            <a:r>
              <a:rPr lang="fi-FI" dirty="0"/>
              <a:t> </a:t>
            </a:r>
            <a:r>
              <a:rPr lang="fi-FI" dirty="0" err="1"/>
              <a:t>Zone</a:t>
            </a:r>
            <a:r>
              <a:rPr lang="fi-FI" dirty="0"/>
              <a:t> 2</a:t>
            </a:r>
          </a:p>
        </p:txBody>
      </p:sp>
      <p:sp>
        <p:nvSpPr>
          <p:cNvPr id="3" name="Sisällön paikkamerkki 2">
            <a:extLst>
              <a:ext uri="{FF2B5EF4-FFF2-40B4-BE49-F238E27FC236}">
                <a16:creationId xmlns:a16="http://schemas.microsoft.com/office/drawing/2014/main" id="{2C28AAD7-BDC3-4EB4-83EA-079801D5A854}"/>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https://exploringjs.com/es6/ch_variables.html#sec_temporal-dead-zone</a:t>
            </a:r>
          </a:p>
        </p:txBody>
      </p:sp>
      <p:sp>
        <p:nvSpPr>
          <p:cNvPr id="4" name="Dian numeron paikkamerkki 3">
            <a:extLst>
              <a:ext uri="{FF2B5EF4-FFF2-40B4-BE49-F238E27FC236}">
                <a16:creationId xmlns:a16="http://schemas.microsoft.com/office/drawing/2014/main" id="{3FF49CAF-7FB7-44D8-88FD-CB27D883E679}"/>
              </a:ext>
            </a:extLst>
          </p:cNvPr>
          <p:cNvSpPr>
            <a:spLocks noGrp="1"/>
          </p:cNvSpPr>
          <p:nvPr>
            <p:ph type="sldNum" sz="quarter" idx="12"/>
          </p:nvPr>
        </p:nvSpPr>
        <p:spPr/>
        <p:txBody>
          <a:bodyPr/>
          <a:lstStyle/>
          <a:p>
            <a:fld id="{3A98EE3D-8CD1-4C3F-BD1C-C98C9596463C}" type="slidenum">
              <a:rPr lang="en-US" smtClean="0"/>
              <a:pPr/>
              <a:t>45</a:t>
            </a:fld>
            <a:endParaRPr lang="en-US" dirty="0"/>
          </a:p>
        </p:txBody>
      </p:sp>
      <p:pic>
        <p:nvPicPr>
          <p:cNvPr id="5" name="Kuva 4">
            <a:extLst>
              <a:ext uri="{FF2B5EF4-FFF2-40B4-BE49-F238E27FC236}">
                <a16:creationId xmlns:a16="http://schemas.microsoft.com/office/drawing/2014/main" id="{795A8347-59C8-424F-A2E9-4F733EAAAA34}"/>
              </a:ext>
            </a:extLst>
          </p:cNvPr>
          <p:cNvPicPr>
            <a:picLocks noChangeAspect="1"/>
          </p:cNvPicPr>
          <p:nvPr/>
        </p:nvPicPr>
        <p:blipFill>
          <a:blip r:embed="rId2"/>
          <a:stretch>
            <a:fillRect/>
          </a:stretch>
        </p:blipFill>
        <p:spPr>
          <a:xfrm>
            <a:off x="861134" y="1109751"/>
            <a:ext cx="9138252" cy="5149006"/>
          </a:xfrm>
          <a:prstGeom prst="rect">
            <a:avLst/>
          </a:prstGeom>
        </p:spPr>
      </p:pic>
    </p:spTree>
    <p:extLst>
      <p:ext uri="{BB962C8B-B14F-4D97-AF65-F5344CB8AC3E}">
        <p14:creationId xmlns:p14="http://schemas.microsoft.com/office/powerpoint/2010/main" val="36817877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876A33E6-6F12-41A2-92E8-1ABDD39DA5FA}"/>
              </a:ext>
            </a:extLst>
          </p:cNvPr>
          <p:cNvSpPr>
            <a:spLocks noGrp="1"/>
          </p:cNvSpPr>
          <p:nvPr>
            <p:ph type="title"/>
          </p:nvPr>
        </p:nvSpPr>
        <p:spPr/>
        <p:txBody>
          <a:bodyPr/>
          <a:lstStyle/>
          <a:p>
            <a:pPr algn="ctr"/>
            <a:r>
              <a:rPr lang="fi-FI" dirty="0" err="1"/>
              <a:t>Syntax</a:t>
            </a:r>
            <a:r>
              <a:rPr lang="fi-FI" dirty="0"/>
              <a:t>: </a:t>
            </a:r>
            <a:r>
              <a:rPr lang="fi-FI" dirty="0" err="1"/>
              <a:t>Static</a:t>
            </a:r>
            <a:r>
              <a:rPr lang="fi-FI" dirty="0"/>
              <a:t> </a:t>
            </a:r>
            <a:r>
              <a:rPr lang="fi-FI" dirty="0" err="1"/>
              <a:t>versus</a:t>
            </a:r>
            <a:r>
              <a:rPr lang="fi-FI" dirty="0"/>
              <a:t> </a:t>
            </a:r>
            <a:r>
              <a:rPr lang="fi-FI" dirty="0" err="1"/>
              <a:t>Dynamic</a:t>
            </a:r>
            <a:endParaRPr lang="fi-FI" dirty="0"/>
          </a:p>
        </p:txBody>
      </p:sp>
      <p:sp>
        <p:nvSpPr>
          <p:cNvPr id="3" name="Sisällön paikkamerkki 2">
            <a:extLst>
              <a:ext uri="{FF2B5EF4-FFF2-40B4-BE49-F238E27FC236}">
                <a16:creationId xmlns:a16="http://schemas.microsoft.com/office/drawing/2014/main" id="{4C1B3B4E-B5A0-4478-827A-E94824602A20}"/>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http://speakingjs.com/es5/ch16.html#_declaring_a_variable</a:t>
            </a:r>
          </a:p>
        </p:txBody>
      </p:sp>
      <p:sp>
        <p:nvSpPr>
          <p:cNvPr id="4" name="Dian numeron paikkamerkki 3">
            <a:extLst>
              <a:ext uri="{FF2B5EF4-FFF2-40B4-BE49-F238E27FC236}">
                <a16:creationId xmlns:a16="http://schemas.microsoft.com/office/drawing/2014/main" id="{4789AC88-D9D2-4198-A486-F90D8A78EE15}"/>
              </a:ext>
            </a:extLst>
          </p:cNvPr>
          <p:cNvSpPr>
            <a:spLocks noGrp="1"/>
          </p:cNvSpPr>
          <p:nvPr>
            <p:ph type="sldNum" sz="quarter" idx="12"/>
          </p:nvPr>
        </p:nvSpPr>
        <p:spPr/>
        <p:txBody>
          <a:bodyPr/>
          <a:lstStyle/>
          <a:p>
            <a:fld id="{3A98EE3D-8CD1-4C3F-BD1C-C98C9596463C}" type="slidenum">
              <a:rPr lang="en-US" smtClean="0"/>
              <a:pPr/>
              <a:t>46</a:t>
            </a:fld>
            <a:endParaRPr lang="en-US" dirty="0"/>
          </a:p>
        </p:txBody>
      </p:sp>
      <p:pic>
        <p:nvPicPr>
          <p:cNvPr id="5" name="Kuva 4">
            <a:extLst>
              <a:ext uri="{FF2B5EF4-FFF2-40B4-BE49-F238E27FC236}">
                <a16:creationId xmlns:a16="http://schemas.microsoft.com/office/drawing/2014/main" id="{F0C4B1F4-9244-4C01-8239-B643386EA891}"/>
              </a:ext>
            </a:extLst>
          </p:cNvPr>
          <p:cNvPicPr>
            <a:picLocks noChangeAspect="1"/>
          </p:cNvPicPr>
          <p:nvPr/>
        </p:nvPicPr>
        <p:blipFill>
          <a:blip r:embed="rId2"/>
          <a:stretch>
            <a:fillRect/>
          </a:stretch>
        </p:blipFill>
        <p:spPr>
          <a:xfrm>
            <a:off x="861133" y="1180129"/>
            <a:ext cx="10288351" cy="5025362"/>
          </a:xfrm>
          <a:prstGeom prst="rect">
            <a:avLst/>
          </a:prstGeom>
        </p:spPr>
      </p:pic>
    </p:spTree>
    <p:extLst>
      <p:ext uri="{BB962C8B-B14F-4D97-AF65-F5344CB8AC3E}">
        <p14:creationId xmlns:p14="http://schemas.microsoft.com/office/powerpoint/2010/main" val="28534720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tsikko 5">
            <a:extLst>
              <a:ext uri="{FF2B5EF4-FFF2-40B4-BE49-F238E27FC236}">
                <a16:creationId xmlns:a16="http://schemas.microsoft.com/office/drawing/2014/main" id="{4C8A3969-0301-4195-B7D1-B10518945A58}"/>
              </a:ext>
            </a:extLst>
          </p:cNvPr>
          <p:cNvSpPr>
            <a:spLocks noGrp="1"/>
          </p:cNvSpPr>
          <p:nvPr>
            <p:ph type="title"/>
          </p:nvPr>
        </p:nvSpPr>
        <p:spPr/>
        <p:txBody>
          <a:bodyPr/>
          <a:lstStyle/>
          <a:p>
            <a:pPr algn="ctr"/>
            <a:r>
              <a:rPr lang="fi-FI" dirty="0"/>
              <a:t>Escape </a:t>
            </a:r>
            <a:r>
              <a:rPr lang="fi-FI" dirty="0" err="1"/>
              <a:t>Characters</a:t>
            </a:r>
            <a:endParaRPr lang="fi-FI" dirty="0"/>
          </a:p>
        </p:txBody>
      </p:sp>
      <p:sp>
        <p:nvSpPr>
          <p:cNvPr id="7" name="Sisällön paikkamerkki 6">
            <a:extLst>
              <a:ext uri="{FF2B5EF4-FFF2-40B4-BE49-F238E27FC236}">
                <a16:creationId xmlns:a16="http://schemas.microsoft.com/office/drawing/2014/main" id="{13D1F503-7E45-45F0-B6CD-4D1B4A84BE3F}"/>
              </a:ext>
            </a:extLst>
          </p:cNvPr>
          <p:cNvSpPr>
            <a:spLocks noGrp="1"/>
          </p:cNvSpPr>
          <p:nvPr>
            <p:ph idx="1"/>
          </p:nvPr>
        </p:nvSpPr>
        <p:spPr>
          <a:xfrm>
            <a:off x="861134" y="1109751"/>
            <a:ext cx="10294546" cy="5461644"/>
          </a:xfrm>
        </p:spPr>
        <p:txBody>
          <a:bodyPr>
            <a:normAutofit fontScale="92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en-US" dirty="0"/>
          </a:p>
          <a:p>
            <a:endParaRPr lang="en-US" dirty="0"/>
          </a:p>
          <a:p>
            <a:r>
              <a:rPr lang="en-US" dirty="0"/>
              <a:t>The </a:t>
            </a:r>
            <a:r>
              <a:rPr lang="en-US" dirty="0">
                <a:solidFill>
                  <a:srgbClr val="00B050"/>
                </a:solidFill>
              </a:rPr>
              <a:t>escape characters </a:t>
            </a:r>
            <a:r>
              <a:rPr lang="en-US" dirty="0"/>
              <a:t>above on the right were originally designed to control typewriters, teletypes, and fax machines. They do not make any sense in HTML. </a:t>
            </a:r>
          </a:p>
          <a:p>
            <a:r>
              <a:rPr lang="en-US" dirty="0"/>
              <a:t>Because </a:t>
            </a:r>
            <a:r>
              <a:rPr lang="en-US" dirty="0">
                <a:solidFill>
                  <a:srgbClr val="00B050"/>
                </a:solidFill>
              </a:rPr>
              <a:t>strings</a:t>
            </a:r>
            <a:r>
              <a:rPr lang="en-US" dirty="0"/>
              <a:t> must be written within quotes the text on the line 8 will be chopped to "We are the so-called".</a:t>
            </a:r>
            <a:endParaRPr lang="fi-FI" dirty="0"/>
          </a:p>
          <a:p>
            <a:r>
              <a:rPr lang="fi-FI" dirty="0" err="1"/>
              <a:t>Source</a:t>
            </a:r>
            <a:r>
              <a:rPr lang="fi-FI" dirty="0"/>
              <a:t>: https://www.w3schools.com/js/js_strings.asp</a:t>
            </a:r>
          </a:p>
        </p:txBody>
      </p:sp>
      <p:sp>
        <p:nvSpPr>
          <p:cNvPr id="5" name="Dian numeron paikkamerkki 4">
            <a:extLst>
              <a:ext uri="{FF2B5EF4-FFF2-40B4-BE49-F238E27FC236}">
                <a16:creationId xmlns:a16="http://schemas.microsoft.com/office/drawing/2014/main" id="{44B18055-B2E0-4127-B1F7-3AE8171F1404}"/>
              </a:ext>
            </a:extLst>
          </p:cNvPr>
          <p:cNvSpPr>
            <a:spLocks noGrp="1"/>
          </p:cNvSpPr>
          <p:nvPr>
            <p:ph type="sldNum" sz="quarter" idx="12"/>
          </p:nvPr>
        </p:nvSpPr>
        <p:spPr/>
        <p:txBody>
          <a:bodyPr/>
          <a:lstStyle/>
          <a:p>
            <a:fld id="{3A98EE3D-8CD1-4C3F-BD1C-C98C9596463C}" type="slidenum">
              <a:rPr lang="en-US" smtClean="0"/>
              <a:t>47</a:t>
            </a:fld>
            <a:endParaRPr lang="en-US" dirty="0"/>
          </a:p>
        </p:txBody>
      </p:sp>
      <p:graphicFrame>
        <p:nvGraphicFramePr>
          <p:cNvPr id="10" name="Taulukko 10">
            <a:extLst>
              <a:ext uri="{FF2B5EF4-FFF2-40B4-BE49-F238E27FC236}">
                <a16:creationId xmlns:a16="http://schemas.microsoft.com/office/drawing/2014/main" id="{12AEBCB8-F2D1-4497-AA99-44A582E2C4DE}"/>
              </a:ext>
            </a:extLst>
          </p:cNvPr>
          <p:cNvGraphicFramePr>
            <a:graphicFrameLocks noGrp="1"/>
          </p:cNvGraphicFramePr>
          <p:nvPr>
            <p:extLst>
              <p:ext uri="{D42A27DB-BD31-4B8C-83A1-F6EECF244321}">
                <p14:modId xmlns:p14="http://schemas.microsoft.com/office/powerpoint/2010/main" val="950687313"/>
              </p:ext>
            </p:extLst>
          </p:nvPr>
        </p:nvGraphicFramePr>
        <p:xfrm>
          <a:off x="861134" y="1109750"/>
          <a:ext cx="7277100" cy="1628776"/>
        </p:xfrm>
        <a:graphic>
          <a:graphicData uri="http://schemas.openxmlformats.org/drawingml/2006/table">
            <a:tbl>
              <a:tblPr firstRow="1" bandRow="1">
                <a:tableStyleId>{93296810-A885-4BE3-A3E7-6D5BEEA58F35}</a:tableStyleId>
              </a:tblPr>
              <a:tblGrid>
                <a:gridCol w="2425700">
                  <a:extLst>
                    <a:ext uri="{9D8B030D-6E8A-4147-A177-3AD203B41FA5}">
                      <a16:colId xmlns:a16="http://schemas.microsoft.com/office/drawing/2014/main" val="1873693182"/>
                    </a:ext>
                  </a:extLst>
                </a:gridCol>
                <a:gridCol w="2425700">
                  <a:extLst>
                    <a:ext uri="{9D8B030D-6E8A-4147-A177-3AD203B41FA5}">
                      <a16:colId xmlns:a16="http://schemas.microsoft.com/office/drawing/2014/main" val="382513893"/>
                    </a:ext>
                  </a:extLst>
                </a:gridCol>
                <a:gridCol w="2425700">
                  <a:extLst>
                    <a:ext uri="{9D8B030D-6E8A-4147-A177-3AD203B41FA5}">
                      <a16:colId xmlns:a16="http://schemas.microsoft.com/office/drawing/2014/main" val="4155119666"/>
                    </a:ext>
                  </a:extLst>
                </a:gridCol>
              </a:tblGrid>
              <a:tr h="407194">
                <a:tc>
                  <a:txBody>
                    <a:bodyPr/>
                    <a:lstStyle/>
                    <a:p>
                      <a:pPr algn="l" fontAlgn="t"/>
                      <a:r>
                        <a:rPr lang="fi-FI" dirty="0" err="1">
                          <a:effectLst/>
                        </a:rPr>
                        <a:t>Code</a:t>
                      </a:r>
                      <a:endParaRPr lang="fi-FI" dirty="0">
                        <a:effectLst/>
                      </a:endParaRPr>
                    </a:p>
                  </a:txBody>
                  <a:tcPr marL="121920" marR="60960" marT="60960" marB="60960"/>
                </a:tc>
                <a:tc>
                  <a:txBody>
                    <a:bodyPr/>
                    <a:lstStyle/>
                    <a:p>
                      <a:pPr algn="l" fontAlgn="t"/>
                      <a:r>
                        <a:rPr lang="fi-FI">
                          <a:effectLst/>
                        </a:rPr>
                        <a:t>Result</a:t>
                      </a:r>
                    </a:p>
                  </a:txBody>
                  <a:tcPr marL="60960" marR="60960" marT="60960" marB="60960"/>
                </a:tc>
                <a:tc>
                  <a:txBody>
                    <a:bodyPr/>
                    <a:lstStyle/>
                    <a:p>
                      <a:pPr algn="l" fontAlgn="t"/>
                      <a:r>
                        <a:rPr lang="fi-FI" dirty="0" err="1">
                          <a:effectLst/>
                        </a:rPr>
                        <a:t>Description</a:t>
                      </a:r>
                      <a:endParaRPr lang="fi-FI" dirty="0">
                        <a:effectLst/>
                      </a:endParaRPr>
                    </a:p>
                  </a:txBody>
                  <a:tcPr marL="60960" marR="60960" marT="60960" marB="60960"/>
                </a:tc>
                <a:extLst>
                  <a:ext uri="{0D108BD9-81ED-4DB2-BD59-A6C34878D82A}">
                    <a16:rowId xmlns:a16="http://schemas.microsoft.com/office/drawing/2014/main" val="1771897770"/>
                  </a:ext>
                </a:extLst>
              </a:tr>
              <a:tr h="407194">
                <a:tc>
                  <a:txBody>
                    <a:bodyPr/>
                    <a:lstStyle/>
                    <a:p>
                      <a:pPr algn="l" fontAlgn="t"/>
                      <a:r>
                        <a:rPr lang="fi-FI">
                          <a:effectLst/>
                        </a:rPr>
                        <a:t>\'</a:t>
                      </a:r>
                    </a:p>
                  </a:txBody>
                  <a:tcPr marL="121920" marR="60960" marT="60960" marB="60960"/>
                </a:tc>
                <a:tc>
                  <a:txBody>
                    <a:bodyPr/>
                    <a:lstStyle/>
                    <a:p>
                      <a:pPr algn="l" fontAlgn="t"/>
                      <a:r>
                        <a:rPr lang="fi-FI">
                          <a:effectLst/>
                        </a:rPr>
                        <a:t>'</a:t>
                      </a:r>
                    </a:p>
                  </a:txBody>
                  <a:tcPr marL="60960" marR="60960" marT="60960" marB="60960"/>
                </a:tc>
                <a:tc>
                  <a:txBody>
                    <a:bodyPr/>
                    <a:lstStyle/>
                    <a:p>
                      <a:pPr algn="l" fontAlgn="t"/>
                      <a:r>
                        <a:rPr lang="fi-FI">
                          <a:effectLst/>
                        </a:rPr>
                        <a:t>Single quote</a:t>
                      </a:r>
                    </a:p>
                  </a:txBody>
                  <a:tcPr marL="60960" marR="60960" marT="60960" marB="60960"/>
                </a:tc>
                <a:extLst>
                  <a:ext uri="{0D108BD9-81ED-4DB2-BD59-A6C34878D82A}">
                    <a16:rowId xmlns:a16="http://schemas.microsoft.com/office/drawing/2014/main" val="3383012180"/>
                  </a:ext>
                </a:extLst>
              </a:tr>
              <a:tr h="407194">
                <a:tc>
                  <a:txBody>
                    <a:bodyPr/>
                    <a:lstStyle/>
                    <a:p>
                      <a:pPr algn="l" fontAlgn="t"/>
                      <a:r>
                        <a:rPr lang="fi-FI">
                          <a:effectLst/>
                        </a:rPr>
                        <a:t>\"</a:t>
                      </a:r>
                    </a:p>
                  </a:txBody>
                  <a:tcPr marL="121920" marR="60960" marT="60960" marB="60960"/>
                </a:tc>
                <a:tc>
                  <a:txBody>
                    <a:bodyPr/>
                    <a:lstStyle/>
                    <a:p>
                      <a:pPr algn="l" fontAlgn="t"/>
                      <a:r>
                        <a:rPr lang="fi-FI">
                          <a:effectLst/>
                        </a:rPr>
                        <a:t>"</a:t>
                      </a:r>
                    </a:p>
                  </a:txBody>
                  <a:tcPr marL="60960" marR="60960" marT="60960" marB="60960"/>
                </a:tc>
                <a:tc>
                  <a:txBody>
                    <a:bodyPr/>
                    <a:lstStyle/>
                    <a:p>
                      <a:pPr algn="l" fontAlgn="t"/>
                      <a:r>
                        <a:rPr lang="fi-FI" dirty="0" err="1">
                          <a:effectLst/>
                        </a:rPr>
                        <a:t>Double</a:t>
                      </a:r>
                      <a:r>
                        <a:rPr lang="fi-FI" dirty="0">
                          <a:effectLst/>
                        </a:rPr>
                        <a:t> </a:t>
                      </a:r>
                      <a:r>
                        <a:rPr lang="fi-FI" dirty="0" err="1">
                          <a:effectLst/>
                        </a:rPr>
                        <a:t>quote</a:t>
                      </a:r>
                      <a:endParaRPr lang="fi-FI" dirty="0">
                        <a:effectLst/>
                      </a:endParaRPr>
                    </a:p>
                  </a:txBody>
                  <a:tcPr marL="60960" marR="60960" marT="60960" marB="60960"/>
                </a:tc>
                <a:extLst>
                  <a:ext uri="{0D108BD9-81ED-4DB2-BD59-A6C34878D82A}">
                    <a16:rowId xmlns:a16="http://schemas.microsoft.com/office/drawing/2014/main" val="208362012"/>
                  </a:ext>
                </a:extLst>
              </a:tr>
              <a:tr h="407194">
                <a:tc>
                  <a:txBody>
                    <a:bodyPr/>
                    <a:lstStyle/>
                    <a:p>
                      <a:pPr algn="l" fontAlgn="t"/>
                      <a:r>
                        <a:rPr lang="fi-FI">
                          <a:effectLst/>
                        </a:rPr>
                        <a:t>\\</a:t>
                      </a:r>
                    </a:p>
                  </a:txBody>
                  <a:tcPr marL="121920" marR="60960" marT="60960" marB="60960"/>
                </a:tc>
                <a:tc>
                  <a:txBody>
                    <a:bodyPr/>
                    <a:lstStyle/>
                    <a:p>
                      <a:pPr algn="l" fontAlgn="t"/>
                      <a:r>
                        <a:rPr lang="fi-FI">
                          <a:effectLst/>
                        </a:rPr>
                        <a:t>\</a:t>
                      </a:r>
                    </a:p>
                  </a:txBody>
                  <a:tcPr marL="60960" marR="60960" marT="60960" marB="60960"/>
                </a:tc>
                <a:tc>
                  <a:txBody>
                    <a:bodyPr/>
                    <a:lstStyle/>
                    <a:p>
                      <a:pPr algn="l" fontAlgn="t"/>
                      <a:r>
                        <a:rPr lang="fi-FI" dirty="0" err="1">
                          <a:effectLst/>
                        </a:rPr>
                        <a:t>Backslash</a:t>
                      </a:r>
                      <a:endParaRPr lang="fi-FI" dirty="0">
                        <a:effectLst/>
                      </a:endParaRPr>
                    </a:p>
                  </a:txBody>
                  <a:tcPr marL="60960" marR="60960" marT="60960" marB="60960"/>
                </a:tc>
                <a:extLst>
                  <a:ext uri="{0D108BD9-81ED-4DB2-BD59-A6C34878D82A}">
                    <a16:rowId xmlns:a16="http://schemas.microsoft.com/office/drawing/2014/main" val="2105409526"/>
                  </a:ext>
                </a:extLst>
              </a:tr>
            </a:tbl>
          </a:graphicData>
        </a:graphic>
      </p:graphicFrame>
      <p:graphicFrame>
        <p:nvGraphicFramePr>
          <p:cNvPr id="12" name="Taulukko 12">
            <a:extLst>
              <a:ext uri="{FF2B5EF4-FFF2-40B4-BE49-F238E27FC236}">
                <a16:creationId xmlns:a16="http://schemas.microsoft.com/office/drawing/2014/main" id="{2CAF569E-4693-4090-8CFA-80D27A6B287B}"/>
              </a:ext>
            </a:extLst>
          </p:cNvPr>
          <p:cNvGraphicFramePr>
            <a:graphicFrameLocks noGrp="1"/>
          </p:cNvGraphicFramePr>
          <p:nvPr>
            <p:extLst>
              <p:ext uri="{D42A27DB-BD31-4B8C-83A1-F6EECF244321}">
                <p14:modId xmlns:p14="http://schemas.microsoft.com/office/powerpoint/2010/main" val="2256988645"/>
              </p:ext>
            </p:extLst>
          </p:nvPr>
        </p:nvGraphicFramePr>
        <p:xfrm>
          <a:off x="8391567" y="1109751"/>
          <a:ext cx="2309182" cy="3596640"/>
        </p:xfrm>
        <a:graphic>
          <a:graphicData uri="http://schemas.openxmlformats.org/drawingml/2006/table">
            <a:tbl>
              <a:tblPr firstRow="1" bandRow="1">
                <a:tableStyleId>{93296810-A885-4BE3-A3E7-6D5BEEA58F35}</a:tableStyleId>
              </a:tblPr>
              <a:tblGrid>
                <a:gridCol w="1154591">
                  <a:extLst>
                    <a:ext uri="{9D8B030D-6E8A-4147-A177-3AD203B41FA5}">
                      <a16:colId xmlns:a16="http://schemas.microsoft.com/office/drawing/2014/main" val="3602489080"/>
                    </a:ext>
                  </a:extLst>
                </a:gridCol>
                <a:gridCol w="1154591">
                  <a:extLst>
                    <a:ext uri="{9D8B030D-6E8A-4147-A177-3AD203B41FA5}">
                      <a16:colId xmlns:a16="http://schemas.microsoft.com/office/drawing/2014/main" val="4139967080"/>
                    </a:ext>
                  </a:extLst>
                </a:gridCol>
              </a:tblGrid>
              <a:tr h="387048">
                <a:tc>
                  <a:txBody>
                    <a:bodyPr/>
                    <a:lstStyle/>
                    <a:p>
                      <a:pPr algn="l" fontAlgn="t"/>
                      <a:r>
                        <a:rPr lang="fi-FI" dirty="0" err="1">
                          <a:effectLst/>
                        </a:rPr>
                        <a:t>Code</a:t>
                      </a:r>
                      <a:endParaRPr lang="fi-FI" dirty="0">
                        <a:effectLst/>
                      </a:endParaRPr>
                    </a:p>
                  </a:txBody>
                  <a:tcPr marL="121920" marR="60960" marT="60960" marB="60960"/>
                </a:tc>
                <a:tc>
                  <a:txBody>
                    <a:bodyPr/>
                    <a:lstStyle/>
                    <a:p>
                      <a:pPr algn="l" fontAlgn="t"/>
                      <a:r>
                        <a:rPr lang="fi-FI">
                          <a:effectLst/>
                        </a:rPr>
                        <a:t>Result</a:t>
                      </a:r>
                    </a:p>
                  </a:txBody>
                  <a:tcPr marL="60960" marR="60960" marT="60960" marB="60960"/>
                </a:tc>
                <a:extLst>
                  <a:ext uri="{0D108BD9-81ED-4DB2-BD59-A6C34878D82A}">
                    <a16:rowId xmlns:a16="http://schemas.microsoft.com/office/drawing/2014/main" val="4276743600"/>
                  </a:ext>
                </a:extLst>
              </a:tr>
              <a:tr h="387048">
                <a:tc>
                  <a:txBody>
                    <a:bodyPr/>
                    <a:lstStyle/>
                    <a:p>
                      <a:pPr algn="l" fontAlgn="t"/>
                      <a:r>
                        <a:rPr lang="fi-FI">
                          <a:effectLst/>
                        </a:rPr>
                        <a:t>\b</a:t>
                      </a:r>
                    </a:p>
                  </a:txBody>
                  <a:tcPr marL="121920" marR="60960" marT="60960" marB="60960"/>
                </a:tc>
                <a:tc>
                  <a:txBody>
                    <a:bodyPr/>
                    <a:lstStyle/>
                    <a:p>
                      <a:pPr algn="l" fontAlgn="t"/>
                      <a:r>
                        <a:rPr lang="fi-FI">
                          <a:effectLst/>
                        </a:rPr>
                        <a:t>Backspace</a:t>
                      </a:r>
                    </a:p>
                  </a:txBody>
                  <a:tcPr marL="60960" marR="60960" marT="60960" marB="60960"/>
                </a:tc>
                <a:extLst>
                  <a:ext uri="{0D108BD9-81ED-4DB2-BD59-A6C34878D82A}">
                    <a16:rowId xmlns:a16="http://schemas.microsoft.com/office/drawing/2014/main" val="3525485320"/>
                  </a:ext>
                </a:extLst>
              </a:tr>
              <a:tr h="387048">
                <a:tc>
                  <a:txBody>
                    <a:bodyPr/>
                    <a:lstStyle/>
                    <a:p>
                      <a:pPr algn="l" fontAlgn="t"/>
                      <a:r>
                        <a:rPr lang="fi-FI">
                          <a:effectLst/>
                        </a:rPr>
                        <a:t>\f</a:t>
                      </a:r>
                    </a:p>
                  </a:txBody>
                  <a:tcPr marL="121920" marR="60960" marT="60960" marB="60960"/>
                </a:tc>
                <a:tc>
                  <a:txBody>
                    <a:bodyPr/>
                    <a:lstStyle/>
                    <a:p>
                      <a:pPr algn="l" fontAlgn="t"/>
                      <a:r>
                        <a:rPr lang="fi-FI">
                          <a:effectLst/>
                        </a:rPr>
                        <a:t>Form Feed</a:t>
                      </a:r>
                    </a:p>
                  </a:txBody>
                  <a:tcPr marL="60960" marR="60960" marT="60960" marB="60960"/>
                </a:tc>
                <a:extLst>
                  <a:ext uri="{0D108BD9-81ED-4DB2-BD59-A6C34878D82A}">
                    <a16:rowId xmlns:a16="http://schemas.microsoft.com/office/drawing/2014/main" val="3678124266"/>
                  </a:ext>
                </a:extLst>
              </a:tr>
              <a:tr h="387048">
                <a:tc>
                  <a:txBody>
                    <a:bodyPr/>
                    <a:lstStyle/>
                    <a:p>
                      <a:pPr algn="l" fontAlgn="t"/>
                      <a:r>
                        <a:rPr lang="fi-FI">
                          <a:effectLst/>
                        </a:rPr>
                        <a:t>\n</a:t>
                      </a:r>
                    </a:p>
                  </a:txBody>
                  <a:tcPr marL="121920" marR="60960" marT="60960" marB="60960"/>
                </a:tc>
                <a:tc>
                  <a:txBody>
                    <a:bodyPr/>
                    <a:lstStyle/>
                    <a:p>
                      <a:pPr algn="l" fontAlgn="t"/>
                      <a:r>
                        <a:rPr lang="fi-FI">
                          <a:effectLst/>
                        </a:rPr>
                        <a:t>New Line</a:t>
                      </a:r>
                    </a:p>
                  </a:txBody>
                  <a:tcPr marL="60960" marR="60960" marT="60960" marB="60960"/>
                </a:tc>
                <a:extLst>
                  <a:ext uri="{0D108BD9-81ED-4DB2-BD59-A6C34878D82A}">
                    <a16:rowId xmlns:a16="http://schemas.microsoft.com/office/drawing/2014/main" val="3602866299"/>
                  </a:ext>
                </a:extLst>
              </a:tr>
              <a:tr h="387048">
                <a:tc>
                  <a:txBody>
                    <a:bodyPr/>
                    <a:lstStyle/>
                    <a:p>
                      <a:pPr algn="l" fontAlgn="t"/>
                      <a:r>
                        <a:rPr lang="fi-FI">
                          <a:effectLst/>
                        </a:rPr>
                        <a:t>\r</a:t>
                      </a:r>
                    </a:p>
                  </a:txBody>
                  <a:tcPr marL="121920" marR="60960" marT="60960" marB="60960"/>
                </a:tc>
                <a:tc>
                  <a:txBody>
                    <a:bodyPr/>
                    <a:lstStyle/>
                    <a:p>
                      <a:pPr algn="l" fontAlgn="t"/>
                      <a:r>
                        <a:rPr lang="fi-FI">
                          <a:effectLst/>
                        </a:rPr>
                        <a:t>Carriage Return</a:t>
                      </a:r>
                    </a:p>
                  </a:txBody>
                  <a:tcPr marL="60960" marR="60960" marT="60960" marB="60960"/>
                </a:tc>
                <a:extLst>
                  <a:ext uri="{0D108BD9-81ED-4DB2-BD59-A6C34878D82A}">
                    <a16:rowId xmlns:a16="http://schemas.microsoft.com/office/drawing/2014/main" val="2312905002"/>
                  </a:ext>
                </a:extLst>
              </a:tr>
              <a:tr h="387048">
                <a:tc>
                  <a:txBody>
                    <a:bodyPr/>
                    <a:lstStyle/>
                    <a:p>
                      <a:pPr algn="l" fontAlgn="t"/>
                      <a:r>
                        <a:rPr lang="fi-FI">
                          <a:effectLst/>
                        </a:rPr>
                        <a:t>\t</a:t>
                      </a:r>
                    </a:p>
                  </a:txBody>
                  <a:tcPr marL="121920" marR="60960" marT="60960" marB="60960"/>
                </a:tc>
                <a:tc>
                  <a:txBody>
                    <a:bodyPr/>
                    <a:lstStyle/>
                    <a:p>
                      <a:pPr algn="l" fontAlgn="t"/>
                      <a:r>
                        <a:rPr lang="fi-FI">
                          <a:effectLst/>
                        </a:rPr>
                        <a:t>Horizontal Tabulator</a:t>
                      </a:r>
                    </a:p>
                  </a:txBody>
                  <a:tcPr marL="60960" marR="60960" marT="60960" marB="60960"/>
                </a:tc>
                <a:extLst>
                  <a:ext uri="{0D108BD9-81ED-4DB2-BD59-A6C34878D82A}">
                    <a16:rowId xmlns:a16="http://schemas.microsoft.com/office/drawing/2014/main" val="2155297584"/>
                  </a:ext>
                </a:extLst>
              </a:tr>
              <a:tr h="387048">
                <a:tc>
                  <a:txBody>
                    <a:bodyPr/>
                    <a:lstStyle/>
                    <a:p>
                      <a:pPr algn="l" fontAlgn="t"/>
                      <a:r>
                        <a:rPr lang="fi-FI">
                          <a:effectLst/>
                        </a:rPr>
                        <a:t>\v</a:t>
                      </a:r>
                    </a:p>
                  </a:txBody>
                  <a:tcPr marL="121920" marR="60960" marT="60960" marB="60960"/>
                </a:tc>
                <a:tc>
                  <a:txBody>
                    <a:bodyPr/>
                    <a:lstStyle/>
                    <a:p>
                      <a:pPr algn="l" fontAlgn="t"/>
                      <a:r>
                        <a:rPr lang="fi-FI" dirty="0" err="1">
                          <a:effectLst/>
                        </a:rPr>
                        <a:t>Vertical</a:t>
                      </a:r>
                      <a:r>
                        <a:rPr lang="fi-FI" dirty="0">
                          <a:effectLst/>
                        </a:rPr>
                        <a:t> </a:t>
                      </a:r>
                      <a:r>
                        <a:rPr lang="fi-FI" dirty="0" err="1">
                          <a:effectLst/>
                        </a:rPr>
                        <a:t>Tabulator</a:t>
                      </a:r>
                      <a:endParaRPr lang="fi-FI" dirty="0">
                        <a:effectLst/>
                      </a:endParaRPr>
                    </a:p>
                  </a:txBody>
                  <a:tcPr marL="60960" marR="60960" marT="60960" marB="60960"/>
                </a:tc>
                <a:extLst>
                  <a:ext uri="{0D108BD9-81ED-4DB2-BD59-A6C34878D82A}">
                    <a16:rowId xmlns:a16="http://schemas.microsoft.com/office/drawing/2014/main" val="1337784534"/>
                  </a:ext>
                </a:extLst>
              </a:tr>
            </a:tbl>
          </a:graphicData>
        </a:graphic>
      </p:graphicFrame>
      <p:pic>
        <p:nvPicPr>
          <p:cNvPr id="15" name="Kuva 14">
            <a:extLst>
              <a:ext uri="{FF2B5EF4-FFF2-40B4-BE49-F238E27FC236}">
                <a16:creationId xmlns:a16="http://schemas.microsoft.com/office/drawing/2014/main" id="{3DB28C2D-8354-426C-B8B9-89932F402926}"/>
              </a:ext>
            </a:extLst>
          </p:cNvPr>
          <p:cNvPicPr>
            <a:picLocks noChangeAspect="1"/>
          </p:cNvPicPr>
          <p:nvPr/>
        </p:nvPicPr>
        <p:blipFill>
          <a:blip r:embed="rId2"/>
          <a:stretch>
            <a:fillRect/>
          </a:stretch>
        </p:blipFill>
        <p:spPr>
          <a:xfrm>
            <a:off x="861134" y="2859369"/>
            <a:ext cx="7277100" cy="2181225"/>
          </a:xfrm>
          <a:prstGeom prst="rect">
            <a:avLst/>
          </a:prstGeom>
        </p:spPr>
      </p:pic>
    </p:spTree>
    <p:extLst>
      <p:ext uri="{BB962C8B-B14F-4D97-AF65-F5344CB8AC3E}">
        <p14:creationId xmlns:p14="http://schemas.microsoft.com/office/powerpoint/2010/main" val="5702265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tsikko 5">
            <a:extLst>
              <a:ext uri="{FF2B5EF4-FFF2-40B4-BE49-F238E27FC236}">
                <a16:creationId xmlns:a16="http://schemas.microsoft.com/office/drawing/2014/main" id="{2DAA8FC6-5B0B-4574-9562-E2724BAB7D18}"/>
              </a:ext>
            </a:extLst>
          </p:cNvPr>
          <p:cNvSpPr>
            <a:spLocks noGrp="1"/>
          </p:cNvSpPr>
          <p:nvPr>
            <p:ph type="title"/>
          </p:nvPr>
        </p:nvSpPr>
        <p:spPr/>
        <p:txBody>
          <a:bodyPr>
            <a:normAutofit fontScale="90000"/>
          </a:bodyPr>
          <a:lstStyle/>
          <a:p>
            <a:pPr algn="ctr"/>
            <a:r>
              <a:rPr lang="en-US" dirty="0"/>
              <a:t>Reserved Keywords as of ECMAScript 2015</a:t>
            </a:r>
            <a:endParaRPr lang="fi-FI" dirty="0"/>
          </a:p>
        </p:txBody>
      </p:sp>
      <p:sp>
        <p:nvSpPr>
          <p:cNvPr id="7" name="Sisällön paikkamerkki 6">
            <a:extLst>
              <a:ext uri="{FF2B5EF4-FFF2-40B4-BE49-F238E27FC236}">
                <a16:creationId xmlns:a16="http://schemas.microsoft.com/office/drawing/2014/main" id="{22D8DDAD-B820-46DE-83C2-D378B2387733}"/>
              </a:ext>
            </a:extLst>
          </p:cNvPr>
          <p:cNvSpPr>
            <a:spLocks noGrp="1"/>
          </p:cNvSpPr>
          <p:nvPr>
            <p:ph sz="half" idx="1"/>
          </p:nvPr>
        </p:nvSpPr>
        <p:spPr>
          <a:xfrm>
            <a:off x="798990" y="1084818"/>
            <a:ext cx="6942338" cy="5365088"/>
          </a:xfrm>
        </p:spPr>
        <p:txBody>
          <a:bodyPr>
            <a:normAutofit lnSpcReduction="1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p:txBody>
      </p:sp>
      <p:sp>
        <p:nvSpPr>
          <p:cNvPr id="16" name="Sisällön paikkamerkki 15">
            <a:extLst>
              <a:ext uri="{FF2B5EF4-FFF2-40B4-BE49-F238E27FC236}">
                <a16:creationId xmlns:a16="http://schemas.microsoft.com/office/drawing/2014/main" id="{1036E781-9E6E-4B36-84E2-9847616BD55B}"/>
              </a:ext>
            </a:extLst>
          </p:cNvPr>
          <p:cNvSpPr>
            <a:spLocks noGrp="1"/>
          </p:cNvSpPr>
          <p:nvPr>
            <p:ph sz="half" idx="2"/>
          </p:nvPr>
        </p:nvSpPr>
        <p:spPr>
          <a:xfrm>
            <a:off x="6454984" y="1084818"/>
            <a:ext cx="4938026" cy="5417744"/>
          </a:xfrm>
        </p:spPr>
        <p:txBody>
          <a:bodyPr>
            <a:normAutofit lnSpcReduction="10000"/>
          </a:bodyPr>
          <a:lstStyle/>
          <a:p>
            <a:r>
              <a:rPr lang="en-US" dirty="0"/>
              <a:t>In </a:t>
            </a:r>
            <a:r>
              <a:rPr lang="en-US" dirty="0">
                <a:solidFill>
                  <a:srgbClr val="00B050"/>
                </a:solidFill>
              </a:rPr>
              <a:t>JavaScript</a:t>
            </a:r>
            <a:r>
              <a:rPr lang="en-US" dirty="0"/>
              <a:t> you cannot use </a:t>
            </a:r>
            <a:r>
              <a:rPr lang="en-US" dirty="0">
                <a:solidFill>
                  <a:srgbClr val="00B050"/>
                </a:solidFill>
              </a:rPr>
              <a:t>reserved keywords </a:t>
            </a:r>
            <a:r>
              <a:rPr lang="en-US" dirty="0"/>
              <a:t>as variables, labels, or function names.</a:t>
            </a:r>
          </a:p>
          <a:p>
            <a:r>
              <a:rPr lang="en-US" dirty="0"/>
              <a:t>Words marked with</a:t>
            </a:r>
            <a:r>
              <a:rPr lang="en-US" dirty="0">
                <a:highlight>
                  <a:srgbClr val="008000"/>
                </a:highlight>
              </a:rPr>
              <a:t>*</a:t>
            </a:r>
            <a:r>
              <a:rPr lang="en-US" dirty="0"/>
              <a:t> are new in </a:t>
            </a:r>
            <a:r>
              <a:rPr lang="en-US" dirty="0">
                <a:solidFill>
                  <a:srgbClr val="00B050"/>
                </a:solidFill>
              </a:rPr>
              <a:t>ECMAScript 5 </a:t>
            </a:r>
            <a:r>
              <a:rPr lang="en-US" dirty="0"/>
              <a:t>and </a:t>
            </a:r>
            <a:r>
              <a:rPr lang="en-US" dirty="0">
                <a:solidFill>
                  <a:srgbClr val="00B050"/>
                </a:solidFill>
              </a:rPr>
              <a:t>ECMAScript 6</a:t>
            </a:r>
            <a:r>
              <a:rPr lang="en-US" dirty="0"/>
              <a:t>.</a:t>
            </a:r>
          </a:p>
          <a:p>
            <a:r>
              <a:rPr lang="en-US" dirty="0"/>
              <a:t>Additionally, the literals </a:t>
            </a:r>
            <a:r>
              <a:rPr lang="en-US" dirty="0">
                <a:solidFill>
                  <a:srgbClr val="00B050"/>
                </a:solidFill>
              </a:rPr>
              <a:t>null, true, and false </a:t>
            </a:r>
            <a:r>
              <a:rPr lang="en-US" dirty="0"/>
              <a:t>cannot be used as </a:t>
            </a:r>
            <a:r>
              <a:rPr lang="en-US" dirty="0">
                <a:solidFill>
                  <a:srgbClr val="00B050"/>
                </a:solidFill>
              </a:rPr>
              <a:t>identifiers</a:t>
            </a:r>
            <a:r>
              <a:rPr lang="en-US" dirty="0"/>
              <a:t> in </a:t>
            </a:r>
            <a:r>
              <a:rPr lang="en-US" dirty="0">
                <a:solidFill>
                  <a:srgbClr val="00B050"/>
                </a:solidFill>
              </a:rPr>
              <a:t>ECMAScript</a:t>
            </a:r>
            <a:r>
              <a:rPr lang="en-US" dirty="0"/>
              <a:t>.</a:t>
            </a:r>
            <a:endParaRPr lang="fi-FI" dirty="0"/>
          </a:p>
          <a:p>
            <a:r>
              <a:rPr lang="en-US" dirty="0"/>
              <a:t>In the year 2015 ECMA International published </a:t>
            </a:r>
            <a:r>
              <a:rPr lang="en-US" dirty="0">
                <a:solidFill>
                  <a:srgbClr val="00B050"/>
                </a:solidFill>
              </a:rPr>
              <a:t>ECMAScript 6 </a:t>
            </a:r>
            <a:r>
              <a:rPr lang="en-US" dirty="0"/>
              <a:t>or </a:t>
            </a:r>
            <a:r>
              <a:rPr lang="en-US" dirty="0">
                <a:solidFill>
                  <a:srgbClr val="00B050"/>
                </a:solidFill>
              </a:rPr>
              <a:t>ES6</a:t>
            </a:r>
            <a:r>
              <a:rPr lang="en-US" dirty="0"/>
              <a:t> which was later renamed (</a:t>
            </a:r>
            <a:r>
              <a:rPr lang="en-US" dirty="0">
                <a:solidFill>
                  <a:srgbClr val="00B050"/>
                </a:solidFill>
              </a:rPr>
              <a:t>ECMAScript</a:t>
            </a:r>
            <a:r>
              <a:rPr lang="en-US" dirty="0"/>
              <a:t> </a:t>
            </a:r>
            <a:r>
              <a:rPr lang="en-US" dirty="0">
                <a:solidFill>
                  <a:srgbClr val="00B050"/>
                </a:solidFill>
              </a:rPr>
              <a:t>2015</a:t>
            </a:r>
            <a:r>
              <a:rPr lang="en-US" dirty="0"/>
              <a:t>). </a:t>
            </a:r>
          </a:p>
          <a:p>
            <a:r>
              <a:rPr lang="en-US" dirty="0"/>
              <a:t>Since 2015, </a:t>
            </a:r>
            <a:r>
              <a:rPr lang="en-US" dirty="0">
                <a:solidFill>
                  <a:srgbClr val="00B050"/>
                </a:solidFill>
              </a:rPr>
              <a:t>ECMAScript-standard</a:t>
            </a:r>
            <a:r>
              <a:rPr lang="en-US" dirty="0"/>
              <a:t> has been updated and named by year. </a:t>
            </a:r>
            <a:r>
              <a:rPr lang="en-US" dirty="0">
                <a:solidFill>
                  <a:srgbClr val="00B050"/>
                </a:solidFill>
                <a:latin typeface="Candara" panose="020E0502030303020204" pitchFamily="34" charset="0"/>
              </a:rPr>
              <a:t>ECMAScript </a:t>
            </a:r>
            <a:r>
              <a:rPr lang="en-US" dirty="0">
                <a:solidFill>
                  <a:srgbClr val="00B050"/>
                </a:solidFill>
              </a:rPr>
              <a:t>2020</a:t>
            </a:r>
            <a:r>
              <a:rPr lang="en-US" dirty="0">
                <a:latin typeface="Candara" panose="020E0502030303020204" pitchFamily="34" charset="0"/>
              </a:rPr>
              <a:t> is the newest version (https://tc39.es/ecma262/).</a:t>
            </a:r>
            <a:endParaRPr lang="en-US" dirty="0"/>
          </a:p>
          <a:p>
            <a:r>
              <a:rPr lang="fi-FI" dirty="0" err="1"/>
              <a:t>Source</a:t>
            </a:r>
            <a:r>
              <a:rPr lang="fi-FI" dirty="0"/>
              <a:t>: https://www.w3schools.com/js/js_reserved.asp</a:t>
            </a:r>
          </a:p>
        </p:txBody>
      </p:sp>
      <p:sp>
        <p:nvSpPr>
          <p:cNvPr id="5" name="Dian numeron paikkamerkki 4">
            <a:extLst>
              <a:ext uri="{FF2B5EF4-FFF2-40B4-BE49-F238E27FC236}">
                <a16:creationId xmlns:a16="http://schemas.microsoft.com/office/drawing/2014/main" id="{CF3A8C30-C883-4FB6-A4A8-09849F5F2890}"/>
              </a:ext>
            </a:extLst>
          </p:cNvPr>
          <p:cNvSpPr>
            <a:spLocks noGrp="1"/>
          </p:cNvSpPr>
          <p:nvPr>
            <p:ph type="sldNum" sz="quarter" idx="12"/>
          </p:nvPr>
        </p:nvSpPr>
        <p:spPr/>
        <p:txBody>
          <a:bodyPr/>
          <a:lstStyle/>
          <a:p>
            <a:fld id="{3A98EE3D-8CD1-4C3F-BD1C-C98C9596463C}" type="slidenum">
              <a:rPr lang="en-US" smtClean="0"/>
              <a:t>48</a:t>
            </a:fld>
            <a:endParaRPr lang="en-US" dirty="0"/>
          </a:p>
        </p:txBody>
      </p:sp>
      <p:graphicFrame>
        <p:nvGraphicFramePr>
          <p:cNvPr id="14" name="Taulukko 14">
            <a:extLst>
              <a:ext uri="{FF2B5EF4-FFF2-40B4-BE49-F238E27FC236}">
                <a16:creationId xmlns:a16="http://schemas.microsoft.com/office/drawing/2014/main" id="{50A1BED7-DD96-4102-9D76-C848F5353721}"/>
              </a:ext>
            </a:extLst>
          </p:cNvPr>
          <p:cNvGraphicFramePr>
            <a:graphicFrameLocks noGrp="1"/>
          </p:cNvGraphicFramePr>
          <p:nvPr>
            <p:extLst>
              <p:ext uri="{D42A27DB-BD31-4B8C-83A1-F6EECF244321}">
                <p14:modId xmlns:p14="http://schemas.microsoft.com/office/powerpoint/2010/main" val="4087479767"/>
              </p:ext>
            </p:extLst>
          </p:nvPr>
        </p:nvGraphicFramePr>
        <p:xfrm>
          <a:off x="865665" y="1041040"/>
          <a:ext cx="5389732" cy="5470400"/>
        </p:xfrm>
        <a:graphic>
          <a:graphicData uri="http://schemas.openxmlformats.org/drawingml/2006/table">
            <a:tbl>
              <a:tblPr firstRow="1" bandRow="1">
                <a:tableStyleId>{93296810-A885-4BE3-A3E7-6D5BEEA58F35}</a:tableStyleId>
              </a:tblPr>
              <a:tblGrid>
                <a:gridCol w="1347433">
                  <a:extLst>
                    <a:ext uri="{9D8B030D-6E8A-4147-A177-3AD203B41FA5}">
                      <a16:colId xmlns:a16="http://schemas.microsoft.com/office/drawing/2014/main" val="1000052750"/>
                    </a:ext>
                  </a:extLst>
                </a:gridCol>
                <a:gridCol w="1347433">
                  <a:extLst>
                    <a:ext uri="{9D8B030D-6E8A-4147-A177-3AD203B41FA5}">
                      <a16:colId xmlns:a16="http://schemas.microsoft.com/office/drawing/2014/main" val="4249573553"/>
                    </a:ext>
                  </a:extLst>
                </a:gridCol>
                <a:gridCol w="1347433">
                  <a:extLst>
                    <a:ext uri="{9D8B030D-6E8A-4147-A177-3AD203B41FA5}">
                      <a16:colId xmlns:a16="http://schemas.microsoft.com/office/drawing/2014/main" val="2805469645"/>
                    </a:ext>
                  </a:extLst>
                </a:gridCol>
                <a:gridCol w="1347433">
                  <a:extLst>
                    <a:ext uri="{9D8B030D-6E8A-4147-A177-3AD203B41FA5}">
                      <a16:colId xmlns:a16="http://schemas.microsoft.com/office/drawing/2014/main" val="1088303878"/>
                    </a:ext>
                  </a:extLst>
                </a:gridCol>
              </a:tblGrid>
              <a:tr h="319040">
                <a:tc gridSpan="4">
                  <a:txBody>
                    <a:bodyPr/>
                    <a:lstStyle/>
                    <a:p>
                      <a:pPr algn="ctr"/>
                      <a:r>
                        <a:rPr lang="en-US" dirty="0"/>
                        <a:t>Reserved keywords </a:t>
                      </a:r>
                      <a:endParaRPr lang="fi-FI" dirty="0"/>
                    </a:p>
                  </a:txBody>
                  <a:tcPr/>
                </a:tc>
                <a:tc hMerge="1">
                  <a:txBody>
                    <a:bodyPr/>
                    <a:lstStyle/>
                    <a:p>
                      <a:endParaRPr lang="fi-FI" dirty="0"/>
                    </a:p>
                  </a:txBody>
                  <a:tcPr/>
                </a:tc>
                <a:tc hMerge="1">
                  <a:txBody>
                    <a:bodyPr/>
                    <a:lstStyle/>
                    <a:p>
                      <a:endParaRPr lang="fi-FI" dirty="0"/>
                    </a:p>
                  </a:txBody>
                  <a:tcPr/>
                </a:tc>
                <a:tc hMerge="1">
                  <a:txBody>
                    <a:bodyPr/>
                    <a:lstStyle/>
                    <a:p>
                      <a:endParaRPr lang="fi-FI" dirty="0"/>
                    </a:p>
                  </a:txBody>
                  <a:tcPr/>
                </a:tc>
                <a:extLst>
                  <a:ext uri="{0D108BD9-81ED-4DB2-BD59-A6C34878D82A}">
                    <a16:rowId xmlns:a16="http://schemas.microsoft.com/office/drawing/2014/main" val="3655924710"/>
                  </a:ext>
                </a:extLst>
              </a:tr>
              <a:tr h="319040">
                <a:tc>
                  <a:txBody>
                    <a:bodyPr/>
                    <a:lstStyle/>
                    <a:p>
                      <a:pPr algn="l" fontAlgn="t"/>
                      <a:r>
                        <a:rPr lang="fi-FI" sz="1200" baseline="0" dirty="0" err="1">
                          <a:effectLst/>
                        </a:rPr>
                        <a:t>abstract</a:t>
                      </a:r>
                      <a:endParaRPr lang="fi-FI" sz="1200" baseline="0" dirty="0">
                        <a:effectLst/>
                      </a:endParaRPr>
                    </a:p>
                  </a:txBody>
                  <a:tcPr marL="121920" marR="60960" marT="60960" marB="60960"/>
                </a:tc>
                <a:tc>
                  <a:txBody>
                    <a:bodyPr/>
                    <a:lstStyle/>
                    <a:p>
                      <a:pPr algn="l" fontAlgn="t"/>
                      <a:r>
                        <a:rPr lang="fi-FI" sz="1200" baseline="0">
                          <a:effectLst/>
                        </a:rPr>
                        <a:t>arguments</a:t>
                      </a:r>
                    </a:p>
                  </a:txBody>
                  <a:tcPr marL="60960" marR="60960" marT="60960" marB="60960"/>
                </a:tc>
                <a:tc>
                  <a:txBody>
                    <a:bodyPr/>
                    <a:lstStyle/>
                    <a:p>
                      <a:pPr algn="l" fontAlgn="t"/>
                      <a:r>
                        <a:rPr lang="fi-FI" sz="1200" baseline="0" dirty="0" err="1">
                          <a:effectLst/>
                        </a:rPr>
                        <a:t>await</a:t>
                      </a:r>
                      <a:r>
                        <a:rPr lang="fi-FI" sz="1200" baseline="0" dirty="0">
                          <a:effectLst/>
                        </a:rPr>
                        <a:t>*</a:t>
                      </a:r>
                    </a:p>
                  </a:txBody>
                  <a:tcPr marL="60960" marR="60960" marT="60960" marB="60960"/>
                </a:tc>
                <a:tc>
                  <a:txBody>
                    <a:bodyPr/>
                    <a:lstStyle/>
                    <a:p>
                      <a:pPr algn="l" fontAlgn="t"/>
                      <a:r>
                        <a:rPr lang="fi-FI" sz="1200" baseline="0" dirty="0" err="1">
                          <a:effectLst/>
                        </a:rPr>
                        <a:t>boolean</a:t>
                      </a:r>
                      <a:endParaRPr lang="fi-FI" sz="1200" baseline="0" dirty="0">
                        <a:effectLst/>
                      </a:endParaRPr>
                    </a:p>
                  </a:txBody>
                  <a:tcPr marL="60960" marR="60960" marT="60960" marB="60960"/>
                </a:tc>
                <a:extLst>
                  <a:ext uri="{0D108BD9-81ED-4DB2-BD59-A6C34878D82A}">
                    <a16:rowId xmlns:a16="http://schemas.microsoft.com/office/drawing/2014/main" val="2852558493"/>
                  </a:ext>
                </a:extLst>
              </a:tr>
              <a:tr h="319040">
                <a:tc>
                  <a:txBody>
                    <a:bodyPr/>
                    <a:lstStyle/>
                    <a:p>
                      <a:pPr algn="l" fontAlgn="t"/>
                      <a:r>
                        <a:rPr lang="fi-FI" sz="1200" baseline="0">
                          <a:effectLst/>
                        </a:rPr>
                        <a:t>break</a:t>
                      </a:r>
                    </a:p>
                  </a:txBody>
                  <a:tcPr marL="121920" marR="60960" marT="60960" marB="60960"/>
                </a:tc>
                <a:tc>
                  <a:txBody>
                    <a:bodyPr/>
                    <a:lstStyle/>
                    <a:p>
                      <a:pPr algn="l" fontAlgn="t"/>
                      <a:r>
                        <a:rPr lang="fi-FI" sz="1200" baseline="0">
                          <a:effectLst/>
                        </a:rPr>
                        <a:t>byte</a:t>
                      </a:r>
                    </a:p>
                  </a:txBody>
                  <a:tcPr marL="60960" marR="60960" marT="60960" marB="60960"/>
                </a:tc>
                <a:tc>
                  <a:txBody>
                    <a:bodyPr/>
                    <a:lstStyle/>
                    <a:p>
                      <a:pPr algn="l" fontAlgn="t"/>
                      <a:r>
                        <a:rPr lang="fi-FI" sz="1200" baseline="0">
                          <a:effectLst/>
                        </a:rPr>
                        <a:t>case</a:t>
                      </a:r>
                    </a:p>
                  </a:txBody>
                  <a:tcPr marL="60960" marR="60960" marT="60960" marB="60960"/>
                </a:tc>
                <a:tc>
                  <a:txBody>
                    <a:bodyPr/>
                    <a:lstStyle/>
                    <a:p>
                      <a:pPr algn="l" fontAlgn="t"/>
                      <a:r>
                        <a:rPr lang="fi-FI" sz="1200" baseline="0" dirty="0" err="1">
                          <a:effectLst/>
                        </a:rPr>
                        <a:t>catch</a:t>
                      </a:r>
                      <a:endParaRPr lang="fi-FI" sz="1200" baseline="0" dirty="0">
                        <a:effectLst/>
                      </a:endParaRPr>
                    </a:p>
                  </a:txBody>
                  <a:tcPr marL="60960" marR="60960" marT="60960" marB="60960"/>
                </a:tc>
                <a:extLst>
                  <a:ext uri="{0D108BD9-81ED-4DB2-BD59-A6C34878D82A}">
                    <a16:rowId xmlns:a16="http://schemas.microsoft.com/office/drawing/2014/main" val="2964481783"/>
                  </a:ext>
                </a:extLst>
              </a:tr>
              <a:tr h="319040">
                <a:tc>
                  <a:txBody>
                    <a:bodyPr/>
                    <a:lstStyle/>
                    <a:p>
                      <a:pPr algn="l" fontAlgn="t"/>
                      <a:r>
                        <a:rPr lang="fi-FI" sz="1200" baseline="0">
                          <a:effectLst/>
                        </a:rPr>
                        <a:t>char</a:t>
                      </a:r>
                    </a:p>
                  </a:txBody>
                  <a:tcPr marL="121920" marR="60960" marT="60960" marB="60960"/>
                </a:tc>
                <a:tc>
                  <a:txBody>
                    <a:bodyPr/>
                    <a:lstStyle/>
                    <a:p>
                      <a:pPr algn="l" fontAlgn="t"/>
                      <a:r>
                        <a:rPr lang="fi-FI" sz="1200" baseline="0" dirty="0" err="1">
                          <a:effectLst/>
                        </a:rPr>
                        <a:t>class</a:t>
                      </a:r>
                      <a:r>
                        <a:rPr lang="fi-FI" sz="1200" baseline="0" dirty="0">
                          <a:effectLst/>
                        </a:rPr>
                        <a:t>*</a:t>
                      </a:r>
                    </a:p>
                  </a:txBody>
                  <a:tcPr marL="60960" marR="60960" marT="60960" marB="60960"/>
                </a:tc>
                <a:tc>
                  <a:txBody>
                    <a:bodyPr/>
                    <a:lstStyle/>
                    <a:p>
                      <a:pPr algn="l" fontAlgn="t"/>
                      <a:r>
                        <a:rPr lang="fi-FI" sz="1200" baseline="0">
                          <a:effectLst/>
                        </a:rPr>
                        <a:t>const</a:t>
                      </a:r>
                    </a:p>
                  </a:txBody>
                  <a:tcPr marL="60960" marR="60960" marT="60960" marB="60960"/>
                </a:tc>
                <a:tc>
                  <a:txBody>
                    <a:bodyPr/>
                    <a:lstStyle/>
                    <a:p>
                      <a:pPr algn="l" fontAlgn="t"/>
                      <a:r>
                        <a:rPr lang="fi-FI" sz="1200" baseline="0" dirty="0" err="1">
                          <a:effectLst/>
                        </a:rPr>
                        <a:t>continue</a:t>
                      </a:r>
                      <a:endParaRPr lang="fi-FI" sz="1200" baseline="0" dirty="0">
                        <a:effectLst/>
                      </a:endParaRPr>
                    </a:p>
                  </a:txBody>
                  <a:tcPr marL="60960" marR="60960" marT="60960" marB="60960"/>
                </a:tc>
                <a:extLst>
                  <a:ext uri="{0D108BD9-81ED-4DB2-BD59-A6C34878D82A}">
                    <a16:rowId xmlns:a16="http://schemas.microsoft.com/office/drawing/2014/main" val="1299867044"/>
                  </a:ext>
                </a:extLst>
              </a:tr>
              <a:tr h="319040">
                <a:tc>
                  <a:txBody>
                    <a:bodyPr/>
                    <a:lstStyle/>
                    <a:p>
                      <a:pPr algn="l" fontAlgn="t"/>
                      <a:r>
                        <a:rPr lang="fi-FI" sz="1200" baseline="0">
                          <a:effectLst/>
                        </a:rPr>
                        <a:t>debugger</a:t>
                      </a:r>
                    </a:p>
                  </a:txBody>
                  <a:tcPr marL="121920" marR="60960" marT="60960" marB="60960"/>
                </a:tc>
                <a:tc>
                  <a:txBody>
                    <a:bodyPr/>
                    <a:lstStyle/>
                    <a:p>
                      <a:pPr algn="l" fontAlgn="t"/>
                      <a:r>
                        <a:rPr lang="fi-FI" sz="1200" baseline="0">
                          <a:effectLst/>
                        </a:rPr>
                        <a:t>default</a:t>
                      </a:r>
                    </a:p>
                  </a:txBody>
                  <a:tcPr marL="60960" marR="60960" marT="60960" marB="60960"/>
                </a:tc>
                <a:tc>
                  <a:txBody>
                    <a:bodyPr/>
                    <a:lstStyle/>
                    <a:p>
                      <a:pPr algn="l" fontAlgn="t"/>
                      <a:r>
                        <a:rPr lang="fi-FI" sz="1200" baseline="0">
                          <a:effectLst/>
                        </a:rPr>
                        <a:t>delete</a:t>
                      </a:r>
                    </a:p>
                  </a:txBody>
                  <a:tcPr marL="60960" marR="60960" marT="60960" marB="60960"/>
                </a:tc>
                <a:tc>
                  <a:txBody>
                    <a:bodyPr/>
                    <a:lstStyle/>
                    <a:p>
                      <a:pPr algn="l" fontAlgn="t"/>
                      <a:r>
                        <a:rPr lang="fi-FI" sz="1200" baseline="0">
                          <a:effectLst/>
                        </a:rPr>
                        <a:t>do</a:t>
                      </a:r>
                    </a:p>
                  </a:txBody>
                  <a:tcPr marL="60960" marR="60960" marT="60960" marB="60960"/>
                </a:tc>
                <a:extLst>
                  <a:ext uri="{0D108BD9-81ED-4DB2-BD59-A6C34878D82A}">
                    <a16:rowId xmlns:a16="http://schemas.microsoft.com/office/drawing/2014/main" val="4153391082"/>
                  </a:ext>
                </a:extLst>
              </a:tr>
              <a:tr h="319040">
                <a:tc>
                  <a:txBody>
                    <a:bodyPr/>
                    <a:lstStyle/>
                    <a:p>
                      <a:pPr algn="l" fontAlgn="t"/>
                      <a:r>
                        <a:rPr lang="fi-FI" sz="1200" baseline="0">
                          <a:effectLst/>
                        </a:rPr>
                        <a:t>double</a:t>
                      </a:r>
                    </a:p>
                  </a:txBody>
                  <a:tcPr marL="121920" marR="60960" marT="60960" marB="60960"/>
                </a:tc>
                <a:tc>
                  <a:txBody>
                    <a:bodyPr/>
                    <a:lstStyle/>
                    <a:p>
                      <a:pPr algn="l" fontAlgn="t"/>
                      <a:r>
                        <a:rPr lang="fi-FI" sz="1200" baseline="0">
                          <a:effectLst/>
                        </a:rPr>
                        <a:t>else</a:t>
                      </a:r>
                    </a:p>
                  </a:txBody>
                  <a:tcPr marL="60960" marR="60960" marT="60960" marB="60960"/>
                </a:tc>
                <a:tc>
                  <a:txBody>
                    <a:bodyPr/>
                    <a:lstStyle/>
                    <a:p>
                      <a:pPr algn="l" fontAlgn="t"/>
                      <a:r>
                        <a:rPr lang="fi-FI" sz="1200" baseline="0" dirty="0" err="1">
                          <a:effectLst/>
                        </a:rPr>
                        <a:t>enum</a:t>
                      </a:r>
                      <a:r>
                        <a:rPr lang="fi-FI" sz="1200" baseline="0" dirty="0">
                          <a:effectLst/>
                        </a:rPr>
                        <a:t>*</a:t>
                      </a:r>
                    </a:p>
                  </a:txBody>
                  <a:tcPr marL="60960" marR="60960" marT="60960" marB="60960"/>
                </a:tc>
                <a:tc>
                  <a:txBody>
                    <a:bodyPr/>
                    <a:lstStyle/>
                    <a:p>
                      <a:pPr algn="l" fontAlgn="t"/>
                      <a:r>
                        <a:rPr lang="fi-FI" sz="1200" baseline="0" dirty="0" err="1">
                          <a:effectLst/>
                        </a:rPr>
                        <a:t>eval</a:t>
                      </a:r>
                      <a:endParaRPr lang="fi-FI" sz="1200" baseline="0" dirty="0">
                        <a:effectLst/>
                      </a:endParaRPr>
                    </a:p>
                  </a:txBody>
                  <a:tcPr marL="60960" marR="60960" marT="60960" marB="60960"/>
                </a:tc>
                <a:extLst>
                  <a:ext uri="{0D108BD9-81ED-4DB2-BD59-A6C34878D82A}">
                    <a16:rowId xmlns:a16="http://schemas.microsoft.com/office/drawing/2014/main" val="2669983425"/>
                  </a:ext>
                </a:extLst>
              </a:tr>
              <a:tr h="319040">
                <a:tc>
                  <a:txBody>
                    <a:bodyPr/>
                    <a:lstStyle/>
                    <a:p>
                      <a:pPr algn="l" fontAlgn="t"/>
                      <a:r>
                        <a:rPr lang="fi-FI" sz="1200" baseline="0">
                          <a:effectLst/>
                        </a:rPr>
                        <a:t>export*</a:t>
                      </a:r>
                    </a:p>
                  </a:txBody>
                  <a:tcPr marL="121920" marR="60960" marT="60960" marB="60960"/>
                </a:tc>
                <a:tc>
                  <a:txBody>
                    <a:bodyPr/>
                    <a:lstStyle/>
                    <a:p>
                      <a:pPr algn="l" fontAlgn="t"/>
                      <a:r>
                        <a:rPr lang="fi-FI" sz="1200" baseline="0">
                          <a:effectLst/>
                        </a:rPr>
                        <a:t>extends*</a:t>
                      </a:r>
                    </a:p>
                  </a:txBody>
                  <a:tcPr marL="60960" marR="60960" marT="60960" marB="60960"/>
                </a:tc>
                <a:tc>
                  <a:txBody>
                    <a:bodyPr/>
                    <a:lstStyle/>
                    <a:p>
                      <a:pPr algn="l" fontAlgn="t"/>
                      <a:r>
                        <a:rPr lang="fi-FI" sz="1200" baseline="0">
                          <a:effectLst/>
                        </a:rPr>
                        <a:t>false</a:t>
                      </a:r>
                    </a:p>
                  </a:txBody>
                  <a:tcPr marL="60960" marR="60960" marT="60960" marB="60960"/>
                </a:tc>
                <a:tc>
                  <a:txBody>
                    <a:bodyPr/>
                    <a:lstStyle/>
                    <a:p>
                      <a:pPr algn="l" fontAlgn="t"/>
                      <a:r>
                        <a:rPr lang="fi-FI" sz="1200" baseline="0">
                          <a:effectLst/>
                        </a:rPr>
                        <a:t>final</a:t>
                      </a:r>
                    </a:p>
                  </a:txBody>
                  <a:tcPr marL="60960" marR="60960" marT="60960" marB="60960"/>
                </a:tc>
                <a:extLst>
                  <a:ext uri="{0D108BD9-81ED-4DB2-BD59-A6C34878D82A}">
                    <a16:rowId xmlns:a16="http://schemas.microsoft.com/office/drawing/2014/main" val="2385775018"/>
                  </a:ext>
                </a:extLst>
              </a:tr>
              <a:tr h="319040">
                <a:tc>
                  <a:txBody>
                    <a:bodyPr/>
                    <a:lstStyle/>
                    <a:p>
                      <a:pPr algn="l" fontAlgn="t"/>
                      <a:r>
                        <a:rPr lang="fi-FI" sz="1200" baseline="0">
                          <a:effectLst/>
                        </a:rPr>
                        <a:t>finally</a:t>
                      </a:r>
                    </a:p>
                  </a:txBody>
                  <a:tcPr marL="121920" marR="60960" marT="60960" marB="60960"/>
                </a:tc>
                <a:tc>
                  <a:txBody>
                    <a:bodyPr/>
                    <a:lstStyle/>
                    <a:p>
                      <a:pPr algn="l" fontAlgn="t"/>
                      <a:r>
                        <a:rPr lang="fi-FI" sz="1200" baseline="0">
                          <a:effectLst/>
                        </a:rPr>
                        <a:t>float</a:t>
                      </a:r>
                    </a:p>
                  </a:txBody>
                  <a:tcPr marL="60960" marR="60960" marT="60960" marB="60960"/>
                </a:tc>
                <a:tc>
                  <a:txBody>
                    <a:bodyPr/>
                    <a:lstStyle/>
                    <a:p>
                      <a:pPr algn="l" fontAlgn="t"/>
                      <a:r>
                        <a:rPr lang="fi-FI" sz="1200" baseline="0">
                          <a:effectLst/>
                        </a:rPr>
                        <a:t>for</a:t>
                      </a:r>
                    </a:p>
                  </a:txBody>
                  <a:tcPr marL="60960" marR="60960" marT="60960" marB="60960"/>
                </a:tc>
                <a:tc>
                  <a:txBody>
                    <a:bodyPr/>
                    <a:lstStyle/>
                    <a:p>
                      <a:pPr algn="l" fontAlgn="t"/>
                      <a:r>
                        <a:rPr lang="fi-FI" sz="1200" baseline="0" dirty="0" err="1">
                          <a:effectLst/>
                        </a:rPr>
                        <a:t>function</a:t>
                      </a:r>
                      <a:endParaRPr lang="fi-FI" sz="1200" baseline="0" dirty="0">
                        <a:effectLst/>
                      </a:endParaRPr>
                    </a:p>
                  </a:txBody>
                  <a:tcPr marL="60960" marR="60960" marT="60960" marB="60960"/>
                </a:tc>
                <a:extLst>
                  <a:ext uri="{0D108BD9-81ED-4DB2-BD59-A6C34878D82A}">
                    <a16:rowId xmlns:a16="http://schemas.microsoft.com/office/drawing/2014/main" val="718644744"/>
                  </a:ext>
                </a:extLst>
              </a:tr>
              <a:tr h="319040">
                <a:tc>
                  <a:txBody>
                    <a:bodyPr/>
                    <a:lstStyle/>
                    <a:p>
                      <a:pPr algn="l" fontAlgn="t"/>
                      <a:r>
                        <a:rPr lang="fi-FI" sz="1200" baseline="0">
                          <a:effectLst/>
                        </a:rPr>
                        <a:t>goto</a:t>
                      </a:r>
                    </a:p>
                  </a:txBody>
                  <a:tcPr marL="121920" marR="60960" marT="60960" marB="60960"/>
                </a:tc>
                <a:tc>
                  <a:txBody>
                    <a:bodyPr/>
                    <a:lstStyle/>
                    <a:p>
                      <a:pPr algn="l" fontAlgn="t"/>
                      <a:r>
                        <a:rPr lang="fi-FI" sz="1200" baseline="0">
                          <a:effectLst/>
                        </a:rPr>
                        <a:t>if</a:t>
                      </a:r>
                    </a:p>
                  </a:txBody>
                  <a:tcPr marL="60960" marR="60960" marT="60960" marB="60960"/>
                </a:tc>
                <a:tc>
                  <a:txBody>
                    <a:bodyPr/>
                    <a:lstStyle/>
                    <a:p>
                      <a:pPr algn="l" fontAlgn="t"/>
                      <a:r>
                        <a:rPr lang="fi-FI" sz="1200" baseline="0">
                          <a:effectLst/>
                        </a:rPr>
                        <a:t>implements</a:t>
                      </a:r>
                    </a:p>
                  </a:txBody>
                  <a:tcPr marL="60960" marR="60960" marT="60960" marB="60960"/>
                </a:tc>
                <a:tc>
                  <a:txBody>
                    <a:bodyPr/>
                    <a:lstStyle/>
                    <a:p>
                      <a:pPr algn="l" fontAlgn="t"/>
                      <a:r>
                        <a:rPr lang="fi-FI" sz="1200" baseline="0">
                          <a:effectLst/>
                        </a:rPr>
                        <a:t>import*</a:t>
                      </a:r>
                    </a:p>
                  </a:txBody>
                  <a:tcPr marL="60960" marR="60960" marT="60960" marB="60960"/>
                </a:tc>
                <a:extLst>
                  <a:ext uri="{0D108BD9-81ED-4DB2-BD59-A6C34878D82A}">
                    <a16:rowId xmlns:a16="http://schemas.microsoft.com/office/drawing/2014/main" val="1285352601"/>
                  </a:ext>
                </a:extLst>
              </a:tr>
              <a:tr h="319040">
                <a:tc>
                  <a:txBody>
                    <a:bodyPr/>
                    <a:lstStyle/>
                    <a:p>
                      <a:pPr algn="l" fontAlgn="t"/>
                      <a:r>
                        <a:rPr lang="fi-FI" sz="1200" baseline="0">
                          <a:effectLst/>
                        </a:rPr>
                        <a:t>in</a:t>
                      </a:r>
                    </a:p>
                  </a:txBody>
                  <a:tcPr marL="121920" marR="60960" marT="60960" marB="60960"/>
                </a:tc>
                <a:tc>
                  <a:txBody>
                    <a:bodyPr/>
                    <a:lstStyle/>
                    <a:p>
                      <a:pPr algn="l" fontAlgn="t"/>
                      <a:r>
                        <a:rPr lang="fi-FI" sz="1200" baseline="0">
                          <a:effectLst/>
                        </a:rPr>
                        <a:t>instanceof</a:t>
                      </a:r>
                    </a:p>
                  </a:txBody>
                  <a:tcPr marL="60960" marR="60960" marT="60960" marB="60960"/>
                </a:tc>
                <a:tc>
                  <a:txBody>
                    <a:bodyPr/>
                    <a:lstStyle/>
                    <a:p>
                      <a:pPr algn="l" fontAlgn="t"/>
                      <a:r>
                        <a:rPr lang="fi-FI" sz="1200" baseline="0">
                          <a:effectLst/>
                        </a:rPr>
                        <a:t>int</a:t>
                      </a:r>
                    </a:p>
                  </a:txBody>
                  <a:tcPr marL="60960" marR="60960" marT="60960" marB="60960"/>
                </a:tc>
                <a:tc>
                  <a:txBody>
                    <a:bodyPr/>
                    <a:lstStyle/>
                    <a:p>
                      <a:pPr algn="l" fontAlgn="t"/>
                      <a:r>
                        <a:rPr lang="fi-FI" sz="1200" baseline="0">
                          <a:effectLst/>
                        </a:rPr>
                        <a:t>interface</a:t>
                      </a:r>
                    </a:p>
                  </a:txBody>
                  <a:tcPr marL="60960" marR="60960" marT="60960" marB="60960"/>
                </a:tc>
                <a:extLst>
                  <a:ext uri="{0D108BD9-81ED-4DB2-BD59-A6C34878D82A}">
                    <a16:rowId xmlns:a16="http://schemas.microsoft.com/office/drawing/2014/main" val="4138054707"/>
                  </a:ext>
                </a:extLst>
              </a:tr>
              <a:tr h="319040">
                <a:tc>
                  <a:txBody>
                    <a:bodyPr/>
                    <a:lstStyle/>
                    <a:p>
                      <a:pPr algn="l" fontAlgn="t"/>
                      <a:r>
                        <a:rPr lang="fi-FI" sz="1200" baseline="0">
                          <a:effectLst/>
                        </a:rPr>
                        <a:t>let*</a:t>
                      </a:r>
                    </a:p>
                  </a:txBody>
                  <a:tcPr marL="121920" marR="60960" marT="60960" marB="60960"/>
                </a:tc>
                <a:tc>
                  <a:txBody>
                    <a:bodyPr/>
                    <a:lstStyle/>
                    <a:p>
                      <a:pPr algn="l" fontAlgn="t"/>
                      <a:r>
                        <a:rPr lang="fi-FI" sz="1200" baseline="0">
                          <a:effectLst/>
                        </a:rPr>
                        <a:t>long</a:t>
                      </a:r>
                    </a:p>
                  </a:txBody>
                  <a:tcPr marL="60960" marR="60960" marT="60960" marB="60960"/>
                </a:tc>
                <a:tc>
                  <a:txBody>
                    <a:bodyPr/>
                    <a:lstStyle/>
                    <a:p>
                      <a:pPr algn="l" fontAlgn="t"/>
                      <a:r>
                        <a:rPr lang="fi-FI" sz="1200" baseline="0">
                          <a:effectLst/>
                        </a:rPr>
                        <a:t>native</a:t>
                      </a:r>
                    </a:p>
                  </a:txBody>
                  <a:tcPr marL="60960" marR="60960" marT="60960" marB="60960"/>
                </a:tc>
                <a:tc>
                  <a:txBody>
                    <a:bodyPr/>
                    <a:lstStyle/>
                    <a:p>
                      <a:pPr algn="l" fontAlgn="t"/>
                      <a:r>
                        <a:rPr lang="fi-FI" sz="1200" baseline="0">
                          <a:effectLst/>
                        </a:rPr>
                        <a:t>new</a:t>
                      </a:r>
                    </a:p>
                  </a:txBody>
                  <a:tcPr marL="60960" marR="60960" marT="60960" marB="60960"/>
                </a:tc>
                <a:extLst>
                  <a:ext uri="{0D108BD9-81ED-4DB2-BD59-A6C34878D82A}">
                    <a16:rowId xmlns:a16="http://schemas.microsoft.com/office/drawing/2014/main" val="1402579379"/>
                  </a:ext>
                </a:extLst>
              </a:tr>
              <a:tr h="319040">
                <a:tc>
                  <a:txBody>
                    <a:bodyPr/>
                    <a:lstStyle/>
                    <a:p>
                      <a:pPr algn="l" fontAlgn="t"/>
                      <a:r>
                        <a:rPr lang="fi-FI" sz="1200" baseline="0">
                          <a:effectLst/>
                        </a:rPr>
                        <a:t>null</a:t>
                      </a:r>
                    </a:p>
                  </a:txBody>
                  <a:tcPr marL="121920" marR="60960" marT="60960" marB="60960"/>
                </a:tc>
                <a:tc>
                  <a:txBody>
                    <a:bodyPr/>
                    <a:lstStyle/>
                    <a:p>
                      <a:pPr algn="l" fontAlgn="t"/>
                      <a:r>
                        <a:rPr lang="fi-FI" sz="1200" baseline="0">
                          <a:effectLst/>
                        </a:rPr>
                        <a:t>package</a:t>
                      </a:r>
                    </a:p>
                  </a:txBody>
                  <a:tcPr marL="60960" marR="60960" marT="60960" marB="60960"/>
                </a:tc>
                <a:tc>
                  <a:txBody>
                    <a:bodyPr/>
                    <a:lstStyle/>
                    <a:p>
                      <a:pPr algn="l" fontAlgn="t"/>
                      <a:r>
                        <a:rPr lang="fi-FI" sz="1200" baseline="0">
                          <a:effectLst/>
                        </a:rPr>
                        <a:t>private</a:t>
                      </a:r>
                    </a:p>
                  </a:txBody>
                  <a:tcPr marL="60960" marR="60960" marT="60960" marB="60960"/>
                </a:tc>
                <a:tc>
                  <a:txBody>
                    <a:bodyPr/>
                    <a:lstStyle/>
                    <a:p>
                      <a:pPr algn="l" fontAlgn="t"/>
                      <a:r>
                        <a:rPr lang="fi-FI" sz="1200" baseline="0">
                          <a:effectLst/>
                        </a:rPr>
                        <a:t>protected</a:t>
                      </a:r>
                    </a:p>
                  </a:txBody>
                  <a:tcPr marL="60960" marR="60960" marT="60960" marB="60960"/>
                </a:tc>
                <a:extLst>
                  <a:ext uri="{0D108BD9-81ED-4DB2-BD59-A6C34878D82A}">
                    <a16:rowId xmlns:a16="http://schemas.microsoft.com/office/drawing/2014/main" val="579144818"/>
                  </a:ext>
                </a:extLst>
              </a:tr>
              <a:tr h="319040">
                <a:tc>
                  <a:txBody>
                    <a:bodyPr/>
                    <a:lstStyle/>
                    <a:p>
                      <a:pPr algn="l" fontAlgn="t"/>
                      <a:r>
                        <a:rPr lang="fi-FI" sz="1200" baseline="0">
                          <a:effectLst/>
                        </a:rPr>
                        <a:t>public</a:t>
                      </a:r>
                    </a:p>
                  </a:txBody>
                  <a:tcPr marL="121920" marR="60960" marT="60960" marB="60960"/>
                </a:tc>
                <a:tc>
                  <a:txBody>
                    <a:bodyPr/>
                    <a:lstStyle/>
                    <a:p>
                      <a:pPr algn="l" fontAlgn="t"/>
                      <a:r>
                        <a:rPr lang="fi-FI" sz="1200" baseline="0">
                          <a:effectLst/>
                        </a:rPr>
                        <a:t>return</a:t>
                      </a:r>
                    </a:p>
                  </a:txBody>
                  <a:tcPr marL="60960" marR="60960" marT="60960" marB="60960"/>
                </a:tc>
                <a:tc>
                  <a:txBody>
                    <a:bodyPr/>
                    <a:lstStyle/>
                    <a:p>
                      <a:pPr algn="l" fontAlgn="t"/>
                      <a:r>
                        <a:rPr lang="fi-FI" sz="1200" baseline="0">
                          <a:effectLst/>
                        </a:rPr>
                        <a:t>short</a:t>
                      </a:r>
                    </a:p>
                  </a:txBody>
                  <a:tcPr marL="60960" marR="60960" marT="60960" marB="60960"/>
                </a:tc>
                <a:tc>
                  <a:txBody>
                    <a:bodyPr/>
                    <a:lstStyle/>
                    <a:p>
                      <a:pPr algn="l" fontAlgn="t"/>
                      <a:r>
                        <a:rPr lang="fi-FI" sz="1200" baseline="0">
                          <a:effectLst/>
                        </a:rPr>
                        <a:t>static</a:t>
                      </a:r>
                    </a:p>
                  </a:txBody>
                  <a:tcPr marL="60960" marR="60960" marT="60960" marB="60960"/>
                </a:tc>
                <a:extLst>
                  <a:ext uri="{0D108BD9-81ED-4DB2-BD59-A6C34878D82A}">
                    <a16:rowId xmlns:a16="http://schemas.microsoft.com/office/drawing/2014/main" val="1549702869"/>
                  </a:ext>
                </a:extLst>
              </a:tr>
              <a:tr h="319040">
                <a:tc>
                  <a:txBody>
                    <a:bodyPr/>
                    <a:lstStyle/>
                    <a:p>
                      <a:pPr algn="l" fontAlgn="t"/>
                      <a:r>
                        <a:rPr lang="fi-FI" sz="1200" baseline="0">
                          <a:effectLst/>
                        </a:rPr>
                        <a:t>super*</a:t>
                      </a:r>
                    </a:p>
                  </a:txBody>
                  <a:tcPr marL="121920" marR="60960" marT="60960" marB="60960"/>
                </a:tc>
                <a:tc>
                  <a:txBody>
                    <a:bodyPr/>
                    <a:lstStyle/>
                    <a:p>
                      <a:pPr algn="l" fontAlgn="t"/>
                      <a:r>
                        <a:rPr lang="fi-FI" sz="1200" baseline="0">
                          <a:effectLst/>
                        </a:rPr>
                        <a:t>switch</a:t>
                      </a:r>
                    </a:p>
                  </a:txBody>
                  <a:tcPr marL="60960" marR="60960" marT="60960" marB="60960"/>
                </a:tc>
                <a:tc>
                  <a:txBody>
                    <a:bodyPr/>
                    <a:lstStyle/>
                    <a:p>
                      <a:pPr algn="l" fontAlgn="t"/>
                      <a:r>
                        <a:rPr lang="fi-FI" sz="1200" baseline="0">
                          <a:effectLst/>
                        </a:rPr>
                        <a:t>synchronized</a:t>
                      </a:r>
                    </a:p>
                  </a:txBody>
                  <a:tcPr marL="60960" marR="60960" marT="60960" marB="60960"/>
                </a:tc>
                <a:tc>
                  <a:txBody>
                    <a:bodyPr/>
                    <a:lstStyle/>
                    <a:p>
                      <a:pPr algn="l" fontAlgn="t"/>
                      <a:r>
                        <a:rPr lang="fi-FI" sz="1200" baseline="0">
                          <a:effectLst/>
                        </a:rPr>
                        <a:t>this</a:t>
                      </a:r>
                    </a:p>
                  </a:txBody>
                  <a:tcPr marL="60960" marR="60960" marT="60960" marB="60960"/>
                </a:tc>
                <a:extLst>
                  <a:ext uri="{0D108BD9-81ED-4DB2-BD59-A6C34878D82A}">
                    <a16:rowId xmlns:a16="http://schemas.microsoft.com/office/drawing/2014/main" val="2144867904"/>
                  </a:ext>
                </a:extLst>
              </a:tr>
              <a:tr h="319040">
                <a:tc>
                  <a:txBody>
                    <a:bodyPr/>
                    <a:lstStyle/>
                    <a:p>
                      <a:pPr algn="l" fontAlgn="t"/>
                      <a:r>
                        <a:rPr lang="fi-FI" sz="1200" baseline="0">
                          <a:effectLst/>
                        </a:rPr>
                        <a:t>throw</a:t>
                      </a:r>
                    </a:p>
                  </a:txBody>
                  <a:tcPr marL="121920" marR="60960" marT="60960" marB="60960"/>
                </a:tc>
                <a:tc>
                  <a:txBody>
                    <a:bodyPr/>
                    <a:lstStyle/>
                    <a:p>
                      <a:pPr algn="l" fontAlgn="t"/>
                      <a:r>
                        <a:rPr lang="fi-FI" sz="1200" baseline="0">
                          <a:effectLst/>
                        </a:rPr>
                        <a:t>throws</a:t>
                      </a:r>
                    </a:p>
                  </a:txBody>
                  <a:tcPr marL="60960" marR="60960" marT="60960" marB="60960"/>
                </a:tc>
                <a:tc>
                  <a:txBody>
                    <a:bodyPr/>
                    <a:lstStyle/>
                    <a:p>
                      <a:pPr algn="l" fontAlgn="t"/>
                      <a:r>
                        <a:rPr lang="fi-FI" sz="1200" baseline="0">
                          <a:effectLst/>
                        </a:rPr>
                        <a:t>transient</a:t>
                      </a:r>
                    </a:p>
                  </a:txBody>
                  <a:tcPr marL="60960" marR="60960" marT="60960" marB="60960"/>
                </a:tc>
                <a:tc>
                  <a:txBody>
                    <a:bodyPr/>
                    <a:lstStyle/>
                    <a:p>
                      <a:pPr algn="l" fontAlgn="t"/>
                      <a:r>
                        <a:rPr lang="fi-FI" sz="1200" baseline="0">
                          <a:effectLst/>
                        </a:rPr>
                        <a:t>true</a:t>
                      </a:r>
                    </a:p>
                  </a:txBody>
                  <a:tcPr marL="60960" marR="60960" marT="60960" marB="60960"/>
                </a:tc>
                <a:extLst>
                  <a:ext uri="{0D108BD9-81ED-4DB2-BD59-A6C34878D82A}">
                    <a16:rowId xmlns:a16="http://schemas.microsoft.com/office/drawing/2014/main" val="721982020"/>
                  </a:ext>
                </a:extLst>
              </a:tr>
              <a:tr h="319040">
                <a:tc>
                  <a:txBody>
                    <a:bodyPr/>
                    <a:lstStyle/>
                    <a:p>
                      <a:pPr algn="l" fontAlgn="t"/>
                      <a:r>
                        <a:rPr lang="fi-FI" sz="1200" baseline="0">
                          <a:effectLst/>
                        </a:rPr>
                        <a:t>try</a:t>
                      </a:r>
                    </a:p>
                  </a:txBody>
                  <a:tcPr marL="121920" marR="60960" marT="60960" marB="60960"/>
                </a:tc>
                <a:tc>
                  <a:txBody>
                    <a:bodyPr/>
                    <a:lstStyle/>
                    <a:p>
                      <a:pPr algn="l" fontAlgn="t"/>
                      <a:r>
                        <a:rPr lang="fi-FI" sz="1200" baseline="0" dirty="0" err="1">
                          <a:effectLst/>
                        </a:rPr>
                        <a:t>typeof</a:t>
                      </a:r>
                      <a:endParaRPr lang="fi-FI" sz="1200" baseline="0" dirty="0">
                        <a:effectLst/>
                      </a:endParaRPr>
                    </a:p>
                  </a:txBody>
                  <a:tcPr marL="60960" marR="60960" marT="60960" marB="60960"/>
                </a:tc>
                <a:tc>
                  <a:txBody>
                    <a:bodyPr/>
                    <a:lstStyle/>
                    <a:p>
                      <a:pPr algn="l" fontAlgn="t"/>
                      <a:r>
                        <a:rPr lang="fi-FI" sz="1200" baseline="0">
                          <a:effectLst/>
                        </a:rPr>
                        <a:t>var</a:t>
                      </a:r>
                    </a:p>
                  </a:txBody>
                  <a:tcPr marL="60960" marR="60960" marT="60960" marB="60960"/>
                </a:tc>
                <a:tc>
                  <a:txBody>
                    <a:bodyPr/>
                    <a:lstStyle/>
                    <a:p>
                      <a:pPr algn="l" fontAlgn="t"/>
                      <a:r>
                        <a:rPr lang="fi-FI" sz="1200" baseline="0">
                          <a:effectLst/>
                        </a:rPr>
                        <a:t>void</a:t>
                      </a:r>
                    </a:p>
                  </a:txBody>
                  <a:tcPr marL="60960" marR="60960" marT="60960" marB="60960"/>
                </a:tc>
                <a:extLst>
                  <a:ext uri="{0D108BD9-81ED-4DB2-BD59-A6C34878D82A}">
                    <a16:rowId xmlns:a16="http://schemas.microsoft.com/office/drawing/2014/main" val="3991675892"/>
                  </a:ext>
                </a:extLst>
              </a:tr>
              <a:tr h="319040">
                <a:tc>
                  <a:txBody>
                    <a:bodyPr/>
                    <a:lstStyle/>
                    <a:p>
                      <a:pPr algn="l" fontAlgn="t"/>
                      <a:r>
                        <a:rPr lang="fi-FI" sz="1200" baseline="0">
                          <a:effectLst/>
                        </a:rPr>
                        <a:t>volatile</a:t>
                      </a:r>
                    </a:p>
                  </a:txBody>
                  <a:tcPr marL="121920" marR="60960" marT="60960" marB="60960"/>
                </a:tc>
                <a:tc>
                  <a:txBody>
                    <a:bodyPr/>
                    <a:lstStyle/>
                    <a:p>
                      <a:pPr algn="l" fontAlgn="t"/>
                      <a:r>
                        <a:rPr lang="fi-FI" sz="1200" baseline="0">
                          <a:effectLst/>
                        </a:rPr>
                        <a:t>while</a:t>
                      </a:r>
                    </a:p>
                  </a:txBody>
                  <a:tcPr marL="60960" marR="60960" marT="60960" marB="60960"/>
                </a:tc>
                <a:tc>
                  <a:txBody>
                    <a:bodyPr/>
                    <a:lstStyle/>
                    <a:p>
                      <a:pPr algn="l" fontAlgn="t"/>
                      <a:r>
                        <a:rPr lang="fi-FI" sz="1200" baseline="0">
                          <a:effectLst/>
                        </a:rPr>
                        <a:t>with</a:t>
                      </a:r>
                    </a:p>
                  </a:txBody>
                  <a:tcPr marL="60960" marR="60960" marT="60960" marB="60960"/>
                </a:tc>
                <a:tc>
                  <a:txBody>
                    <a:bodyPr/>
                    <a:lstStyle/>
                    <a:p>
                      <a:pPr algn="l" fontAlgn="t"/>
                      <a:r>
                        <a:rPr lang="fi-FI" sz="1200" baseline="0" dirty="0" err="1">
                          <a:effectLst/>
                        </a:rPr>
                        <a:t>yield</a:t>
                      </a:r>
                      <a:endParaRPr lang="fi-FI" sz="1200" baseline="0" dirty="0">
                        <a:effectLst/>
                      </a:endParaRPr>
                    </a:p>
                  </a:txBody>
                  <a:tcPr marL="60960" marR="60960" marT="60960" marB="60960"/>
                </a:tc>
                <a:extLst>
                  <a:ext uri="{0D108BD9-81ED-4DB2-BD59-A6C34878D82A}">
                    <a16:rowId xmlns:a16="http://schemas.microsoft.com/office/drawing/2014/main" val="4030805983"/>
                  </a:ext>
                </a:extLst>
              </a:tr>
            </a:tbl>
          </a:graphicData>
        </a:graphic>
      </p:graphicFrame>
    </p:spTree>
    <p:extLst>
      <p:ext uri="{BB962C8B-B14F-4D97-AF65-F5344CB8AC3E}">
        <p14:creationId xmlns:p14="http://schemas.microsoft.com/office/powerpoint/2010/main" val="18885039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3A1B49DE-BA01-4873-ABE6-72DEC732047B}"/>
              </a:ext>
            </a:extLst>
          </p:cNvPr>
          <p:cNvSpPr>
            <a:spLocks noGrp="1"/>
          </p:cNvSpPr>
          <p:nvPr>
            <p:ph type="title"/>
          </p:nvPr>
        </p:nvSpPr>
        <p:spPr/>
        <p:txBody>
          <a:bodyPr>
            <a:normAutofit fontScale="90000"/>
          </a:bodyPr>
          <a:lstStyle/>
          <a:p>
            <a:pPr algn="ctr"/>
            <a:r>
              <a:rPr lang="fi-FI" dirty="0" err="1"/>
              <a:t>Operators</a:t>
            </a:r>
            <a:endParaRPr lang="fi-FI" dirty="0"/>
          </a:p>
        </p:txBody>
      </p:sp>
      <p:sp>
        <p:nvSpPr>
          <p:cNvPr id="3" name="Sisällön paikkamerkki 2">
            <a:extLst>
              <a:ext uri="{FF2B5EF4-FFF2-40B4-BE49-F238E27FC236}">
                <a16:creationId xmlns:a16="http://schemas.microsoft.com/office/drawing/2014/main" id="{E520AEF5-C966-4F71-8B34-A85670D2F3CB}"/>
              </a:ext>
            </a:extLst>
          </p:cNvPr>
          <p:cNvSpPr>
            <a:spLocks noGrp="1"/>
          </p:cNvSpPr>
          <p:nvPr>
            <p:ph sz="half" idx="1"/>
          </p:nvPr>
        </p:nvSpPr>
        <p:spPr>
          <a:xfrm>
            <a:off x="798990" y="1180730"/>
            <a:ext cx="4938026" cy="5390665"/>
          </a:xfrm>
        </p:spPr>
        <p:txBody>
          <a:bodyPr>
            <a:normAutofit lnSpcReduction="10000"/>
          </a:bodyPr>
          <a:lstStyle/>
          <a:p>
            <a:r>
              <a:rPr lang="en-US" dirty="0"/>
              <a:t>JavaScript has the following types of </a:t>
            </a:r>
            <a:r>
              <a:rPr lang="en-US" dirty="0">
                <a:solidFill>
                  <a:srgbClr val="00B050"/>
                </a:solidFill>
              </a:rPr>
              <a:t>operators</a:t>
            </a:r>
            <a:r>
              <a:rPr lang="en-US" dirty="0"/>
              <a:t>:</a:t>
            </a:r>
          </a:p>
          <a:p>
            <a:pPr>
              <a:buClr>
                <a:srgbClr val="00B050"/>
              </a:buClr>
              <a:buFont typeface="Wingdings" panose="05000000000000000000" pitchFamily="2" charset="2"/>
              <a:buChar char="q"/>
            </a:pPr>
            <a:r>
              <a:rPr lang="en-US" dirty="0"/>
              <a:t>Assignment operators</a:t>
            </a:r>
          </a:p>
          <a:p>
            <a:pPr>
              <a:buClr>
                <a:srgbClr val="00B050"/>
              </a:buClr>
              <a:buFont typeface="Wingdings" panose="05000000000000000000" pitchFamily="2" charset="2"/>
              <a:buChar char="q"/>
            </a:pPr>
            <a:r>
              <a:rPr lang="en-US" dirty="0"/>
              <a:t>Comparison operators</a:t>
            </a:r>
          </a:p>
          <a:p>
            <a:pPr>
              <a:buClr>
                <a:srgbClr val="00B050"/>
              </a:buClr>
              <a:buFont typeface="Wingdings" panose="05000000000000000000" pitchFamily="2" charset="2"/>
              <a:buChar char="q"/>
            </a:pPr>
            <a:r>
              <a:rPr lang="en-US" dirty="0"/>
              <a:t>Arithmetic operators</a:t>
            </a:r>
          </a:p>
          <a:p>
            <a:pPr>
              <a:buClr>
                <a:srgbClr val="00B050"/>
              </a:buClr>
              <a:buFont typeface="Wingdings" panose="05000000000000000000" pitchFamily="2" charset="2"/>
              <a:buChar char="q"/>
            </a:pPr>
            <a:r>
              <a:rPr lang="en-US" dirty="0"/>
              <a:t>Bitwise operators</a:t>
            </a:r>
          </a:p>
          <a:p>
            <a:pPr>
              <a:buClr>
                <a:srgbClr val="00B050"/>
              </a:buClr>
              <a:buFont typeface="Wingdings" panose="05000000000000000000" pitchFamily="2" charset="2"/>
              <a:buChar char="q"/>
            </a:pPr>
            <a:r>
              <a:rPr lang="en-US" dirty="0"/>
              <a:t>Logical operators</a:t>
            </a:r>
          </a:p>
          <a:p>
            <a:pPr marL="0" indent="0">
              <a:buClr>
                <a:srgbClr val="00B050"/>
              </a:buClr>
              <a:buNone/>
            </a:pPr>
            <a:r>
              <a:rPr lang="en-US" dirty="0">
                <a:solidFill>
                  <a:srgbClr val="00B050"/>
                </a:solidFill>
              </a:rPr>
              <a:t>Note! </a:t>
            </a:r>
            <a:r>
              <a:rPr lang="en-US" dirty="0">
                <a:highlight>
                  <a:srgbClr val="008000"/>
                </a:highlight>
              </a:rPr>
              <a:t>(=&gt;)</a:t>
            </a:r>
            <a:r>
              <a:rPr lang="en-US" dirty="0"/>
              <a:t> is not an </a:t>
            </a:r>
            <a:r>
              <a:rPr lang="en-US" dirty="0">
                <a:solidFill>
                  <a:srgbClr val="00B050"/>
                </a:solidFill>
              </a:rPr>
              <a:t>operator</a:t>
            </a:r>
            <a:r>
              <a:rPr lang="en-US" dirty="0"/>
              <a:t>, but the notation for </a:t>
            </a:r>
            <a:r>
              <a:rPr lang="en-US" dirty="0">
                <a:solidFill>
                  <a:srgbClr val="00B050"/>
                </a:solidFill>
              </a:rPr>
              <a:t>Arrow</a:t>
            </a:r>
            <a:r>
              <a:rPr lang="en-US" dirty="0"/>
              <a:t> </a:t>
            </a:r>
            <a:r>
              <a:rPr lang="en-US" dirty="0">
                <a:solidFill>
                  <a:srgbClr val="00B050"/>
                </a:solidFill>
              </a:rPr>
              <a:t>functions</a:t>
            </a:r>
            <a:r>
              <a:rPr lang="en-US" dirty="0"/>
              <a:t>. </a:t>
            </a:r>
            <a:r>
              <a:rPr lang="en-US" dirty="0">
                <a:solidFill>
                  <a:srgbClr val="00B050"/>
                </a:solidFill>
              </a:rPr>
              <a:t>Arrow</a:t>
            </a:r>
            <a:r>
              <a:rPr lang="en-US" dirty="0"/>
              <a:t> functions can have either a "</a:t>
            </a:r>
            <a:r>
              <a:rPr lang="en-US" dirty="0">
                <a:solidFill>
                  <a:srgbClr val="00B050"/>
                </a:solidFill>
              </a:rPr>
              <a:t>concise</a:t>
            </a:r>
            <a:r>
              <a:rPr lang="en-US" dirty="0"/>
              <a:t> </a:t>
            </a:r>
            <a:r>
              <a:rPr lang="en-US" dirty="0">
                <a:solidFill>
                  <a:srgbClr val="00B050"/>
                </a:solidFill>
              </a:rPr>
              <a:t>body</a:t>
            </a:r>
            <a:r>
              <a:rPr lang="en-US" dirty="0"/>
              <a:t>" or the usual "</a:t>
            </a:r>
            <a:r>
              <a:rPr lang="en-US" dirty="0">
                <a:solidFill>
                  <a:srgbClr val="00B050"/>
                </a:solidFill>
              </a:rPr>
              <a:t>block</a:t>
            </a:r>
            <a:r>
              <a:rPr lang="en-US" dirty="0"/>
              <a:t> </a:t>
            </a:r>
            <a:r>
              <a:rPr lang="en-US" dirty="0">
                <a:solidFill>
                  <a:srgbClr val="00B050"/>
                </a:solidFill>
              </a:rPr>
              <a:t>body</a:t>
            </a:r>
            <a:r>
              <a:rPr lang="en-US" dirty="0"/>
              <a:t>".</a:t>
            </a:r>
          </a:p>
          <a:p>
            <a:pPr marL="0" indent="0">
              <a:buClr>
                <a:srgbClr val="00B050"/>
              </a:buClr>
              <a:buNone/>
            </a:pPr>
            <a:r>
              <a:rPr lang="en-US" dirty="0"/>
              <a:t>In a </a:t>
            </a:r>
            <a:r>
              <a:rPr lang="en-US" dirty="0">
                <a:solidFill>
                  <a:srgbClr val="00B050"/>
                </a:solidFill>
              </a:rPr>
              <a:t>concise</a:t>
            </a:r>
            <a:r>
              <a:rPr lang="en-US" dirty="0"/>
              <a:t> </a:t>
            </a:r>
            <a:r>
              <a:rPr lang="en-US" dirty="0">
                <a:solidFill>
                  <a:srgbClr val="00B050"/>
                </a:solidFill>
              </a:rPr>
              <a:t>body</a:t>
            </a:r>
            <a:r>
              <a:rPr lang="en-US" dirty="0"/>
              <a:t>, only an </a:t>
            </a:r>
            <a:r>
              <a:rPr lang="en-US" dirty="0">
                <a:solidFill>
                  <a:srgbClr val="00B050"/>
                </a:solidFill>
              </a:rPr>
              <a:t>expression</a:t>
            </a:r>
            <a:r>
              <a:rPr lang="en-US" dirty="0"/>
              <a:t> is specified, which becomes the </a:t>
            </a:r>
            <a:r>
              <a:rPr lang="en-US" dirty="0">
                <a:solidFill>
                  <a:srgbClr val="00B050"/>
                </a:solidFill>
              </a:rPr>
              <a:t>implicit</a:t>
            </a:r>
            <a:r>
              <a:rPr lang="en-US" dirty="0"/>
              <a:t> </a:t>
            </a:r>
            <a:r>
              <a:rPr lang="en-US" dirty="0">
                <a:solidFill>
                  <a:srgbClr val="00B050"/>
                </a:solidFill>
              </a:rPr>
              <a:t>return</a:t>
            </a:r>
            <a:r>
              <a:rPr lang="en-US" dirty="0"/>
              <a:t> </a:t>
            </a:r>
            <a:r>
              <a:rPr lang="en-US" dirty="0">
                <a:solidFill>
                  <a:srgbClr val="00B050"/>
                </a:solidFill>
              </a:rPr>
              <a:t>value</a:t>
            </a:r>
            <a:r>
              <a:rPr lang="en-US" dirty="0"/>
              <a:t>. In a </a:t>
            </a:r>
            <a:r>
              <a:rPr lang="en-US" dirty="0">
                <a:solidFill>
                  <a:srgbClr val="00B050"/>
                </a:solidFill>
              </a:rPr>
              <a:t>block</a:t>
            </a:r>
            <a:r>
              <a:rPr lang="en-US" dirty="0"/>
              <a:t> </a:t>
            </a:r>
            <a:r>
              <a:rPr lang="en-US" dirty="0">
                <a:solidFill>
                  <a:srgbClr val="00B050"/>
                </a:solidFill>
              </a:rPr>
              <a:t>body</a:t>
            </a:r>
            <a:r>
              <a:rPr lang="en-US" dirty="0"/>
              <a:t>, you must use an </a:t>
            </a:r>
            <a:r>
              <a:rPr lang="en-US" dirty="0">
                <a:solidFill>
                  <a:srgbClr val="00B050"/>
                </a:solidFill>
              </a:rPr>
              <a:t>explicit</a:t>
            </a:r>
            <a:r>
              <a:rPr lang="en-US" dirty="0"/>
              <a:t> </a:t>
            </a:r>
            <a:r>
              <a:rPr lang="en-US" dirty="0">
                <a:solidFill>
                  <a:srgbClr val="00B050"/>
                </a:solidFill>
              </a:rPr>
              <a:t>return</a:t>
            </a:r>
            <a:r>
              <a:rPr lang="en-US" dirty="0"/>
              <a:t> </a:t>
            </a:r>
            <a:r>
              <a:rPr lang="en-US" dirty="0">
                <a:solidFill>
                  <a:srgbClr val="00B050"/>
                </a:solidFill>
              </a:rPr>
              <a:t>statement</a:t>
            </a:r>
            <a:r>
              <a:rPr lang="en-US" dirty="0"/>
              <a:t>.</a:t>
            </a:r>
          </a:p>
          <a:p>
            <a:pPr marL="0" indent="0">
              <a:buClr>
                <a:srgbClr val="00B050"/>
              </a:buClr>
              <a:buNone/>
            </a:pPr>
            <a:endParaRPr lang="fi-FI" dirty="0"/>
          </a:p>
          <a:p>
            <a:endParaRPr lang="fi-FI" dirty="0"/>
          </a:p>
        </p:txBody>
      </p:sp>
      <p:sp>
        <p:nvSpPr>
          <p:cNvPr id="4" name="Sisällön paikkamerkki 3">
            <a:extLst>
              <a:ext uri="{FF2B5EF4-FFF2-40B4-BE49-F238E27FC236}">
                <a16:creationId xmlns:a16="http://schemas.microsoft.com/office/drawing/2014/main" id="{A8589B94-C73A-4F67-B9C8-534CA8DFFADC}"/>
              </a:ext>
            </a:extLst>
          </p:cNvPr>
          <p:cNvSpPr>
            <a:spLocks noGrp="1"/>
          </p:cNvSpPr>
          <p:nvPr>
            <p:ph sz="half" idx="2"/>
          </p:nvPr>
        </p:nvSpPr>
        <p:spPr>
          <a:xfrm>
            <a:off x="6217654" y="1180729"/>
            <a:ext cx="4938026" cy="5390666"/>
          </a:xfrm>
        </p:spPr>
        <p:txBody>
          <a:bodyPr>
            <a:normAutofit lnSpcReduction="10000"/>
          </a:bodyPr>
          <a:lstStyle/>
          <a:p>
            <a:pPr>
              <a:buClr>
                <a:srgbClr val="00B050"/>
              </a:buClr>
              <a:buFont typeface="Wingdings" panose="05000000000000000000" pitchFamily="2" charset="2"/>
              <a:buChar char="q"/>
            </a:pPr>
            <a:r>
              <a:rPr lang="fi-FI" dirty="0" err="1"/>
              <a:t>String</a:t>
            </a:r>
            <a:r>
              <a:rPr lang="fi-FI" dirty="0"/>
              <a:t> </a:t>
            </a:r>
            <a:r>
              <a:rPr lang="fi-FI" dirty="0" err="1"/>
              <a:t>operators</a:t>
            </a:r>
            <a:endParaRPr lang="fi-FI" dirty="0"/>
          </a:p>
          <a:p>
            <a:pPr>
              <a:buClr>
                <a:srgbClr val="00B050"/>
              </a:buClr>
              <a:buFont typeface="Wingdings" panose="05000000000000000000" pitchFamily="2" charset="2"/>
              <a:buChar char="q"/>
            </a:pPr>
            <a:r>
              <a:rPr lang="fi-FI" dirty="0" err="1"/>
              <a:t>Conditional</a:t>
            </a:r>
            <a:r>
              <a:rPr lang="fi-FI" dirty="0"/>
              <a:t> (</a:t>
            </a:r>
            <a:r>
              <a:rPr lang="fi-FI" dirty="0" err="1"/>
              <a:t>ternary</a:t>
            </a:r>
            <a:r>
              <a:rPr lang="fi-FI" dirty="0"/>
              <a:t>) </a:t>
            </a:r>
            <a:r>
              <a:rPr lang="fi-FI" dirty="0" err="1"/>
              <a:t>operator</a:t>
            </a:r>
            <a:endParaRPr lang="fi-FI" dirty="0"/>
          </a:p>
          <a:p>
            <a:pPr>
              <a:buClr>
                <a:srgbClr val="00B050"/>
              </a:buClr>
              <a:buFont typeface="Wingdings" panose="05000000000000000000" pitchFamily="2" charset="2"/>
              <a:buChar char="q"/>
            </a:pPr>
            <a:r>
              <a:rPr lang="fi-FI" dirty="0" err="1"/>
              <a:t>Comma</a:t>
            </a:r>
            <a:r>
              <a:rPr lang="fi-FI" dirty="0"/>
              <a:t> </a:t>
            </a:r>
            <a:r>
              <a:rPr lang="fi-FI" dirty="0" err="1"/>
              <a:t>operator</a:t>
            </a:r>
            <a:endParaRPr lang="fi-FI" dirty="0"/>
          </a:p>
          <a:p>
            <a:pPr>
              <a:buClr>
                <a:srgbClr val="00B050"/>
              </a:buClr>
              <a:buFont typeface="Wingdings" panose="05000000000000000000" pitchFamily="2" charset="2"/>
              <a:buChar char="q"/>
            </a:pPr>
            <a:r>
              <a:rPr lang="fi-FI" dirty="0" err="1"/>
              <a:t>Unary</a:t>
            </a:r>
            <a:r>
              <a:rPr lang="fi-FI" dirty="0"/>
              <a:t> </a:t>
            </a:r>
            <a:r>
              <a:rPr lang="fi-FI" dirty="0" err="1"/>
              <a:t>operators</a:t>
            </a:r>
            <a:endParaRPr lang="fi-FI" dirty="0"/>
          </a:p>
          <a:p>
            <a:pPr>
              <a:buClr>
                <a:srgbClr val="00B050"/>
              </a:buClr>
              <a:buFont typeface="Wingdings" panose="05000000000000000000" pitchFamily="2" charset="2"/>
              <a:buChar char="q"/>
            </a:pPr>
            <a:r>
              <a:rPr lang="fi-FI" dirty="0" err="1"/>
              <a:t>Relational</a:t>
            </a:r>
            <a:r>
              <a:rPr lang="fi-FI" dirty="0"/>
              <a:t> </a:t>
            </a:r>
            <a:r>
              <a:rPr lang="fi-FI" dirty="0" err="1"/>
              <a:t>operators</a:t>
            </a:r>
            <a:endParaRPr lang="fi-FI" dirty="0"/>
          </a:p>
          <a:p>
            <a:pPr marL="0" indent="0">
              <a:buClr>
                <a:srgbClr val="00B050"/>
              </a:buClr>
              <a:buNone/>
            </a:pPr>
            <a:endParaRPr lang="fi-FI" dirty="0"/>
          </a:p>
          <a:p>
            <a:pPr marL="0" indent="0">
              <a:buClr>
                <a:srgbClr val="00B050"/>
              </a:buClr>
              <a:buNone/>
            </a:pPr>
            <a:endParaRPr lang="fi-FI" dirty="0"/>
          </a:p>
          <a:p>
            <a:pPr marL="0" indent="0">
              <a:buClr>
                <a:srgbClr val="00B050"/>
              </a:buClr>
              <a:buNone/>
            </a:pPr>
            <a:endParaRPr lang="fi-FI" dirty="0"/>
          </a:p>
          <a:p>
            <a:pPr marL="0" indent="0">
              <a:buClr>
                <a:srgbClr val="00B050"/>
              </a:buClr>
              <a:buNone/>
            </a:pPr>
            <a:endParaRPr lang="fi-FI" dirty="0"/>
          </a:p>
          <a:p>
            <a:pPr marL="0" indent="0">
              <a:buClr>
                <a:srgbClr val="00B050"/>
              </a:buClr>
              <a:buNone/>
            </a:pPr>
            <a:r>
              <a:rPr lang="fi-FI" dirty="0" err="1"/>
              <a:t>Source</a:t>
            </a:r>
            <a:r>
              <a:rPr lang="fi-FI" dirty="0"/>
              <a:t>: https:/developer.mozilla.org/en-US/docs/Web/JavaScript/Guide/Expressions_and_Operators </a:t>
            </a:r>
            <a:endParaRPr lang="en-US" dirty="0"/>
          </a:p>
          <a:p>
            <a:pPr marL="0" indent="0">
              <a:buClr>
                <a:srgbClr val="00B050"/>
              </a:buClr>
              <a:buNone/>
            </a:pPr>
            <a:endParaRPr lang="fi-FI" dirty="0"/>
          </a:p>
        </p:txBody>
      </p:sp>
      <p:sp>
        <p:nvSpPr>
          <p:cNvPr id="5" name="Dian numeron paikkamerkki 4">
            <a:extLst>
              <a:ext uri="{FF2B5EF4-FFF2-40B4-BE49-F238E27FC236}">
                <a16:creationId xmlns:a16="http://schemas.microsoft.com/office/drawing/2014/main" id="{C61E4D7A-5BC2-4104-AE49-75986BE0E5CB}"/>
              </a:ext>
            </a:extLst>
          </p:cNvPr>
          <p:cNvSpPr>
            <a:spLocks noGrp="1"/>
          </p:cNvSpPr>
          <p:nvPr>
            <p:ph type="sldNum" sz="quarter" idx="12"/>
          </p:nvPr>
        </p:nvSpPr>
        <p:spPr/>
        <p:txBody>
          <a:bodyPr/>
          <a:lstStyle/>
          <a:p>
            <a:fld id="{3A98EE3D-8CD1-4C3F-BD1C-C98C9596463C}" type="slidenum">
              <a:rPr lang="en-US" smtClean="0"/>
              <a:t>49</a:t>
            </a:fld>
            <a:endParaRPr lang="en-US" dirty="0"/>
          </a:p>
        </p:txBody>
      </p:sp>
      <p:pic>
        <p:nvPicPr>
          <p:cNvPr id="10" name="Kuva 9">
            <a:extLst>
              <a:ext uri="{FF2B5EF4-FFF2-40B4-BE49-F238E27FC236}">
                <a16:creationId xmlns:a16="http://schemas.microsoft.com/office/drawing/2014/main" id="{5F9F290B-9C91-4B64-B585-5A1FF6163A3E}"/>
              </a:ext>
            </a:extLst>
          </p:cNvPr>
          <p:cNvPicPr>
            <a:picLocks noChangeAspect="1"/>
          </p:cNvPicPr>
          <p:nvPr/>
        </p:nvPicPr>
        <p:blipFill>
          <a:blip r:embed="rId2"/>
          <a:stretch>
            <a:fillRect/>
          </a:stretch>
        </p:blipFill>
        <p:spPr>
          <a:xfrm>
            <a:off x="6217653" y="3546940"/>
            <a:ext cx="5888587" cy="1885671"/>
          </a:xfrm>
          <a:prstGeom prst="rect">
            <a:avLst/>
          </a:prstGeom>
        </p:spPr>
      </p:pic>
    </p:spTree>
    <p:extLst>
      <p:ext uri="{BB962C8B-B14F-4D97-AF65-F5344CB8AC3E}">
        <p14:creationId xmlns:p14="http://schemas.microsoft.com/office/powerpoint/2010/main" val="918760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D5A41754-1CF7-4D30-A874-1EEAD8785275}"/>
              </a:ext>
            </a:extLst>
          </p:cNvPr>
          <p:cNvSpPr>
            <a:spLocks noGrp="1"/>
          </p:cNvSpPr>
          <p:nvPr>
            <p:ph type="title"/>
          </p:nvPr>
        </p:nvSpPr>
        <p:spPr/>
        <p:txBody>
          <a:bodyPr>
            <a:normAutofit fontScale="90000"/>
          </a:bodyPr>
          <a:lstStyle/>
          <a:p>
            <a:pPr algn="ctr"/>
            <a:r>
              <a:rPr lang="fi-FI" dirty="0" err="1"/>
              <a:t>The</a:t>
            </a:r>
            <a:r>
              <a:rPr lang="fi-FI" dirty="0"/>
              <a:t> </a:t>
            </a:r>
            <a:r>
              <a:rPr lang="fi-FI" dirty="0" err="1"/>
              <a:t>history</a:t>
            </a:r>
            <a:r>
              <a:rPr lang="fi-FI" dirty="0"/>
              <a:t> of </a:t>
            </a:r>
            <a:r>
              <a:rPr lang="fi-FI" dirty="0" err="1"/>
              <a:t>Javascript</a:t>
            </a:r>
            <a:r>
              <a:rPr lang="fi-FI" dirty="0"/>
              <a:t> (</a:t>
            </a:r>
            <a:r>
              <a:rPr lang="fi-FI" dirty="0" err="1"/>
              <a:t>ECMAScript</a:t>
            </a:r>
            <a:r>
              <a:rPr lang="fi-FI" dirty="0"/>
              <a:t>) 2</a:t>
            </a:r>
          </a:p>
        </p:txBody>
      </p:sp>
      <p:sp>
        <p:nvSpPr>
          <p:cNvPr id="3" name="Sisällön paikkamerkki 2">
            <a:extLst>
              <a:ext uri="{FF2B5EF4-FFF2-40B4-BE49-F238E27FC236}">
                <a16:creationId xmlns:a16="http://schemas.microsoft.com/office/drawing/2014/main" id="{6EB92D33-3A4A-4F27-BD34-10DEE13CC7F8}"/>
              </a:ext>
            </a:extLst>
          </p:cNvPr>
          <p:cNvSpPr>
            <a:spLocks noGrp="1"/>
          </p:cNvSpPr>
          <p:nvPr>
            <p:ph sz="half" idx="1"/>
          </p:nvPr>
        </p:nvSpPr>
        <p:spPr>
          <a:xfrm>
            <a:off x="798990" y="1180730"/>
            <a:ext cx="4938026" cy="5390665"/>
          </a:xfrm>
        </p:spPr>
        <p:txBody>
          <a:bodyPr>
            <a:normAutofit lnSpcReduction="10000"/>
          </a:bodyPr>
          <a:lstStyle/>
          <a:p>
            <a:pPr fontAlgn="base"/>
            <a:r>
              <a:rPr lang="en-US" dirty="0"/>
              <a:t>The </a:t>
            </a:r>
            <a:r>
              <a:rPr lang="en-US" dirty="0">
                <a:solidFill>
                  <a:srgbClr val="00B050"/>
                </a:solidFill>
              </a:rPr>
              <a:t>ECMAScript</a:t>
            </a:r>
            <a:r>
              <a:rPr lang="en-US" dirty="0"/>
              <a:t> specification is a standardized specification of a scripting language. Initially it was named </a:t>
            </a:r>
            <a:r>
              <a:rPr lang="en-US" dirty="0">
                <a:solidFill>
                  <a:srgbClr val="00B050"/>
                </a:solidFill>
              </a:rPr>
              <a:t>Mocha</a:t>
            </a:r>
            <a:r>
              <a:rPr lang="en-US" dirty="0"/>
              <a:t>, later </a:t>
            </a:r>
            <a:r>
              <a:rPr lang="en-US" dirty="0" err="1">
                <a:solidFill>
                  <a:srgbClr val="00B050"/>
                </a:solidFill>
              </a:rPr>
              <a:t>LiveScript</a:t>
            </a:r>
            <a:r>
              <a:rPr lang="en-US" dirty="0"/>
              <a:t>, and finally </a:t>
            </a:r>
            <a:r>
              <a:rPr lang="en-US" dirty="0">
                <a:solidFill>
                  <a:srgbClr val="00B050"/>
                </a:solidFill>
              </a:rPr>
              <a:t>JavaScript</a:t>
            </a:r>
            <a:r>
              <a:rPr lang="en-US" dirty="0"/>
              <a:t>.</a:t>
            </a:r>
          </a:p>
          <a:p>
            <a:pPr fontAlgn="base"/>
            <a:r>
              <a:rPr lang="en-US" dirty="0"/>
              <a:t>A new name became necessary because there is a trademark on </a:t>
            </a:r>
            <a:r>
              <a:rPr lang="en-US" dirty="0">
                <a:solidFill>
                  <a:srgbClr val="00B050"/>
                </a:solidFill>
              </a:rPr>
              <a:t>JavaScript</a:t>
            </a:r>
            <a:r>
              <a:rPr lang="en-US" dirty="0"/>
              <a:t> (held originally by Sun, now by Oracle). At the moment, Mozilla is one of the few companies allowed to officially use the name </a:t>
            </a:r>
            <a:r>
              <a:rPr lang="en-US" dirty="0">
                <a:solidFill>
                  <a:srgbClr val="00B050"/>
                </a:solidFill>
              </a:rPr>
              <a:t>JavaScript</a:t>
            </a:r>
            <a:r>
              <a:rPr lang="en-US" dirty="0"/>
              <a:t> because it received a license long ago. </a:t>
            </a:r>
          </a:p>
          <a:p>
            <a:pPr fontAlgn="base"/>
            <a:r>
              <a:rPr lang="en-US" dirty="0"/>
              <a:t>For common usage, these rules apply:</a:t>
            </a:r>
          </a:p>
          <a:p>
            <a:pPr fontAlgn="base"/>
            <a:r>
              <a:rPr lang="en-US" dirty="0">
                <a:highlight>
                  <a:srgbClr val="008000"/>
                </a:highlight>
              </a:rPr>
              <a:t>JavaScript means the programming language.</a:t>
            </a:r>
          </a:p>
          <a:p>
            <a:pPr fontAlgn="base"/>
            <a:r>
              <a:rPr lang="en-US" dirty="0">
                <a:highlight>
                  <a:srgbClr val="008000"/>
                </a:highlight>
              </a:rPr>
              <a:t>ECMAScript is the name used by the language specification.</a:t>
            </a:r>
            <a:endParaRPr lang="fi-FI" dirty="0">
              <a:highlight>
                <a:srgbClr val="008000"/>
              </a:highlight>
            </a:endParaRPr>
          </a:p>
        </p:txBody>
      </p:sp>
      <p:sp>
        <p:nvSpPr>
          <p:cNvPr id="4" name="Sisällön paikkamerkki 3">
            <a:extLst>
              <a:ext uri="{FF2B5EF4-FFF2-40B4-BE49-F238E27FC236}">
                <a16:creationId xmlns:a16="http://schemas.microsoft.com/office/drawing/2014/main" id="{6C202C6F-A4C4-47CD-BA57-F9ADD5BB1CC2}"/>
              </a:ext>
            </a:extLst>
          </p:cNvPr>
          <p:cNvSpPr>
            <a:spLocks noGrp="1"/>
          </p:cNvSpPr>
          <p:nvPr>
            <p:ph sz="half" idx="2"/>
          </p:nvPr>
        </p:nvSpPr>
        <p:spPr>
          <a:xfrm>
            <a:off x="6217654" y="1180729"/>
            <a:ext cx="4938026" cy="5390665"/>
          </a:xfrm>
        </p:spPr>
        <p:txBody>
          <a:bodyPr>
            <a:normAutofit lnSpcReduction="10000"/>
          </a:bodyPr>
          <a:lstStyle/>
          <a:p>
            <a:r>
              <a:rPr lang="en-US" dirty="0">
                <a:solidFill>
                  <a:srgbClr val="00B050"/>
                </a:solidFill>
              </a:rPr>
              <a:t>JavaScript’s</a:t>
            </a:r>
            <a:r>
              <a:rPr lang="en-US" dirty="0"/>
              <a:t> creator, </a:t>
            </a:r>
            <a:r>
              <a:rPr lang="en-US" dirty="0">
                <a:solidFill>
                  <a:srgbClr val="00B050"/>
                </a:solidFill>
              </a:rPr>
              <a:t>Brendan</a:t>
            </a:r>
            <a:r>
              <a:rPr lang="en-US" dirty="0"/>
              <a:t> </a:t>
            </a:r>
            <a:r>
              <a:rPr lang="en-US" dirty="0" err="1">
                <a:solidFill>
                  <a:srgbClr val="00B050"/>
                </a:solidFill>
              </a:rPr>
              <a:t>Eich</a:t>
            </a:r>
            <a:r>
              <a:rPr lang="en-US" dirty="0"/>
              <a:t>, had no choice but to create the </a:t>
            </a:r>
            <a:r>
              <a:rPr lang="en-US" dirty="0">
                <a:solidFill>
                  <a:srgbClr val="00B050"/>
                </a:solidFill>
              </a:rPr>
              <a:t>Mocha</a:t>
            </a:r>
            <a:r>
              <a:rPr lang="en-US" dirty="0"/>
              <a:t> very quickly (in just ten days or other, worse technologies would have been adopted by Netscape). </a:t>
            </a:r>
          </a:p>
          <a:p>
            <a:r>
              <a:rPr lang="en-US" dirty="0"/>
              <a:t>He borrowed from several programming languages: </a:t>
            </a:r>
          </a:p>
          <a:p>
            <a:r>
              <a:rPr lang="en-US" dirty="0">
                <a:solidFill>
                  <a:srgbClr val="00B050"/>
                </a:solidFill>
              </a:rPr>
              <a:t>Java</a:t>
            </a:r>
            <a:r>
              <a:rPr lang="en-US" dirty="0"/>
              <a:t> (syntax, primitive values versus objects), </a:t>
            </a:r>
            <a:r>
              <a:rPr lang="en-US" dirty="0">
                <a:solidFill>
                  <a:srgbClr val="00B050"/>
                </a:solidFill>
              </a:rPr>
              <a:t>Scheme</a:t>
            </a:r>
            <a:r>
              <a:rPr lang="en-US" dirty="0"/>
              <a:t> and </a:t>
            </a:r>
            <a:r>
              <a:rPr lang="en-US" dirty="0">
                <a:solidFill>
                  <a:srgbClr val="00B050"/>
                </a:solidFill>
              </a:rPr>
              <a:t>AWK</a:t>
            </a:r>
            <a:r>
              <a:rPr lang="en-US" dirty="0"/>
              <a:t> (first-class functions), </a:t>
            </a:r>
            <a:r>
              <a:rPr lang="en-US" dirty="0">
                <a:solidFill>
                  <a:srgbClr val="00B050"/>
                </a:solidFill>
              </a:rPr>
              <a:t>Self</a:t>
            </a:r>
            <a:r>
              <a:rPr lang="en-US" dirty="0"/>
              <a:t> (prototypal inheritance), and </a:t>
            </a:r>
            <a:r>
              <a:rPr lang="en-US" dirty="0">
                <a:solidFill>
                  <a:srgbClr val="00B050"/>
                </a:solidFill>
              </a:rPr>
              <a:t>Perl</a:t>
            </a:r>
            <a:r>
              <a:rPr lang="en-US" dirty="0"/>
              <a:t> and </a:t>
            </a:r>
            <a:r>
              <a:rPr lang="en-US" dirty="0">
                <a:solidFill>
                  <a:srgbClr val="00B050"/>
                </a:solidFill>
              </a:rPr>
              <a:t>Python</a:t>
            </a:r>
            <a:r>
              <a:rPr lang="en-US" dirty="0"/>
              <a:t> (strings, arrays, and regular expressions).</a:t>
            </a:r>
            <a:endParaRPr lang="fi-FI" dirty="0"/>
          </a:p>
          <a:p>
            <a:r>
              <a:rPr lang="fi-FI" dirty="0" err="1"/>
              <a:t>Since</a:t>
            </a:r>
            <a:r>
              <a:rPr lang="fi-FI" dirty="0"/>
              <a:t> </a:t>
            </a:r>
            <a:r>
              <a:rPr lang="fi-FI" dirty="0" err="1"/>
              <a:t>that</a:t>
            </a:r>
            <a:r>
              <a:rPr lang="fi-FI" dirty="0"/>
              <a:t> </a:t>
            </a:r>
            <a:r>
              <a:rPr lang="fi-FI" dirty="0" err="1">
                <a:solidFill>
                  <a:srgbClr val="00B050"/>
                </a:solidFill>
              </a:rPr>
              <a:t>Javascript</a:t>
            </a:r>
            <a:r>
              <a:rPr lang="fi-FI" dirty="0"/>
              <a:t> </a:t>
            </a:r>
            <a:r>
              <a:rPr lang="fi-FI" dirty="0" err="1"/>
              <a:t>has</a:t>
            </a:r>
            <a:r>
              <a:rPr lang="fi-FI" dirty="0"/>
              <a:t> </a:t>
            </a:r>
            <a:r>
              <a:rPr lang="fi-FI" dirty="0" err="1"/>
              <a:t>evolved</a:t>
            </a:r>
            <a:r>
              <a:rPr lang="fi-FI" dirty="0"/>
              <a:t> for 25 </a:t>
            </a:r>
            <a:r>
              <a:rPr lang="fi-FI" dirty="0" err="1"/>
              <a:t>years</a:t>
            </a:r>
            <a:r>
              <a:rPr lang="fi-FI" dirty="0"/>
              <a:t>.</a:t>
            </a:r>
          </a:p>
          <a:p>
            <a:endParaRPr lang="fi-FI" dirty="0"/>
          </a:p>
          <a:p>
            <a:r>
              <a:rPr lang="fi-FI" dirty="0" err="1"/>
              <a:t>Sources</a:t>
            </a:r>
            <a:r>
              <a:rPr lang="fi-FI" dirty="0"/>
              <a:t>: https://en.wikipedia.org/wiki/ECMAScript and http://speakingjs.com/es5/ch01.html</a:t>
            </a:r>
          </a:p>
          <a:p>
            <a:endParaRPr lang="fi-FI" dirty="0"/>
          </a:p>
        </p:txBody>
      </p:sp>
      <p:sp>
        <p:nvSpPr>
          <p:cNvPr id="5" name="Dian numeron paikkamerkki 4">
            <a:extLst>
              <a:ext uri="{FF2B5EF4-FFF2-40B4-BE49-F238E27FC236}">
                <a16:creationId xmlns:a16="http://schemas.microsoft.com/office/drawing/2014/main" id="{6520DC28-309F-4A45-98F3-D452EEBC3FB3}"/>
              </a:ext>
            </a:extLst>
          </p:cNvPr>
          <p:cNvSpPr>
            <a:spLocks noGrp="1"/>
          </p:cNvSpPr>
          <p:nvPr>
            <p:ph type="sldNum" sz="quarter" idx="12"/>
          </p:nvPr>
        </p:nvSpPr>
        <p:spPr/>
        <p:txBody>
          <a:bodyPr/>
          <a:lstStyle/>
          <a:p>
            <a:fld id="{3A98EE3D-8CD1-4C3F-BD1C-C98C9596463C}" type="slidenum">
              <a:rPr lang="en-US" smtClean="0"/>
              <a:t>5</a:t>
            </a:fld>
            <a:endParaRPr lang="en-US" dirty="0"/>
          </a:p>
        </p:txBody>
      </p:sp>
    </p:spTree>
    <p:extLst>
      <p:ext uri="{BB962C8B-B14F-4D97-AF65-F5344CB8AC3E}">
        <p14:creationId xmlns:p14="http://schemas.microsoft.com/office/powerpoint/2010/main" val="12166573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tsikko 7">
            <a:extLst>
              <a:ext uri="{FF2B5EF4-FFF2-40B4-BE49-F238E27FC236}">
                <a16:creationId xmlns:a16="http://schemas.microsoft.com/office/drawing/2014/main" id="{C47518C6-4375-4EC3-B5DB-4E51B55C4CFD}"/>
              </a:ext>
            </a:extLst>
          </p:cNvPr>
          <p:cNvSpPr>
            <a:spLocks noGrp="1"/>
          </p:cNvSpPr>
          <p:nvPr>
            <p:ph type="title"/>
          </p:nvPr>
        </p:nvSpPr>
        <p:spPr/>
        <p:txBody>
          <a:bodyPr>
            <a:normAutofit/>
          </a:bodyPr>
          <a:lstStyle/>
          <a:p>
            <a:pPr algn="ctr"/>
            <a:r>
              <a:rPr lang="fi-FI" dirty="0" err="1"/>
              <a:t>Arithmetic</a:t>
            </a:r>
            <a:r>
              <a:rPr lang="fi-FI" dirty="0"/>
              <a:t> and </a:t>
            </a:r>
            <a:r>
              <a:rPr lang="fi-FI" dirty="0" err="1"/>
              <a:t>Assigment</a:t>
            </a:r>
            <a:r>
              <a:rPr lang="fi-FI" dirty="0"/>
              <a:t> </a:t>
            </a:r>
            <a:r>
              <a:rPr lang="fi-FI" dirty="0" err="1"/>
              <a:t>Operators</a:t>
            </a:r>
            <a:endParaRPr lang="fi-FI" dirty="0"/>
          </a:p>
        </p:txBody>
      </p:sp>
      <p:sp>
        <p:nvSpPr>
          <p:cNvPr id="11" name="Sisällön paikkamerkki 10">
            <a:extLst>
              <a:ext uri="{FF2B5EF4-FFF2-40B4-BE49-F238E27FC236}">
                <a16:creationId xmlns:a16="http://schemas.microsoft.com/office/drawing/2014/main" id="{0D0CEDA7-3B3D-44CF-AA6A-82F75AB37D47}"/>
              </a:ext>
            </a:extLst>
          </p:cNvPr>
          <p:cNvSpPr>
            <a:spLocks noGrp="1"/>
          </p:cNvSpPr>
          <p:nvPr>
            <p:ph idx="1"/>
          </p:nvPr>
        </p:nvSpPr>
        <p:spPr>
          <a:xfrm>
            <a:off x="861134" y="1109751"/>
            <a:ext cx="10294546" cy="5460912"/>
          </a:xfrm>
        </p:spPr>
        <p:txBody>
          <a:bodyPr>
            <a:normAutofit/>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en-US" dirty="0">
                <a:solidFill>
                  <a:srgbClr val="00B050"/>
                </a:solidFill>
              </a:rPr>
              <a:t>Arithmetic operators </a:t>
            </a:r>
            <a:r>
              <a:rPr lang="en-US" dirty="0"/>
              <a:t>on the left are used to perform arithmetic on numbers. </a:t>
            </a:r>
            <a:r>
              <a:rPr lang="en-US" dirty="0">
                <a:solidFill>
                  <a:srgbClr val="00B050"/>
                </a:solidFill>
              </a:rPr>
              <a:t>Assignment operators </a:t>
            </a:r>
            <a:r>
              <a:rPr lang="en-US" dirty="0"/>
              <a:t>on the right assign values to </a:t>
            </a:r>
            <a:r>
              <a:rPr lang="en-US" dirty="0">
                <a:solidFill>
                  <a:srgbClr val="00B050"/>
                </a:solidFill>
              </a:rPr>
              <a:t>JavaScript</a:t>
            </a:r>
            <a:r>
              <a:rPr lang="en-US" dirty="0"/>
              <a:t> variables.</a:t>
            </a:r>
          </a:p>
          <a:p>
            <a:r>
              <a:rPr lang="fi-FI" dirty="0" err="1"/>
              <a:t>Source</a:t>
            </a:r>
            <a:r>
              <a:rPr lang="fi-FI" dirty="0"/>
              <a:t>: https://www.w3schools.com/js/js_operators.asp</a:t>
            </a:r>
          </a:p>
        </p:txBody>
      </p:sp>
      <p:sp>
        <p:nvSpPr>
          <p:cNvPr id="5" name="Dian numeron paikkamerkki 4">
            <a:extLst>
              <a:ext uri="{FF2B5EF4-FFF2-40B4-BE49-F238E27FC236}">
                <a16:creationId xmlns:a16="http://schemas.microsoft.com/office/drawing/2014/main" id="{42F93140-A14E-49FB-95E9-A5209D594B7B}"/>
              </a:ext>
            </a:extLst>
          </p:cNvPr>
          <p:cNvSpPr>
            <a:spLocks noGrp="1"/>
          </p:cNvSpPr>
          <p:nvPr>
            <p:ph type="sldNum" sz="quarter" idx="12"/>
          </p:nvPr>
        </p:nvSpPr>
        <p:spPr/>
        <p:txBody>
          <a:bodyPr/>
          <a:lstStyle/>
          <a:p>
            <a:fld id="{3A98EE3D-8CD1-4C3F-BD1C-C98C9596463C}" type="slidenum">
              <a:rPr lang="en-US" smtClean="0"/>
              <a:t>50</a:t>
            </a:fld>
            <a:endParaRPr lang="en-US" dirty="0"/>
          </a:p>
        </p:txBody>
      </p:sp>
      <p:graphicFrame>
        <p:nvGraphicFramePr>
          <p:cNvPr id="9" name="Taulukko 9">
            <a:extLst>
              <a:ext uri="{FF2B5EF4-FFF2-40B4-BE49-F238E27FC236}">
                <a16:creationId xmlns:a16="http://schemas.microsoft.com/office/drawing/2014/main" id="{A63A7E46-B97D-497D-8FF2-8EE4872E8291}"/>
              </a:ext>
            </a:extLst>
          </p:cNvPr>
          <p:cNvGraphicFramePr>
            <a:graphicFrameLocks noGrp="1"/>
          </p:cNvGraphicFramePr>
          <p:nvPr>
            <p:extLst>
              <p:ext uri="{D42A27DB-BD31-4B8C-83A1-F6EECF244321}">
                <p14:modId xmlns:p14="http://schemas.microsoft.com/office/powerpoint/2010/main" val="3640817129"/>
              </p:ext>
            </p:extLst>
          </p:nvPr>
        </p:nvGraphicFramePr>
        <p:xfrm>
          <a:off x="5042516" y="1075338"/>
          <a:ext cx="5900097" cy="3585440"/>
        </p:xfrm>
        <a:graphic>
          <a:graphicData uri="http://schemas.openxmlformats.org/drawingml/2006/table">
            <a:tbl>
              <a:tblPr firstRow="1" bandRow="1">
                <a:tableStyleId>{93296810-A885-4BE3-A3E7-6D5BEEA58F35}</a:tableStyleId>
              </a:tblPr>
              <a:tblGrid>
                <a:gridCol w="1966699">
                  <a:extLst>
                    <a:ext uri="{9D8B030D-6E8A-4147-A177-3AD203B41FA5}">
                      <a16:colId xmlns:a16="http://schemas.microsoft.com/office/drawing/2014/main" val="2714289431"/>
                    </a:ext>
                  </a:extLst>
                </a:gridCol>
                <a:gridCol w="1966699">
                  <a:extLst>
                    <a:ext uri="{9D8B030D-6E8A-4147-A177-3AD203B41FA5}">
                      <a16:colId xmlns:a16="http://schemas.microsoft.com/office/drawing/2014/main" val="1977388282"/>
                    </a:ext>
                  </a:extLst>
                </a:gridCol>
                <a:gridCol w="1966699">
                  <a:extLst>
                    <a:ext uri="{9D8B030D-6E8A-4147-A177-3AD203B41FA5}">
                      <a16:colId xmlns:a16="http://schemas.microsoft.com/office/drawing/2014/main" val="303067396"/>
                    </a:ext>
                  </a:extLst>
                </a:gridCol>
              </a:tblGrid>
              <a:tr h="448180">
                <a:tc>
                  <a:txBody>
                    <a:bodyPr/>
                    <a:lstStyle/>
                    <a:p>
                      <a:pPr algn="l" fontAlgn="t"/>
                      <a:r>
                        <a:rPr lang="fi-FI" dirty="0" err="1">
                          <a:effectLst/>
                        </a:rPr>
                        <a:t>Operator</a:t>
                      </a:r>
                      <a:endParaRPr lang="fi-FI" dirty="0">
                        <a:effectLst/>
                      </a:endParaRPr>
                    </a:p>
                  </a:txBody>
                  <a:tcPr marL="121920" marR="60960" marT="60960" marB="60960"/>
                </a:tc>
                <a:tc>
                  <a:txBody>
                    <a:bodyPr/>
                    <a:lstStyle/>
                    <a:p>
                      <a:pPr algn="l" fontAlgn="t"/>
                      <a:r>
                        <a:rPr lang="fi-FI" dirty="0" err="1">
                          <a:effectLst/>
                        </a:rPr>
                        <a:t>Example</a:t>
                      </a:r>
                      <a:endParaRPr lang="fi-FI" dirty="0">
                        <a:effectLst/>
                      </a:endParaRPr>
                    </a:p>
                  </a:txBody>
                  <a:tcPr marL="60960" marR="60960" marT="60960" marB="60960"/>
                </a:tc>
                <a:tc>
                  <a:txBody>
                    <a:bodyPr/>
                    <a:lstStyle/>
                    <a:p>
                      <a:pPr algn="l" fontAlgn="t"/>
                      <a:r>
                        <a:rPr lang="fi-FI" dirty="0" err="1">
                          <a:effectLst/>
                        </a:rPr>
                        <a:t>Same</a:t>
                      </a:r>
                      <a:r>
                        <a:rPr lang="fi-FI" dirty="0">
                          <a:effectLst/>
                        </a:rPr>
                        <a:t> As</a:t>
                      </a:r>
                    </a:p>
                  </a:txBody>
                  <a:tcPr marL="60960" marR="60960" marT="60960" marB="60960"/>
                </a:tc>
                <a:extLst>
                  <a:ext uri="{0D108BD9-81ED-4DB2-BD59-A6C34878D82A}">
                    <a16:rowId xmlns:a16="http://schemas.microsoft.com/office/drawing/2014/main" val="564322440"/>
                  </a:ext>
                </a:extLst>
              </a:tr>
              <a:tr h="448180">
                <a:tc>
                  <a:txBody>
                    <a:bodyPr/>
                    <a:lstStyle/>
                    <a:p>
                      <a:pPr algn="l" fontAlgn="t"/>
                      <a:r>
                        <a:rPr lang="fi-FI">
                          <a:effectLst/>
                        </a:rPr>
                        <a:t>=</a:t>
                      </a:r>
                    </a:p>
                  </a:txBody>
                  <a:tcPr marL="121920" marR="60960" marT="60960" marB="60960"/>
                </a:tc>
                <a:tc>
                  <a:txBody>
                    <a:bodyPr/>
                    <a:lstStyle/>
                    <a:p>
                      <a:pPr algn="l" fontAlgn="t"/>
                      <a:r>
                        <a:rPr lang="fi-FI" dirty="0">
                          <a:effectLst/>
                        </a:rPr>
                        <a:t>x = y</a:t>
                      </a:r>
                    </a:p>
                  </a:txBody>
                  <a:tcPr marL="60960" marR="60960" marT="60960" marB="60960"/>
                </a:tc>
                <a:tc>
                  <a:txBody>
                    <a:bodyPr/>
                    <a:lstStyle/>
                    <a:p>
                      <a:pPr algn="l" fontAlgn="t"/>
                      <a:r>
                        <a:rPr lang="fi-FI">
                          <a:effectLst/>
                        </a:rPr>
                        <a:t>x = y</a:t>
                      </a:r>
                    </a:p>
                  </a:txBody>
                  <a:tcPr marL="60960" marR="60960" marT="60960" marB="60960"/>
                </a:tc>
                <a:extLst>
                  <a:ext uri="{0D108BD9-81ED-4DB2-BD59-A6C34878D82A}">
                    <a16:rowId xmlns:a16="http://schemas.microsoft.com/office/drawing/2014/main" val="450093618"/>
                  </a:ext>
                </a:extLst>
              </a:tr>
              <a:tr h="448180">
                <a:tc>
                  <a:txBody>
                    <a:bodyPr/>
                    <a:lstStyle/>
                    <a:p>
                      <a:pPr algn="l" fontAlgn="t"/>
                      <a:r>
                        <a:rPr lang="fi-FI">
                          <a:effectLst/>
                        </a:rPr>
                        <a:t>+=</a:t>
                      </a:r>
                    </a:p>
                  </a:txBody>
                  <a:tcPr marL="121920" marR="60960" marT="60960" marB="60960"/>
                </a:tc>
                <a:tc>
                  <a:txBody>
                    <a:bodyPr/>
                    <a:lstStyle/>
                    <a:p>
                      <a:pPr algn="l" fontAlgn="t"/>
                      <a:r>
                        <a:rPr lang="fi-FI">
                          <a:effectLst/>
                        </a:rPr>
                        <a:t>x += y</a:t>
                      </a:r>
                    </a:p>
                  </a:txBody>
                  <a:tcPr marL="60960" marR="60960" marT="60960" marB="60960"/>
                </a:tc>
                <a:tc>
                  <a:txBody>
                    <a:bodyPr/>
                    <a:lstStyle/>
                    <a:p>
                      <a:pPr algn="l" fontAlgn="t"/>
                      <a:r>
                        <a:rPr lang="fi-FI">
                          <a:effectLst/>
                        </a:rPr>
                        <a:t>x = x + y</a:t>
                      </a:r>
                    </a:p>
                  </a:txBody>
                  <a:tcPr marL="60960" marR="60960" marT="60960" marB="60960"/>
                </a:tc>
                <a:extLst>
                  <a:ext uri="{0D108BD9-81ED-4DB2-BD59-A6C34878D82A}">
                    <a16:rowId xmlns:a16="http://schemas.microsoft.com/office/drawing/2014/main" val="2554921988"/>
                  </a:ext>
                </a:extLst>
              </a:tr>
              <a:tr h="448180">
                <a:tc>
                  <a:txBody>
                    <a:bodyPr/>
                    <a:lstStyle/>
                    <a:p>
                      <a:pPr algn="l" fontAlgn="t"/>
                      <a:r>
                        <a:rPr lang="fi-FI">
                          <a:effectLst/>
                        </a:rPr>
                        <a:t>-=</a:t>
                      </a:r>
                    </a:p>
                  </a:txBody>
                  <a:tcPr marL="121920" marR="60960" marT="60960" marB="60960"/>
                </a:tc>
                <a:tc>
                  <a:txBody>
                    <a:bodyPr/>
                    <a:lstStyle/>
                    <a:p>
                      <a:pPr algn="l" fontAlgn="t"/>
                      <a:r>
                        <a:rPr lang="fi-FI">
                          <a:effectLst/>
                        </a:rPr>
                        <a:t>x -= y</a:t>
                      </a:r>
                    </a:p>
                  </a:txBody>
                  <a:tcPr marL="60960" marR="60960" marT="60960" marB="60960"/>
                </a:tc>
                <a:tc>
                  <a:txBody>
                    <a:bodyPr/>
                    <a:lstStyle/>
                    <a:p>
                      <a:pPr algn="l" fontAlgn="t"/>
                      <a:r>
                        <a:rPr lang="fi-FI">
                          <a:effectLst/>
                        </a:rPr>
                        <a:t>x = x - y</a:t>
                      </a:r>
                    </a:p>
                  </a:txBody>
                  <a:tcPr marL="60960" marR="60960" marT="60960" marB="60960"/>
                </a:tc>
                <a:extLst>
                  <a:ext uri="{0D108BD9-81ED-4DB2-BD59-A6C34878D82A}">
                    <a16:rowId xmlns:a16="http://schemas.microsoft.com/office/drawing/2014/main" val="3805631154"/>
                  </a:ext>
                </a:extLst>
              </a:tr>
              <a:tr h="448180">
                <a:tc>
                  <a:txBody>
                    <a:bodyPr/>
                    <a:lstStyle/>
                    <a:p>
                      <a:pPr algn="l" fontAlgn="t"/>
                      <a:r>
                        <a:rPr lang="fi-FI">
                          <a:effectLst/>
                        </a:rPr>
                        <a:t>*=</a:t>
                      </a:r>
                    </a:p>
                  </a:txBody>
                  <a:tcPr marL="121920" marR="60960" marT="60960" marB="60960"/>
                </a:tc>
                <a:tc>
                  <a:txBody>
                    <a:bodyPr/>
                    <a:lstStyle/>
                    <a:p>
                      <a:pPr algn="l" fontAlgn="t"/>
                      <a:r>
                        <a:rPr lang="fi-FI">
                          <a:effectLst/>
                        </a:rPr>
                        <a:t>x *= y</a:t>
                      </a:r>
                    </a:p>
                  </a:txBody>
                  <a:tcPr marL="60960" marR="60960" marT="60960" marB="60960"/>
                </a:tc>
                <a:tc>
                  <a:txBody>
                    <a:bodyPr/>
                    <a:lstStyle/>
                    <a:p>
                      <a:pPr algn="l" fontAlgn="t"/>
                      <a:r>
                        <a:rPr lang="fi-FI">
                          <a:effectLst/>
                        </a:rPr>
                        <a:t>x = x * y</a:t>
                      </a:r>
                    </a:p>
                  </a:txBody>
                  <a:tcPr marL="60960" marR="60960" marT="60960" marB="60960"/>
                </a:tc>
                <a:extLst>
                  <a:ext uri="{0D108BD9-81ED-4DB2-BD59-A6C34878D82A}">
                    <a16:rowId xmlns:a16="http://schemas.microsoft.com/office/drawing/2014/main" val="1705502087"/>
                  </a:ext>
                </a:extLst>
              </a:tr>
              <a:tr h="448180">
                <a:tc>
                  <a:txBody>
                    <a:bodyPr/>
                    <a:lstStyle/>
                    <a:p>
                      <a:pPr algn="l" fontAlgn="t"/>
                      <a:r>
                        <a:rPr lang="fi-FI">
                          <a:effectLst/>
                        </a:rPr>
                        <a:t>/=</a:t>
                      </a:r>
                    </a:p>
                  </a:txBody>
                  <a:tcPr marL="121920" marR="60960" marT="60960" marB="60960"/>
                </a:tc>
                <a:tc>
                  <a:txBody>
                    <a:bodyPr/>
                    <a:lstStyle/>
                    <a:p>
                      <a:pPr algn="l" fontAlgn="t"/>
                      <a:r>
                        <a:rPr lang="fi-FI">
                          <a:effectLst/>
                        </a:rPr>
                        <a:t>x /= y</a:t>
                      </a:r>
                    </a:p>
                  </a:txBody>
                  <a:tcPr marL="60960" marR="60960" marT="60960" marB="60960"/>
                </a:tc>
                <a:tc>
                  <a:txBody>
                    <a:bodyPr/>
                    <a:lstStyle/>
                    <a:p>
                      <a:pPr algn="l" fontAlgn="t"/>
                      <a:r>
                        <a:rPr lang="fi-FI">
                          <a:effectLst/>
                        </a:rPr>
                        <a:t>x = x / y</a:t>
                      </a:r>
                    </a:p>
                  </a:txBody>
                  <a:tcPr marL="60960" marR="60960" marT="60960" marB="60960"/>
                </a:tc>
                <a:extLst>
                  <a:ext uri="{0D108BD9-81ED-4DB2-BD59-A6C34878D82A}">
                    <a16:rowId xmlns:a16="http://schemas.microsoft.com/office/drawing/2014/main" val="2312252665"/>
                  </a:ext>
                </a:extLst>
              </a:tr>
              <a:tr h="448180">
                <a:tc>
                  <a:txBody>
                    <a:bodyPr/>
                    <a:lstStyle/>
                    <a:p>
                      <a:pPr algn="l" fontAlgn="t"/>
                      <a:r>
                        <a:rPr lang="fi-FI" dirty="0">
                          <a:effectLst/>
                        </a:rPr>
                        <a:t>%=</a:t>
                      </a:r>
                    </a:p>
                  </a:txBody>
                  <a:tcPr marL="121920" marR="60960" marT="60960" marB="60960"/>
                </a:tc>
                <a:tc>
                  <a:txBody>
                    <a:bodyPr/>
                    <a:lstStyle/>
                    <a:p>
                      <a:pPr algn="l" fontAlgn="t"/>
                      <a:r>
                        <a:rPr lang="fi-FI">
                          <a:effectLst/>
                        </a:rPr>
                        <a:t>x %= y</a:t>
                      </a:r>
                    </a:p>
                  </a:txBody>
                  <a:tcPr marL="60960" marR="60960" marT="60960" marB="60960"/>
                </a:tc>
                <a:tc>
                  <a:txBody>
                    <a:bodyPr/>
                    <a:lstStyle/>
                    <a:p>
                      <a:pPr algn="l" fontAlgn="t"/>
                      <a:r>
                        <a:rPr lang="fi-FI">
                          <a:effectLst/>
                        </a:rPr>
                        <a:t>x = x % y</a:t>
                      </a:r>
                    </a:p>
                  </a:txBody>
                  <a:tcPr marL="60960" marR="60960" marT="60960" marB="60960"/>
                </a:tc>
                <a:extLst>
                  <a:ext uri="{0D108BD9-81ED-4DB2-BD59-A6C34878D82A}">
                    <a16:rowId xmlns:a16="http://schemas.microsoft.com/office/drawing/2014/main" val="2576470212"/>
                  </a:ext>
                </a:extLst>
              </a:tr>
              <a:tr h="448180">
                <a:tc>
                  <a:txBody>
                    <a:bodyPr/>
                    <a:lstStyle/>
                    <a:p>
                      <a:pPr algn="l" fontAlgn="t"/>
                      <a:r>
                        <a:rPr lang="fi-FI" dirty="0">
                          <a:effectLst/>
                        </a:rPr>
                        <a:t>**=</a:t>
                      </a:r>
                    </a:p>
                  </a:txBody>
                  <a:tcPr marL="121920" marR="60960" marT="60960" marB="60960"/>
                </a:tc>
                <a:tc>
                  <a:txBody>
                    <a:bodyPr/>
                    <a:lstStyle/>
                    <a:p>
                      <a:pPr algn="l" fontAlgn="t"/>
                      <a:r>
                        <a:rPr lang="fi-FI">
                          <a:effectLst/>
                        </a:rPr>
                        <a:t>x **= y</a:t>
                      </a:r>
                    </a:p>
                  </a:txBody>
                  <a:tcPr marL="60960" marR="60960" marT="60960" marB="60960"/>
                </a:tc>
                <a:tc>
                  <a:txBody>
                    <a:bodyPr/>
                    <a:lstStyle/>
                    <a:p>
                      <a:pPr algn="l" fontAlgn="t"/>
                      <a:r>
                        <a:rPr lang="fi-FI" dirty="0">
                          <a:effectLst/>
                        </a:rPr>
                        <a:t>x = x ** y</a:t>
                      </a:r>
                    </a:p>
                  </a:txBody>
                  <a:tcPr marL="60960" marR="60960" marT="60960" marB="60960"/>
                </a:tc>
                <a:extLst>
                  <a:ext uri="{0D108BD9-81ED-4DB2-BD59-A6C34878D82A}">
                    <a16:rowId xmlns:a16="http://schemas.microsoft.com/office/drawing/2014/main" val="1968139445"/>
                  </a:ext>
                </a:extLst>
              </a:tr>
            </a:tbl>
          </a:graphicData>
        </a:graphic>
      </p:graphicFrame>
      <p:graphicFrame>
        <p:nvGraphicFramePr>
          <p:cNvPr id="12" name="Taulukko 12">
            <a:extLst>
              <a:ext uri="{FF2B5EF4-FFF2-40B4-BE49-F238E27FC236}">
                <a16:creationId xmlns:a16="http://schemas.microsoft.com/office/drawing/2014/main" id="{B0E4454A-4A2C-45E7-A688-8C0CEE996580}"/>
              </a:ext>
            </a:extLst>
          </p:cNvPr>
          <p:cNvGraphicFramePr>
            <a:graphicFrameLocks noGrp="1"/>
          </p:cNvGraphicFramePr>
          <p:nvPr>
            <p:extLst>
              <p:ext uri="{D42A27DB-BD31-4B8C-83A1-F6EECF244321}">
                <p14:modId xmlns:p14="http://schemas.microsoft.com/office/powerpoint/2010/main" val="1832154581"/>
              </p:ext>
            </p:extLst>
          </p:nvPr>
        </p:nvGraphicFramePr>
        <p:xfrm>
          <a:off x="896644" y="1075338"/>
          <a:ext cx="3993764" cy="4114800"/>
        </p:xfrm>
        <a:graphic>
          <a:graphicData uri="http://schemas.openxmlformats.org/drawingml/2006/table">
            <a:tbl>
              <a:tblPr firstRow="1" bandRow="1">
                <a:tableStyleId>{93296810-A885-4BE3-A3E7-6D5BEEA58F35}</a:tableStyleId>
              </a:tblPr>
              <a:tblGrid>
                <a:gridCol w="1996882">
                  <a:extLst>
                    <a:ext uri="{9D8B030D-6E8A-4147-A177-3AD203B41FA5}">
                      <a16:colId xmlns:a16="http://schemas.microsoft.com/office/drawing/2014/main" val="3002318978"/>
                    </a:ext>
                  </a:extLst>
                </a:gridCol>
                <a:gridCol w="1996882">
                  <a:extLst>
                    <a:ext uri="{9D8B030D-6E8A-4147-A177-3AD203B41FA5}">
                      <a16:colId xmlns:a16="http://schemas.microsoft.com/office/drawing/2014/main" val="3336657428"/>
                    </a:ext>
                  </a:extLst>
                </a:gridCol>
              </a:tblGrid>
              <a:tr h="345265">
                <a:tc>
                  <a:txBody>
                    <a:bodyPr/>
                    <a:lstStyle/>
                    <a:p>
                      <a:pPr algn="l" fontAlgn="t"/>
                      <a:r>
                        <a:rPr lang="fi-FI" dirty="0" err="1">
                          <a:effectLst/>
                        </a:rPr>
                        <a:t>Operator</a:t>
                      </a:r>
                      <a:endParaRPr lang="fi-FI" dirty="0">
                        <a:effectLst/>
                      </a:endParaRPr>
                    </a:p>
                  </a:txBody>
                  <a:tcPr marL="121920" marR="60960" marT="60960" marB="60960"/>
                </a:tc>
                <a:tc>
                  <a:txBody>
                    <a:bodyPr/>
                    <a:lstStyle/>
                    <a:p>
                      <a:pPr algn="l" fontAlgn="t"/>
                      <a:r>
                        <a:rPr lang="fi-FI" dirty="0" err="1">
                          <a:effectLst/>
                        </a:rPr>
                        <a:t>Description</a:t>
                      </a:r>
                      <a:endParaRPr lang="fi-FI" dirty="0">
                        <a:effectLst/>
                      </a:endParaRPr>
                    </a:p>
                  </a:txBody>
                  <a:tcPr marL="60960" marR="60960" marT="60960" marB="60960"/>
                </a:tc>
                <a:extLst>
                  <a:ext uri="{0D108BD9-81ED-4DB2-BD59-A6C34878D82A}">
                    <a16:rowId xmlns:a16="http://schemas.microsoft.com/office/drawing/2014/main" val="2434274345"/>
                  </a:ext>
                </a:extLst>
              </a:tr>
              <a:tr h="345265">
                <a:tc>
                  <a:txBody>
                    <a:bodyPr/>
                    <a:lstStyle/>
                    <a:p>
                      <a:pPr algn="l" fontAlgn="t"/>
                      <a:r>
                        <a:rPr lang="fi-FI">
                          <a:effectLst/>
                        </a:rPr>
                        <a:t>+</a:t>
                      </a:r>
                    </a:p>
                  </a:txBody>
                  <a:tcPr marL="121920" marR="60960" marT="60960" marB="60960"/>
                </a:tc>
                <a:tc>
                  <a:txBody>
                    <a:bodyPr/>
                    <a:lstStyle/>
                    <a:p>
                      <a:pPr algn="l" fontAlgn="t"/>
                      <a:r>
                        <a:rPr lang="fi-FI">
                          <a:effectLst/>
                        </a:rPr>
                        <a:t>Addition</a:t>
                      </a:r>
                    </a:p>
                  </a:txBody>
                  <a:tcPr marL="60960" marR="60960" marT="60960" marB="60960"/>
                </a:tc>
                <a:extLst>
                  <a:ext uri="{0D108BD9-81ED-4DB2-BD59-A6C34878D82A}">
                    <a16:rowId xmlns:a16="http://schemas.microsoft.com/office/drawing/2014/main" val="2936003516"/>
                  </a:ext>
                </a:extLst>
              </a:tr>
              <a:tr h="345265">
                <a:tc>
                  <a:txBody>
                    <a:bodyPr/>
                    <a:lstStyle/>
                    <a:p>
                      <a:pPr algn="l" fontAlgn="t"/>
                      <a:r>
                        <a:rPr lang="fi-FI" dirty="0">
                          <a:effectLst/>
                        </a:rPr>
                        <a:t>-</a:t>
                      </a:r>
                    </a:p>
                  </a:txBody>
                  <a:tcPr marL="121920" marR="60960" marT="60960" marB="60960"/>
                </a:tc>
                <a:tc>
                  <a:txBody>
                    <a:bodyPr/>
                    <a:lstStyle/>
                    <a:p>
                      <a:pPr algn="l" fontAlgn="t"/>
                      <a:r>
                        <a:rPr lang="fi-FI">
                          <a:effectLst/>
                        </a:rPr>
                        <a:t>Subtraction</a:t>
                      </a:r>
                    </a:p>
                  </a:txBody>
                  <a:tcPr marL="60960" marR="60960" marT="60960" marB="60960"/>
                </a:tc>
                <a:extLst>
                  <a:ext uri="{0D108BD9-81ED-4DB2-BD59-A6C34878D82A}">
                    <a16:rowId xmlns:a16="http://schemas.microsoft.com/office/drawing/2014/main" val="1372745280"/>
                  </a:ext>
                </a:extLst>
              </a:tr>
              <a:tr h="345265">
                <a:tc>
                  <a:txBody>
                    <a:bodyPr/>
                    <a:lstStyle/>
                    <a:p>
                      <a:pPr algn="l" fontAlgn="t"/>
                      <a:r>
                        <a:rPr lang="fi-FI">
                          <a:effectLst/>
                        </a:rPr>
                        <a:t>*</a:t>
                      </a:r>
                    </a:p>
                  </a:txBody>
                  <a:tcPr marL="121920" marR="60960" marT="60960" marB="60960"/>
                </a:tc>
                <a:tc>
                  <a:txBody>
                    <a:bodyPr/>
                    <a:lstStyle/>
                    <a:p>
                      <a:pPr algn="l" fontAlgn="t"/>
                      <a:r>
                        <a:rPr lang="fi-FI">
                          <a:effectLst/>
                        </a:rPr>
                        <a:t>Multiplication</a:t>
                      </a:r>
                    </a:p>
                  </a:txBody>
                  <a:tcPr marL="60960" marR="60960" marT="60960" marB="60960"/>
                </a:tc>
                <a:extLst>
                  <a:ext uri="{0D108BD9-81ED-4DB2-BD59-A6C34878D82A}">
                    <a16:rowId xmlns:a16="http://schemas.microsoft.com/office/drawing/2014/main" val="3365110369"/>
                  </a:ext>
                </a:extLst>
              </a:tr>
              <a:tr h="584294">
                <a:tc>
                  <a:txBody>
                    <a:bodyPr/>
                    <a:lstStyle/>
                    <a:p>
                      <a:pPr algn="l" fontAlgn="t"/>
                      <a:r>
                        <a:rPr lang="fi-FI">
                          <a:effectLst/>
                        </a:rPr>
                        <a:t>**</a:t>
                      </a:r>
                    </a:p>
                  </a:txBody>
                  <a:tcPr marL="121920" marR="60960" marT="60960" marB="60960"/>
                </a:tc>
                <a:tc>
                  <a:txBody>
                    <a:bodyPr/>
                    <a:lstStyle/>
                    <a:p>
                      <a:pPr algn="l" fontAlgn="t"/>
                      <a:r>
                        <a:rPr lang="fi-FI" dirty="0" err="1">
                          <a:effectLst/>
                        </a:rPr>
                        <a:t>Exponentiation</a:t>
                      </a:r>
                      <a:r>
                        <a:rPr lang="fi-FI" dirty="0">
                          <a:effectLst/>
                        </a:rPr>
                        <a:t> (</a:t>
                      </a:r>
                      <a:r>
                        <a:rPr lang="fi-FI" sz="1800" kern="1200" dirty="0">
                          <a:solidFill>
                            <a:schemeClr val="dk1"/>
                          </a:solidFill>
                          <a:effectLst/>
                          <a:latin typeface="+mn-lt"/>
                          <a:ea typeface="+mn-ea"/>
                          <a:cs typeface="+mn-cs"/>
                          <a:hlinkClick r:id="" action="ppaction://noaction">
                            <a:extLst>
                              <a:ext uri="{A12FA001-AC4F-418D-AE19-62706E023703}">
                                <ahyp:hlinkClr xmlns:ahyp="http://schemas.microsoft.com/office/drawing/2018/hyperlinkcolor" val="tx"/>
                              </a:ext>
                            </a:extLst>
                          </a:hlinkClick>
                        </a:rPr>
                        <a:t>ES2016</a:t>
                      </a:r>
                      <a:r>
                        <a:rPr lang="fi-FI" sz="1800" kern="1200" dirty="0">
                          <a:solidFill>
                            <a:schemeClr val="dk1"/>
                          </a:solidFill>
                          <a:effectLst/>
                          <a:latin typeface="+mn-lt"/>
                          <a:ea typeface="+mn-ea"/>
                          <a:cs typeface="+mn-cs"/>
                        </a:rPr>
                        <a:t>)</a:t>
                      </a:r>
                    </a:p>
                  </a:txBody>
                  <a:tcPr marL="60960" marR="60960" marT="60960" marB="60960"/>
                </a:tc>
                <a:extLst>
                  <a:ext uri="{0D108BD9-81ED-4DB2-BD59-A6C34878D82A}">
                    <a16:rowId xmlns:a16="http://schemas.microsoft.com/office/drawing/2014/main" val="2662117526"/>
                  </a:ext>
                </a:extLst>
              </a:tr>
              <a:tr h="345265">
                <a:tc>
                  <a:txBody>
                    <a:bodyPr/>
                    <a:lstStyle/>
                    <a:p>
                      <a:pPr algn="l" fontAlgn="t"/>
                      <a:r>
                        <a:rPr lang="fi-FI">
                          <a:effectLst/>
                        </a:rPr>
                        <a:t>/</a:t>
                      </a:r>
                    </a:p>
                  </a:txBody>
                  <a:tcPr marL="121920" marR="60960" marT="60960" marB="60960"/>
                </a:tc>
                <a:tc>
                  <a:txBody>
                    <a:bodyPr/>
                    <a:lstStyle/>
                    <a:p>
                      <a:pPr algn="l" fontAlgn="t"/>
                      <a:r>
                        <a:rPr lang="fi-FI">
                          <a:effectLst/>
                        </a:rPr>
                        <a:t>Division</a:t>
                      </a:r>
                    </a:p>
                  </a:txBody>
                  <a:tcPr marL="60960" marR="60960" marT="60960" marB="60960"/>
                </a:tc>
                <a:extLst>
                  <a:ext uri="{0D108BD9-81ED-4DB2-BD59-A6C34878D82A}">
                    <a16:rowId xmlns:a16="http://schemas.microsoft.com/office/drawing/2014/main" val="364386073"/>
                  </a:ext>
                </a:extLst>
              </a:tr>
              <a:tr h="584294">
                <a:tc>
                  <a:txBody>
                    <a:bodyPr/>
                    <a:lstStyle/>
                    <a:p>
                      <a:pPr algn="l" fontAlgn="t"/>
                      <a:r>
                        <a:rPr lang="fi-FI">
                          <a:effectLst/>
                        </a:rPr>
                        <a:t>%</a:t>
                      </a:r>
                    </a:p>
                  </a:txBody>
                  <a:tcPr marL="121920" marR="60960" marT="60960" marB="60960"/>
                </a:tc>
                <a:tc>
                  <a:txBody>
                    <a:bodyPr/>
                    <a:lstStyle/>
                    <a:p>
                      <a:pPr algn="l" fontAlgn="t"/>
                      <a:r>
                        <a:rPr lang="fi-FI" dirty="0" err="1">
                          <a:effectLst/>
                        </a:rPr>
                        <a:t>Modulus</a:t>
                      </a:r>
                      <a:r>
                        <a:rPr lang="fi-FI" dirty="0">
                          <a:effectLst/>
                        </a:rPr>
                        <a:t> (Division </a:t>
                      </a:r>
                      <a:r>
                        <a:rPr lang="fi-FI" dirty="0" err="1">
                          <a:effectLst/>
                        </a:rPr>
                        <a:t>Remainder</a:t>
                      </a:r>
                      <a:r>
                        <a:rPr lang="fi-FI" dirty="0">
                          <a:effectLst/>
                        </a:rPr>
                        <a:t>)</a:t>
                      </a:r>
                    </a:p>
                  </a:txBody>
                  <a:tcPr marL="60960" marR="60960" marT="60960" marB="60960"/>
                </a:tc>
                <a:extLst>
                  <a:ext uri="{0D108BD9-81ED-4DB2-BD59-A6C34878D82A}">
                    <a16:rowId xmlns:a16="http://schemas.microsoft.com/office/drawing/2014/main" val="2244346082"/>
                  </a:ext>
                </a:extLst>
              </a:tr>
              <a:tr h="345265">
                <a:tc>
                  <a:txBody>
                    <a:bodyPr/>
                    <a:lstStyle/>
                    <a:p>
                      <a:pPr algn="l" fontAlgn="t"/>
                      <a:r>
                        <a:rPr lang="fi-FI">
                          <a:effectLst/>
                        </a:rPr>
                        <a:t>++</a:t>
                      </a:r>
                    </a:p>
                  </a:txBody>
                  <a:tcPr marL="121920" marR="60960" marT="60960" marB="60960"/>
                </a:tc>
                <a:tc>
                  <a:txBody>
                    <a:bodyPr/>
                    <a:lstStyle/>
                    <a:p>
                      <a:pPr algn="l" fontAlgn="t"/>
                      <a:r>
                        <a:rPr lang="fi-FI" dirty="0" err="1">
                          <a:effectLst/>
                        </a:rPr>
                        <a:t>Increment</a:t>
                      </a:r>
                      <a:endParaRPr lang="fi-FI" dirty="0">
                        <a:effectLst/>
                      </a:endParaRPr>
                    </a:p>
                  </a:txBody>
                  <a:tcPr marL="60960" marR="60960" marT="60960" marB="60960"/>
                </a:tc>
                <a:extLst>
                  <a:ext uri="{0D108BD9-81ED-4DB2-BD59-A6C34878D82A}">
                    <a16:rowId xmlns:a16="http://schemas.microsoft.com/office/drawing/2014/main" val="3792179283"/>
                  </a:ext>
                </a:extLst>
              </a:tr>
              <a:tr h="345265">
                <a:tc>
                  <a:txBody>
                    <a:bodyPr/>
                    <a:lstStyle/>
                    <a:p>
                      <a:pPr algn="l" fontAlgn="t"/>
                      <a:r>
                        <a:rPr lang="fi-FI" dirty="0">
                          <a:effectLst/>
                        </a:rPr>
                        <a:t>--</a:t>
                      </a:r>
                    </a:p>
                  </a:txBody>
                  <a:tcPr marL="121920" marR="60960" marT="60960" marB="60960"/>
                </a:tc>
                <a:tc>
                  <a:txBody>
                    <a:bodyPr/>
                    <a:lstStyle/>
                    <a:p>
                      <a:pPr algn="l" fontAlgn="t"/>
                      <a:r>
                        <a:rPr lang="fi-FI" dirty="0" err="1">
                          <a:effectLst/>
                        </a:rPr>
                        <a:t>Decrement</a:t>
                      </a:r>
                      <a:endParaRPr lang="fi-FI" dirty="0">
                        <a:effectLst/>
                      </a:endParaRPr>
                    </a:p>
                  </a:txBody>
                  <a:tcPr marL="60960" marR="60960" marT="60960" marB="60960"/>
                </a:tc>
                <a:extLst>
                  <a:ext uri="{0D108BD9-81ED-4DB2-BD59-A6C34878D82A}">
                    <a16:rowId xmlns:a16="http://schemas.microsoft.com/office/drawing/2014/main" val="871022033"/>
                  </a:ext>
                </a:extLst>
              </a:tr>
            </a:tbl>
          </a:graphicData>
        </a:graphic>
      </p:graphicFrame>
    </p:spTree>
    <p:extLst>
      <p:ext uri="{BB962C8B-B14F-4D97-AF65-F5344CB8AC3E}">
        <p14:creationId xmlns:p14="http://schemas.microsoft.com/office/powerpoint/2010/main" val="19964637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E8A54D71-6B1B-4CBE-9D13-1617EB2A4B5A}"/>
              </a:ext>
            </a:extLst>
          </p:cNvPr>
          <p:cNvSpPr>
            <a:spLocks noGrp="1"/>
          </p:cNvSpPr>
          <p:nvPr>
            <p:ph type="title"/>
          </p:nvPr>
        </p:nvSpPr>
        <p:spPr/>
        <p:txBody>
          <a:bodyPr/>
          <a:lstStyle/>
          <a:p>
            <a:pPr algn="ctr"/>
            <a:r>
              <a:rPr lang="fi-FI" dirty="0" err="1"/>
              <a:t>Arithmetic</a:t>
            </a:r>
            <a:r>
              <a:rPr lang="fi-FI" dirty="0"/>
              <a:t> </a:t>
            </a:r>
            <a:r>
              <a:rPr lang="fi-FI" dirty="0" err="1"/>
              <a:t>operators</a:t>
            </a:r>
            <a:r>
              <a:rPr lang="fi-FI" dirty="0"/>
              <a:t>: </a:t>
            </a:r>
            <a:r>
              <a:rPr lang="fi-FI" dirty="0" err="1"/>
              <a:t>Exponentiation</a:t>
            </a:r>
            <a:r>
              <a:rPr lang="fi-FI" dirty="0"/>
              <a:t> </a:t>
            </a:r>
            <a:r>
              <a:rPr lang="fi-FI" dirty="0" err="1"/>
              <a:t>operator</a:t>
            </a:r>
            <a:r>
              <a:rPr lang="fi-FI" dirty="0"/>
              <a:t> (**)</a:t>
            </a:r>
          </a:p>
        </p:txBody>
      </p:sp>
      <p:sp>
        <p:nvSpPr>
          <p:cNvPr id="3" name="Sisällön paikkamerkki 2">
            <a:extLst>
              <a:ext uri="{FF2B5EF4-FFF2-40B4-BE49-F238E27FC236}">
                <a16:creationId xmlns:a16="http://schemas.microsoft.com/office/drawing/2014/main" id="{B332EFB5-0EE0-4240-B6DE-FFEC043F1F56}"/>
              </a:ext>
            </a:extLst>
          </p:cNvPr>
          <p:cNvSpPr>
            <a:spLocks noGrp="1"/>
          </p:cNvSpPr>
          <p:nvPr>
            <p:ph idx="1"/>
          </p:nvPr>
        </p:nvSpPr>
        <p:spPr>
          <a:xfrm>
            <a:off x="861134" y="1109751"/>
            <a:ext cx="10294546" cy="5461644"/>
          </a:xfrm>
        </p:spPr>
        <p:txBody>
          <a:bodyPr>
            <a:normAutofit fontScale="62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https://exploringjs.com/es2016-es2017/ch_exponentiation-operator.html</a:t>
            </a:r>
          </a:p>
        </p:txBody>
      </p:sp>
      <p:sp>
        <p:nvSpPr>
          <p:cNvPr id="4" name="Dian numeron paikkamerkki 3">
            <a:extLst>
              <a:ext uri="{FF2B5EF4-FFF2-40B4-BE49-F238E27FC236}">
                <a16:creationId xmlns:a16="http://schemas.microsoft.com/office/drawing/2014/main" id="{5ABF18B9-C5EC-466A-8FDD-F8B25FD90717}"/>
              </a:ext>
            </a:extLst>
          </p:cNvPr>
          <p:cNvSpPr>
            <a:spLocks noGrp="1"/>
          </p:cNvSpPr>
          <p:nvPr>
            <p:ph type="sldNum" sz="quarter" idx="12"/>
          </p:nvPr>
        </p:nvSpPr>
        <p:spPr/>
        <p:txBody>
          <a:bodyPr/>
          <a:lstStyle/>
          <a:p>
            <a:fld id="{3A98EE3D-8CD1-4C3F-BD1C-C98C9596463C}" type="slidenum">
              <a:rPr lang="en-US" smtClean="0"/>
              <a:pPr/>
              <a:t>51</a:t>
            </a:fld>
            <a:endParaRPr lang="en-US" dirty="0"/>
          </a:p>
        </p:txBody>
      </p:sp>
      <p:pic>
        <p:nvPicPr>
          <p:cNvPr id="6" name="Kuva 5">
            <a:extLst>
              <a:ext uri="{FF2B5EF4-FFF2-40B4-BE49-F238E27FC236}">
                <a16:creationId xmlns:a16="http://schemas.microsoft.com/office/drawing/2014/main" id="{17B71EB4-5CAB-4A05-8A43-1A3B1532545B}"/>
              </a:ext>
            </a:extLst>
          </p:cNvPr>
          <p:cNvPicPr>
            <a:picLocks noChangeAspect="1"/>
          </p:cNvPicPr>
          <p:nvPr/>
        </p:nvPicPr>
        <p:blipFill>
          <a:blip r:embed="rId2"/>
          <a:stretch>
            <a:fillRect/>
          </a:stretch>
        </p:blipFill>
        <p:spPr>
          <a:xfrm>
            <a:off x="861134" y="1109750"/>
            <a:ext cx="7999293" cy="5202273"/>
          </a:xfrm>
          <a:prstGeom prst="rect">
            <a:avLst/>
          </a:prstGeom>
        </p:spPr>
      </p:pic>
    </p:spTree>
    <p:extLst>
      <p:ext uri="{BB962C8B-B14F-4D97-AF65-F5344CB8AC3E}">
        <p14:creationId xmlns:p14="http://schemas.microsoft.com/office/powerpoint/2010/main" val="13127308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6DC7A8CF-9FB4-46E0-8B94-D8B202C36CB7}"/>
              </a:ext>
            </a:extLst>
          </p:cNvPr>
          <p:cNvSpPr>
            <a:spLocks noGrp="1"/>
          </p:cNvSpPr>
          <p:nvPr>
            <p:ph type="title"/>
          </p:nvPr>
        </p:nvSpPr>
        <p:spPr/>
        <p:txBody>
          <a:bodyPr>
            <a:normAutofit/>
          </a:bodyPr>
          <a:lstStyle/>
          <a:p>
            <a:pPr algn="ctr"/>
            <a:r>
              <a:rPr lang="fi-FI" dirty="0" err="1"/>
              <a:t>Arithmetic</a:t>
            </a:r>
            <a:r>
              <a:rPr lang="fi-FI" dirty="0"/>
              <a:t> </a:t>
            </a:r>
            <a:r>
              <a:rPr lang="fi-FI" dirty="0" err="1"/>
              <a:t>Operators</a:t>
            </a:r>
            <a:r>
              <a:rPr lang="fi-FI" dirty="0"/>
              <a:t> and </a:t>
            </a:r>
            <a:r>
              <a:rPr lang="fi-FI" dirty="0" err="1"/>
              <a:t>Operands</a:t>
            </a:r>
            <a:endParaRPr lang="fi-FI" dirty="0"/>
          </a:p>
        </p:txBody>
      </p:sp>
      <p:sp>
        <p:nvSpPr>
          <p:cNvPr id="3" name="Sisällön paikkamerkki 2">
            <a:extLst>
              <a:ext uri="{FF2B5EF4-FFF2-40B4-BE49-F238E27FC236}">
                <a16:creationId xmlns:a16="http://schemas.microsoft.com/office/drawing/2014/main" id="{5A667665-B650-444A-AF27-6999C04AC9ED}"/>
              </a:ext>
            </a:extLst>
          </p:cNvPr>
          <p:cNvSpPr>
            <a:spLocks noGrp="1"/>
          </p:cNvSpPr>
          <p:nvPr>
            <p:ph idx="1"/>
          </p:nvPr>
        </p:nvSpPr>
        <p:spPr>
          <a:xfrm>
            <a:off x="861134" y="1109751"/>
            <a:ext cx="10294546" cy="5461644"/>
          </a:xfrm>
        </p:spPr>
        <p:txBody>
          <a:bodyPr>
            <a:normAutofit fontScale="92500" lnSpcReduction="10000"/>
          </a:bodyPr>
          <a:lstStyle/>
          <a:p>
            <a:endParaRPr lang="en-US" dirty="0"/>
          </a:p>
          <a:p>
            <a:endParaRPr lang="en-US" dirty="0"/>
          </a:p>
          <a:p>
            <a:endParaRPr lang="en-US" dirty="0"/>
          </a:p>
          <a:p>
            <a:r>
              <a:rPr lang="en-US" dirty="0">
                <a:solidFill>
                  <a:srgbClr val="00B050"/>
                </a:solidFill>
              </a:rPr>
              <a:t>Arithmetic operators </a:t>
            </a:r>
            <a:r>
              <a:rPr lang="en-US" dirty="0"/>
              <a:t>perform arithmetic on numbers (literals or variables). The numbers (in an arithmetic operation) are called </a:t>
            </a:r>
            <a:r>
              <a:rPr lang="en-US" dirty="0">
                <a:solidFill>
                  <a:srgbClr val="00B050"/>
                </a:solidFill>
              </a:rPr>
              <a:t>operands</a:t>
            </a:r>
            <a:r>
              <a:rPr lang="en-US" dirty="0"/>
              <a:t>. Literal number </a:t>
            </a:r>
            <a:r>
              <a:rPr lang="en-US" dirty="0">
                <a:solidFill>
                  <a:srgbClr val="00B050"/>
                </a:solidFill>
              </a:rPr>
              <a:t>operands</a:t>
            </a:r>
            <a:r>
              <a:rPr lang="en-US" dirty="0"/>
              <a:t> are </a:t>
            </a:r>
            <a:r>
              <a:rPr lang="en-US" dirty="0">
                <a:highlight>
                  <a:srgbClr val="008000"/>
                </a:highlight>
              </a:rPr>
              <a:t>100</a:t>
            </a:r>
            <a:r>
              <a:rPr lang="en-US" dirty="0"/>
              <a:t> and </a:t>
            </a:r>
            <a:r>
              <a:rPr lang="en-US" dirty="0">
                <a:highlight>
                  <a:srgbClr val="008000"/>
                </a:highlight>
              </a:rPr>
              <a:t>50</a:t>
            </a:r>
            <a:r>
              <a:rPr lang="en-US" dirty="0"/>
              <a:t> (valuates to </a:t>
            </a:r>
            <a:r>
              <a:rPr lang="en-US" dirty="0">
                <a:highlight>
                  <a:srgbClr val="008000"/>
                </a:highlight>
              </a:rPr>
              <a:t>150</a:t>
            </a:r>
            <a:r>
              <a:rPr lang="en-US" dirty="0"/>
              <a:t>). Variable </a:t>
            </a:r>
            <a:r>
              <a:rPr lang="en-US" dirty="0">
                <a:solidFill>
                  <a:srgbClr val="00B050"/>
                </a:solidFill>
              </a:rPr>
              <a:t>operands</a:t>
            </a:r>
            <a:r>
              <a:rPr lang="en-US" dirty="0"/>
              <a:t> are a and b (valuates to </a:t>
            </a:r>
            <a:r>
              <a:rPr lang="en-US" dirty="0">
                <a:highlight>
                  <a:srgbClr val="008000"/>
                </a:highlight>
              </a:rPr>
              <a:t>8</a:t>
            </a:r>
            <a:r>
              <a:rPr lang="en-US" dirty="0"/>
              <a:t>). The operation (to be performed between the two operands) is defined by an </a:t>
            </a:r>
            <a:r>
              <a:rPr lang="en-US" dirty="0">
                <a:solidFill>
                  <a:srgbClr val="00B050"/>
                </a:solidFill>
              </a:rPr>
              <a:t>operator</a:t>
            </a:r>
            <a:r>
              <a:rPr lang="en-US" dirty="0"/>
              <a:t>. </a:t>
            </a:r>
            <a:r>
              <a:rPr lang="en-US" dirty="0">
                <a:solidFill>
                  <a:srgbClr val="00B050"/>
                </a:solidFill>
              </a:rPr>
              <a:t>Operators</a:t>
            </a:r>
            <a:r>
              <a:rPr lang="en-US" dirty="0"/>
              <a:t> are </a:t>
            </a:r>
            <a:r>
              <a:rPr lang="en-US" dirty="0">
                <a:highlight>
                  <a:srgbClr val="008000"/>
                </a:highlight>
              </a:rPr>
              <a:t>(+)</a:t>
            </a:r>
            <a:r>
              <a:rPr lang="en-US" dirty="0"/>
              <a:t> and </a:t>
            </a:r>
            <a:r>
              <a:rPr lang="en-US" dirty="0">
                <a:highlight>
                  <a:srgbClr val="008000"/>
                </a:highlight>
              </a:rPr>
              <a:t>(*)</a:t>
            </a:r>
            <a:r>
              <a:rPr lang="en-US" dirty="0"/>
              <a:t>.</a:t>
            </a:r>
          </a:p>
          <a:p>
            <a:endParaRPr lang="en-US" dirty="0"/>
          </a:p>
          <a:p>
            <a:endParaRPr lang="en-US" dirty="0"/>
          </a:p>
          <a:p>
            <a:endParaRPr lang="en-US" dirty="0"/>
          </a:p>
          <a:p>
            <a:endParaRPr lang="en-US" dirty="0"/>
          </a:p>
          <a:p>
            <a:endParaRPr lang="en-US" dirty="0"/>
          </a:p>
          <a:p>
            <a:r>
              <a:rPr lang="en-US" dirty="0"/>
              <a:t>Source: https://www.w3schools.com/js/js_arithmetic.asp</a:t>
            </a:r>
            <a:endParaRPr lang="fi-FI" dirty="0"/>
          </a:p>
        </p:txBody>
      </p:sp>
      <p:sp>
        <p:nvSpPr>
          <p:cNvPr id="5" name="Dian numeron paikkamerkki 4">
            <a:extLst>
              <a:ext uri="{FF2B5EF4-FFF2-40B4-BE49-F238E27FC236}">
                <a16:creationId xmlns:a16="http://schemas.microsoft.com/office/drawing/2014/main" id="{5F165423-5444-41BC-BC7E-1D3963771460}"/>
              </a:ext>
            </a:extLst>
          </p:cNvPr>
          <p:cNvSpPr>
            <a:spLocks noGrp="1"/>
          </p:cNvSpPr>
          <p:nvPr>
            <p:ph type="sldNum" sz="quarter" idx="12"/>
          </p:nvPr>
        </p:nvSpPr>
        <p:spPr/>
        <p:txBody>
          <a:bodyPr/>
          <a:lstStyle/>
          <a:p>
            <a:fld id="{3A98EE3D-8CD1-4C3F-BD1C-C98C9596463C}" type="slidenum">
              <a:rPr lang="en-US" smtClean="0"/>
              <a:t>52</a:t>
            </a:fld>
            <a:endParaRPr lang="en-US" dirty="0"/>
          </a:p>
        </p:txBody>
      </p:sp>
      <p:graphicFrame>
        <p:nvGraphicFramePr>
          <p:cNvPr id="8" name="Taulukko 8">
            <a:extLst>
              <a:ext uri="{FF2B5EF4-FFF2-40B4-BE49-F238E27FC236}">
                <a16:creationId xmlns:a16="http://schemas.microsoft.com/office/drawing/2014/main" id="{58BB0678-1A5E-4425-B9DF-D117A4A2ADDA}"/>
              </a:ext>
            </a:extLst>
          </p:cNvPr>
          <p:cNvGraphicFramePr>
            <a:graphicFrameLocks noGrp="1"/>
          </p:cNvGraphicFramePr>
          <p:nvPr>
            <p:extLst>
              <p:ext uri="{D42A27DB-BD31-4B8C-83A1-F6EECF244321}">
                <p14:modId xmlns:p14="http://schemas.microsoft.com/office/powerpoint/2010/main" val="1717694169"/>
              </p:ext>
            </p:extLst>
          </p:nvPr>
        </p:nvGraphicFramePr>
        <p:xfrm>
          <a:off x="861134" y="1109749"/>
          <a:ext cx="6125592" cy="1367118"/>
        </p:xfrm>
        <a:graphic>
          <a:graphicData uri="http://schemas.openxmlformats.org/drawingml/2006/table">
            <a:tbl>
              <a:tblPr firstRow="1" bandRow="1">
                <a:tableStyleId>{93296810-A885-4BE3-A3E7-6D5BEEA58F35}</a:tableStyleId>
              </a:tblPr>
              <a:tblGrid>
                <a:gridCol w="2041864">
                  <a:extLst>
                    <a:ext uri="{9D8B030D-6E8A-4147-A177-3AD203B41FA5}">
                      <a16:colId xmlns:a16="http://schemas.microsoft.com/office/drawing/2014/main" val="1314802365"/>
                    </a:ext>
                  </a:extLst>
                </a:gridCol>
                <a:gridCol w="2041864">
                  <a:extLst>
                    <a:ext uri="{9D8B030D-6E8A-4147-A177-3AD203B41FA5}">
                      <a16:colId xmlns:a16="http://schemas.microsoft.com/office/drawing/2014/main" val="262162466"/>
                    </a:ext>
                  </a:extLst>
                </a:gridCol>
                <a:gridCol w="2041864">
                  <a:extLst>
                    <a:ext uri="{9D8B030D-6E8A-4147-A177-3AD203B41FA5}">
                      <a16:colId xmlns:a16="http://schemas.microsoft.com/office/drawing/2014/main" val="1961441826"/>
                    </a:ext>
                  </a:extLst>
                </a:gridCol>
              </a:tblGrid>
              <a:tr h="465656">
                <a:tc>
                  <a:txBody>
                    <a:bodyPr/>
                    <a:lstStyle/>
                    <a:p>
                      <a:pPr algn="l" fontAlgn="t"/>
                      <a:r>
                        <a:rPr lang="fi-FI" dirty="0" err="1">
                          <a:effectLst/>
                        </a:rPr>
                        <a:t>Operand</a:t>
                      </a:r>
                      <a:endParaRPr lang="fi-FI" dirty="0">
                        <a:effectLst/>
                      </a:endParaRPr>
                    </a:p>
                  </a:txBody>
                  <a:tcPr marL="121920" marR="60960" marT="60960" marB="60960"/>
                </a:tc>
                <a:tc>
                  <a:txBody>
                    <a:bodyPr/>
                    <a:lstStyle/>
                    <a:p>
                      <a:pPr algn="l" fontAlgn="t"/>
                      <a:r>
                        <a:rPr lang="fi-FI" dirty="0" err="1">
                          <a:effectLst/>
                        </a:rPr>
                        <a:t>Operator</a:t>
                      </a:r>
                      <a:endParaRPr lang="fi-FI" dirty="0">
                        <a:effectLst/>
                      </a:endParaRPr>
                    </a:p>
                  </a:txBody>
                  <a:tcPr marL="60960" marR="60960" marT="60960" marB="60960"/>
                </a:tc>
                <a:tc>
                  <a:txBody>
                    <a:bodyPr/>
                    <a:lstStyle/>
                    <a:p>
                      <a:pPr algn="l" fontAlgn="t"/>
                      <a:r>
                        <a:rPr lang="fi-FI" dirty="0" err="1">
                          <a:effectLst/>
                        </a:rPr>
                        <a:t>Operand</a:t>
                      </a:r>
                      <a:endParaRPr lang="fi-FI" dirty="0">
                        <a:effectLst/>
                      </a:endParaRPr>
                    </a:p>
                  </a:txBody>
                  <a:tcPr marL="60960" marR="60960" marT="60960" marB="60960"/>
                </a:tc>
                <a:extLst>
                  <a:ext uri="{0D108BD9-81ED-4DB2-BD59-A6C34878D82A}">
                    <a16:rowId xmlns:a16="http://schemas.microsoft.com/office/drawing/2014/main" val="2612910218"/>
                  </a:ext>
                </a:extLst>
              </a:tr>
              <a:tr h="465656">
                <a:tc>
                  <a:txBody>
                    <a:bodyPr/>
                    <a:lstStyle/>
                    <a:p>
                      <a:pPr algn="l" fontAlgn="t"/>
                      <a:r>
                        <a:rPr lang="fi-FI">
                          <a:effectLst/>
                        </a:rPr>
                        <a:t>100</a:t>
                      </a:r>
                    </a:p>
                  </a:txBody>
                  <a:tcPr marL="121920" marR="60960" marT="60960" marB="60960"/>
                </a:tc>
                <a:tc>
                  <a:txBody>
                    <a:bodyPr/>
                    <a:lstStyle/>
                    <a:p>
                      <a:pPr algn="l" fontAlgn="t"/>
                      <a:r>
                        <a:rPr lang="fi-FI" dirty="0">
                          <a:effectLst/>
                        </a:rPr>
                        <a:t>+</a:t>
                      </a:r>
                    </a:p>
                  </a:txBody>
                  <a:tcPr marL="60960" marR="60960" marT="60960" marB="60960"/>
                </a:tc>
                <a:tc>
                  <a:txBody>
                    <a:bodyPr/>
                    <a:lstStyle/>
                    <a:p>
                      <a:pPr algn="l" fontAlgn="t"/>
                      <a:r>
                        <a:rPr lang="fi-FI" dirty="0">
                          <a:effectLst/>
                        </a:rPr>
                        <a:t>50</a:t>
                      </a:r>
                    </a:p>
                  </a:txBody>
                  <a:tcPr marL="60960" marR="60960" marT="60960" marB="60960"/>
                </a:tc>
                <a:extLst>
                  <a:ext uri="{0D108BD9-81ED-4DB2-BD59-A6C34878D82A}">
                    <a16:rowId xmlns:a16="http://schemas.microsoft.com/office/drawing/2014/main" val="242845421"/>
                  </a:ext>
                </a:extLst>
              </a:tr>
              <a:tr h="435806">
                <a:tc>
                  <a:txBody>
                    <a:bodyPr/>
                    <a:lstStyle/>
                    <a:p>
                      <a:r>
                        <a:rPr lang="fi-FI" dirty="0"/>
                        <a:t>a</a:t>
                      </a:r>
                    </a:p>
                  </a:txBody>
                  <a:tcPr/>
                </a:tc>
                <a:tc>
                  <a:txBody>
                    <a:bodyPr/>
                    <a:lstStyle/>
                    <a:p>
                      <a:r>
                        <a:rPr lang="fi-FI" dirty="0"/>
                        <a:t>*</a:t>
                      </a:r>
                    </a:p>
                  </a:txBody>
                  <a:tcPr/>
                </a:tc>
                <a:tc>
                  <a:txBody>
                    <a:bodyPr/>
                    <a:lstStyle/>
                    <a:p>
                      <a:r>
                        <a:rPr lang="fi-FI" dirty="0"/>
                        <a:t>b</a:t>
                      </a:r>
                    </a:p>
                  </a:txBody>
                  <a:tcPr/>
                </a:tc>
                <a:extLst>
                  <a:ext uri="{0D108BD9-81ED-4DB2-BD59-A6C34878D82A}">
                    <a16:rowId xmlns:a16="http://schemas.microsoft.com/office/drawing/2014/main" val="1590364259"/>
                  </a:ext>
                </a:extLst>
              </a:tr>
            </a:tbl>
          </a:graphicData>
        </a:graphic>
      </p:graphicFrame>
      <p:pic>
        <p:nvPicPr>
          <p:cNvPr id="4" name="Kuva 3">
            <a:extLst>
              <a:ext uri="{FF2B5EF4-FFF2-40B4-BE49-F238E27FC236}">
                <a16:creationId xmlns:a16="http://schemas.microsoft.com/office/drawing/2014/main" id="{9D3E4C99-57A6-4CDF-A1DE-E1B6B143F13E}"/>
              </a:ext>
            </a:extLst>
          </p:cNvPr>
          <p:cNvPicPr>
            <a:picLocks noChangeAspect="1"/>
          </p:cNvPicPr>
          <p:nvPr/>
        </p:nvPicPr>
        <p:blipFill>
          <a:blip r:embed="rId2"/>
          <a:stretch>
            <a:fillRect/>
          </a:stretch>
        </p:blipFill>
        <p:spPr>
          <a:xfrm>
            <a:off x="7417235" y="1109749"/>
            <a:ext cx="3295589" cy="1362015"/>
          </a:xfrm>
          <a:prstGeom prst="rect">
            <a:avLst/>
          </a:prstGeom>
        </p:spPr>
      </p:pic>
      <p:pic>
        <p:nvPicPr>
          <p:cNvPr id="6" name="Kuva 5">
            <a:extLst>
              <a:ext uri="{FF2B5EF4-FFF2-40B4-BE49-F238E27FC236}">
                <a16:creationId xmlns:a16="http://schemas.microsoft.com/office/drawing/2014/main" id="{1B7EEFC7-FC63-4783-94A3-493A71976D96}"/>
              </a:ext>
            </a:extLst>
          </p:cNvPr>
          <p:cNvPicPr>
            <a:picLocks noChangeAspect="1"/>
          </p:cNvPicPr>
          <p:nvPr/>
        </p:nvPicPr>
        <p:blipFill>
          <a:blip r:embed="rId3"/>
          <a:stretch>
            <a:fillRect/>
          </a:stretch>
        </p:blipFill>
        <p:spPr>
          <a:xfrm>
            <a:off x="861134" y="3706101"/>
            <a:ext cx="8632752" cy="2533333"/>
          </a:xfrm>
          <a:prstGeom prst="rect">
            <a:avLst/>
          </a:prstGeom>
        </p:spPr>
      </p:pic>
    </p:spTree>
    <p:extLst>
      <p:ext uri="{BB962C8B-B14F-4D97-AF65-F5344CB8AC3E}">
        <p14:creationId xmlns:p14="http://schemas.microsoft.com/office/powerpoint/2010/main" val="2968900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C9CA6DEE-BC6A-48CC-B454-33A98A8BF41D}"/>
              </a:ext>
            </a:extLst>
          </p:cNvPr>
          <p:cNvSpPr>
            <a:spLocks noGrp="1"/>
          </p:cNvSpPr>
          <p:nvPr>
            <p:ph type="title"/>
          </p:nvPr>
        </p:nvSpPr>
        <p:spPr/>
        <p:txBody>
          <a:bodyPr/>
          <a:lstStyle/>
          <a:p>
            <a:pPr algn="ctr"/>
            <a:r>
              <a:rPr lang="fi-FI" dirty="0" err="1"/>
              <a:t>Arithmetic</a:t>
            </a:r>
            <a:r>
              <a:rPr lang="fi-FI" dirty="0"/>
              <a:t> </a:t>
            </a:r>
            <a:r>
              <a:rPr lang="fi-FI" dirty="0" err="1"/>
              <a:t>Operators</a:t>
            </a:r>
            <a:endParaRPr lang="fi-FI" dirty="0"/>
          </a:p>
        </p:txBody>
      </p:sp>
      <p:sp>
        <p:nvSpPr>
          <p:cNvPr id="3" name="Sisällön paikkamerkki 2">
            <a:extLst>
              <a:ext uri="{FF2B5EF4-FFF2-40B4-BE49-F238E27FC236}">
                <a16:creationId xmlns:a16="http://schemas.microsoft.com/office/drawing/2014/main" id="{735923FB-1665-4606-BC16-9BDC63A7E07C}"/>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https://www.w3schools.com/js/js_arithmetic.asp</a:t>
            </a:r>
          </a:p>
        </p:txBody>
      </p:sp>
      <p:sp>
        <p:nvSpPr>
          <p:cNvPr id="4" name="Dian numeron paikkamerkki 3">
            <a:extLst>
              <a:ext uri="{FF2B5EF4-FFF2-40B4-BE49-F238E27FC236}">
                <a16:creationId xmlns:a16="http://schemas.microsoft.com/office/drawing/2014/main" id="{86082C2A-0E84-463B-A0CC-F84D43F15F33}"/>
              </a:ext>
            </a:extLst>
          </p:cNvPr>
          <p:cNvSpPr>
            <a:spLocks noGrp="1"/>
          </p:cNvSpPr>
          <p:nvPr>
            <p:ph type="sldNum" sz="quarter" idx="12"/>
          </p:nvPr>
        </p:nvSpPr>
        <p:spPr/>
        <p:txBody>
          <a:bodyPr/>
          <a:lstStyle/>
          <a:p>
            <a:fld id="{3A98EE3D-8CD1-4C3F-BD1C-C98C9596463C}" type="slidenum">
              <a:rPr lang="en-US" smtClean="0"/>
              <a:pPr/>
              <a:t>53</a:t>
            </a:fld>
            <a:endParaRPr lang="en-US" dirty="0"/>
          </a:p>
        </p:txBody>
      </p:sp>
      <p:pic>
        <p:nvPicPr>
          <p:cNvPr id="7" name="Kuva 6">
            <a:extLst>
              <a:ext uri="{FF2B5EF4-FFF2-40B4-BE49-F238E27FC236}">
                <a16:creationId xmlns:a16="http://schemas.microsoft.com/office/drawing/2014/main" id="{72DE44ED-8D86-4EF3-B371-EADA1046EC77}"/>
              </a:ext>
            </a:extLst>
          </p:cNvPr>
          <p:cNvPicPr>
            <a:picLocks noChangeAspect="1"/>
          </p:cNvPicPr>
          <p:nvPr/>
        </p:nvPicPr>
        <p:blipFill>
          <a:blip r:embed="rId2"/>
          <a:stretch>
            <a:fillRect/>
          </a:stretch>
        </p:blipFill>
        <p:spPr>
          <a:xfrm>
            <a:off x="861134" y="1109751"/>
            <a:ext cx="8244832" cy="5143565"/>
          </a:xfrm>
          <a:prstGeom prst="rect">
            <a:avLst/>
          </a:prstGeom>
        </p:spPr>
      </p:pic>
    </p:spTree>
    <p:extLst>
      <p:ext uri="{BB962C8B-B14F-4D97-AF65-F5344CB8AC3E}">
        <p14:creationId xmlns:p14="http://schemas.microsoft.com/office/powerpoint/2010/main" val="20022744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9820A0DA-4032-4786-A639-8E1213CA86E0}"/>
              </a:ext>
            </a:extLst>
          </p:cNvPr>
          <p:cNvSpPr>
            <a:spLocks noGrp="1"/>
          </p:cNvSpPr>
          <p:nvPr>
            <p:ph type="title"/>
          </p:nvPr>
        </p:nvSpPr>
        <p:spPr/>
        <p:txBody>
          <a:bodyPr>
            <a:normAutofit/>
          </a:bodyPr>
          <a:lstStyle/>
          <a:p>
            <a:pPr algn="ctr"/>
            <a:r>
              <a:rPr lang="fi-FI" dirty="0" err="1"/>
              <a:t>Arithmetic</a:t>
            </a:r>
            <a:r>
              <a:rPr lang="fi-FI" dirty="0"/>
              <a:t> </a:t>
            </a:r>
            <a:r>
              <a:rPr lang="fi-FI" dirty="0" err="1"/>
              <a:t>Operator</a:t>
            </a:r>
            <a:r>
              <a:rPr lang="fi-FI" dirty="0"/>
              <a:t> </a:t>
            </a:r>
            <a:r>
              <a:rPr lang="fi-FI" dirty="0" err="1"/>
              <a:t>Precedence</a:t>
            </a:r>
            <a:endParaRPr lang="fi-FI" dirty="0"/>
          </a:p>
        </p:txBody>
      </p:sp>
      <p:sp>
        <p:nvSpPr>
          <p:cNvPr id="3" name="Sisällön paikkamerkki 2">
            <a:extLst>
              <a:ext uri="{FF2B5EF4-FFF2-40B4-BE49-F238E27FC236}">
                <a16:creationId xmlns:a16="http://schemas.microsoft.com/office/drawing/2014/main" id="{254AF5CD-92D0-4831-A798-FAD7B7364A41}"/>
              </a:ext>
            </a:extLst>
          </p:cNvPr>
          <p:cNvSpPr>
            <a:spLocks noGrp="1"/>
          </p:cNvSpPr>
          <p:nvPr>
            <p:ph idx="1"/>
          </p:nvPr>
        </p:nvSpPr>
        <p:spPr>
          <a:xfrm>
            <a:off x="861134" y="1109751"/>
            <a:ext cx="10294546" cy="5461644"/>
          </a:xfrm>
        </p:spPr>
        <p:txBody>
          <a:bodyPr>
            <a:normAutofit fontScale="92500" lnSpcReduction="10000"/>
          </a:bodyPr>
          <a:lstStyle/>
          <a:p>
            <a:endParaRPr lang="fi-FI" dirty="0"/>
          </a:p>
          <a:p>
            <a:endParaRPr lang="fi-FI" dirty="0"/>
          </a:p>
          <a:p>
            <a:endParaRPr lang="en-US" dirty="0"/>
          </a:p>
          <a:p>
            <a:endParaRPr lang="en-US" dirty="0"/>
          </a:p>
          <a:p>
            <a:endParaRPr lang="en-US" dirty="0"/>
          </a:p>
          <a:p>
            <a:endParaRPr lang="en-US" dirty="0"/>
          </a:p>
          <a:p>
            <a:r>
              <a:rPr lang="en-US" dirty="0">
                <a:solidFill>
                  <a:srgbClr val="00B050"/>
                </a:solidFill>
              </a:rPr>
              <a:t>Operator precedence </a:t>
            </a:r>
            <a:r>
              <a:rPr lang="en-US" dirty="0"/>
              <a:t>describes the order in which operations are performed in an arithmetic expression. Expressions in parentheses are computed before the value is used in the rest of the expression (value </a:t>
            </a:r>
            <a:r>
              <a:rPr lang="en-US" dirty="0">
                <a:highlight>
                  <a:srgbClr val="008000"/>
                </a:highlight>
              </a:rPr>
              <a:t>21</a:t>
            </a:r>
            <a:r>
              <a:rPr lang="en-US" dirty="0"/>
              <a:t>)</a:t>
            </a:r>
          </a:p>
          <a:p>
            <a:r>
              <a:rPr lang="en-US" dirty="0">
                <a:solidFill>
                  <a:srgbClr val="00B050"/>
                </a:solidFill>
              </a:rPr>
              <a:t>The precedence can be changed by using parentheses</a:t>
            </a:r>
            <a:r>
              <a:rPr lang="en-US" dirty="0"/>
              <a:t>. When many operations have the same precedence (like addition and subtraction value </a:t>
            </a:r>
            <a:r>
              <a:rPr lang="en-US" dirty="0">
                <a:highlight>
                  <a:srgbClr val="008000"/>
                </a:highlight>
              </a:rPr>
              <a:t>14</a:t>
            </a:r>
            <a:r>
              <a:rPr lang="en-US" dirty="0"/>
              <a:t>), they are </a:t>
            </a:r>
            <a:r>
              <a:rPr lang="en-US" dirty="0">
                <a:solidFill>
                  <a:srgbClr val="00B050"/>
                </a:solidFill>
              </a:rPr>
              <a:t>computed from left to right</a:t>
            </a:r>
            <a:r>
              <a:rPr lang="en-US" dirty="0"/>
              <a:t>. (The highest precedence value is </a:t>
            </a:r>
            <a:r>
              <a:rPr lang="en-US" dirty="0">
                <a:highlight>
                  <a:srgbClr val="008000"/>
                </a:highlight>
              </a:rPr>
              <a:t>21</a:t>
            </a:r>
            <a:r>
              <a:rPr lang="en-US" dirty="0"/>
              <a:t>)</a:t>
            </a:r>
          </a:p>
          <a:p>
            <a:r>
              <a:rPr lang="en-US" dirty="0"/>
              <a:t>Multiplication </a:t>
            </a:r>
            <a:r>
              <a:rPr lang="en-US" dirty="0">
                <a:highlight>
                  <a:srgbClr val="008000"/>
                </a:highlight>
              </a:rPr>
              <a:t>(*) </a:t>
            </a:r>
            <a:r>
              <a:rPr lang="en-US" dirty="0"/>
              <a:t>and division </a:t>
            </a:r>
            <a:r>
              <a:rPr lang="en-US" dirty="0">
                <a:highlight>
                  <a:srgbClr val="008000"/>
                </a:highlight>
              </a:rPr>
              <a:t>(/)</a:t>
            </a:r>
            <a:r>
              <a:rPr lang="en-US" dirty="0"/>
              <a:t> have higher precedence value 15 than addition </a:t>
            </a:r>
            <a:r>
              <a:rPr lang="en-US" dirty="0">
                <a:highlight>
                  <a:srgbClr val="008000"/>
                </a:highlight>
              </a:rPr>
              <a:t>(+)</a:t>
            </a:r>
            <a:r>
              <a:rPr lang="en-US" dirty="0"/>
              <a:t> and subtraction </a:t>
            </a:r>
            <a:r>
              <a:rPr lang="en-US" dirty="0">
                <a:highlight>
                  <a:srgbClr val="008000"/>
                </a:highlight>
              </a:rPr>
              <a:t>(-) </a:t>
            </a:r>
            <a:r>
              <a:rPr lang="en-US" dirty="0"/>
              <a:t>value</a:t>
            </a:r>
            <a:r>
              <a:rPr lang="en-US" dirty="0">
                <a:highlight>
                  <a:srgbClr val="008000"/>
                </a:highlight>
              </a:rPr>
              <a:t> 14</a:t>
            </a:r>
            <a:r>
              <a:rPr lang="en-US" dirty="0"/>
              <a:t>.</a:t>
            </a:r>
          </a:p>
          <a:p>
            <a:r>
              <a:rPr lang="fi-FI" dirty="0" err="1"/>
              <a:t>Sources</a:t>
            </a:r>
            <a:r>
              <a:rPr lang="fi-FI" dirty="0"/>
              <a:t>: https://www.w3schools.com/js/js_arithmetic.asp and https://developer.mozilla.org/en-US/docs/Web/JavaScript/Reference/Operators/Operator_Precedence#Table</a:t>
            </a:r>
          </a:p>
        </p:txBody>
      </p:sp>
      <p:sp>
        <p:nvSpPr>
          <p:cNvPr id="5" name="Dian numeron paikkamerkki 4">
            <a:extLst>
              <a:ext uri="{FF2B5EF4-FFF2-40B4-BE49-F238E27FC236}">
                <a16:creationId xmlns:a16="http://schemas.microsoft.com/office/drawing/2014/main" id="{9E5CF439-6DD4-4EBA-A710-B09F0D57C687}"/>
              </a:ext>
            </a:extLst>
          </p:cNvPr>
          <p:cNvSpPr>
            <a:spLocks noGrp="1"/>
          </p:cNvSpPr>
          <p:nvPr>
            <p:ph type="sldNum" sz="quarter" idx="12"/>
          </p:nvPr>
        </p:nvSpPr>
        <p:spPr/>
        <p:txBody>
          <a:bodyPr/>
          <a:lstStyle/>
          <a:p>
            <a:fld id="{3A98EE3D-8CD1-4C3F-BD1C-C98C9596463C}" type="slidenum">
              <a:rPr lang="en-US" smtClean="0"/>
              <a:t>54</a:t>
            </a:fld>
            <a:endParaRPr lang="en-US" dirty="0"/>
          </a:p>
        </p:txBody>
      </p:sp>
      <p:graphicFrame>
        <p:nvGraphicFramePr>
          <p:cNvPr id="9" name="Taulukko 9">
            <a:extLst>
              <a:ext uri="{FF2B5EF4-FFF2-40B4-BE49-F238E27FC236}">
                <a16:creationId xmlns:a16="http://schemas.microsoft.com/office/drawing/2014/main" id="{087378A8-3BC5-4111-AC49-0FFC3463C7AA}"/>
              </a:ext>
            </a:extLst>
          </p:cNvPr>
          <p:cNvGraphicFramePr>
            <a:graphicFrameLocks noGrp="1"/>
          </p:cNvGraphicFramePr>
          <p:nvPr>
            <p:extLst>
              <p:ext uri="{D42A27DB-BD31-4B8C-83A1-F6EECF244321}">
                <p14:modId xmlns:p14="http://schemas.microsoft.com/office/powerpoint/2010/main" val="1352883967"/>
              </p:ext>
            </p:extLst>
          </p:nvPr>
        </p:nvGraphicFramePr>
        <p:xfrm>
          <a:off x="923278" y="1155013"/>
          <a:ext cx="8128000" cy="2611120"/>
        </p:xfrm>
        <a:graphic>
          <a:graphicData uri="http://schemas.openxmlformats.org/drawingml/2006/table">
            <a:tbl>
              <a:tblPr firstRow="1" bandRow="1">
                <a:tableStyleId>{93296810-A885-4BE3-A3E7-6D5BEEA58F35}</a:tableStyleId>
              </a:tblPr>
              <a:tblGrid>
                <a:gridCol w="2032000">
                  <a:extLst>
                    <a:ext uri="{9D8B030D-6E8A-4147-A177-3AD203B41FA5}">
                      <a16:colId xmlns:a16="http://schemas.microsoft.com/office/drawing/2014/main" val="2969040464"/>
                    </a:ext>
                  </a:extLst>
                </a:gridCol>
                <a:gridCol w="2032000">
                  <a:extLst>
                    <a:ext uri="{9D8B030D-6E8A-4147-A177-3AD203B41FA5}">
                      <a16:colId xmlns:a16="http://schemas.microsoft.com/office/drawing/2014/main" val="4109616269"/>
                    </a:ext>
                  </a:extLst>
                </a:gridCol>
                <a:gridCol w="2032000">
                  <a:extLst>
                    <a:ext uri="{9D8B030D-6E8A-4147-A177-3AD203B41FA5}">
                      <a16:colId xmlns:a16="http://schemas.microsoft.com/office/drawing/2014/main" val="1053873881"/>
                    </a:ext>
                  </a:extLst>
                </a:gridCol>
                <a:gridCol w="2032000">
                  <a:extLst>
                    <a:ext uri="{9D8B030D-6E8A-4147-A177-3AD203B41FA5}">
                      <a16:colId xmlns:a16="http://schemas.microsoft.com/office/drawing/2014/main" val="1175100117"/>
                    </a:ext>
                  </a:extLst>
                </a:gridCol>
              </a:tblGrid>
              <a:tr h="370840">
                <a:tc>
                  <a:txBody>
                    <a:bodyPr/>
                    <a:lstStyle/>
                    <a:p>
                      <a:pPr algn="l"/>
                      <a:r>
                        <a:rPr lang="fi-FI" sz="1600" baseline="0" dirty="0" err="1">
                          <a:effectLst/>
                        </a:rPr>
                        <a:t>Precedence</a:t>
                      </a:r>
                      <a:endParaRPr lang="fi-FI" sz="1600" baseline="0" dirty="0">
                        <a:effectLst/>
                      </a:endParaRPr>
                    </a:p>
                  </a:txBody>
                  <a:tcPr marL="38100" marR="38100" marT="38100" marB="38100" anchor="ctr"/>
                </a:tc>
                <a:tc>
                  <a:txBody>
                    <a:bodyPr/>
                    <a:lstStyle/>
                    <a:p>
                      <a:pPr algn="l"/>
                      <a:r>
                        <a:rPr lang="fi-FI" sz="1600" baseline="0">
                          <a:effectLst/>
                        </a:rPr>
                        <a:t>Operator type</a:t>
                      </a:r>
                    </a:p>
                  </a:txBody>
                  <a:tcPr marL="38100" marR="38100" marT="38100" marB="38100" anchor="ctr"/>
                </a:tc>
                <a:tc>
                  <a:txBody>
                    <a:bodyPr/>
                    <a:lstStyle/>
                    <a:p>
                      <a:pPr algn="l"/>
                      <a:r>
                        <a:rPr lang="fi-FI" sz="1600" baseline="0" dirty="0" err="1">
                          <a:effectLst/>
                        </a:rPr>
                        <a:t>Associativity</a:t>
                      </a:r>
                      <a:endParaRPr lang="fi-FI" sz="1600" baseline="0" dirty="0">
                        <a:effectLst/>
                      </a:endParaRPr>
                    </a:p>
                  </a:txBody>
                  <a:tcPr marL="38100" marR="38100" marT="38100" marB="38100" anchor="ctr"/>
                </a:tc>
                <a:tc>
                  <a:txBody>
                    <a:bodyPr/>
                    <a:lstStyle/>
                    <a:p>
                      <a:pPr algn="l"/>
                      <a:r>
                        <a:rPr lang="fi-FI" sz="1600" baseline="0">
                          <a:effectLst/>
                        </a:rPr>
                        <a:t>Individual operators</a:t>
                      </a:r>
                    </a:p>
                  </a:txBody>
                  <a:tcPr marL="38100" marR="38100" marT="38100" marB="38100" anchor="ctr"/>
                </a:tc>
                <a:extLst>
                  <a:ext uri="{0D108BD9-81ED-4DB2-BD59-A6C34878D82A}">
                    <a16:rowId xmlns:a16="http://schemas.microsoft.com/office/drawing/2014/main" val="2365857982"/>
                  </a:ext>
                </a:extLst>
              </a:tr>
              <a:tr h="370840">
                <a:tc>
                  <a:txBody>
                    <a:bodyPr/>
                    <a:lstStyle/>
                    <a:p>
                      <a:pPr algn="l" fontAlgn="t"/>
                      <a:r>
                        <a:rPr lang="fi-FI" sz="1600" baseline="0">
                          <a:effectLst/>
                        </a:rPr>
                        <a:t>21</a:t>
                      </a:r>
                    </a:p>
                  </a:txBody>
                  <a:tcPr marL="38100" marR="38100" marT="38100" marB="38100"/>
                </a:tc>
                <a:tc>
                  <a:txBody>
                    <a:bodyPr/>
                    <a:lstStyle/>
                    <a:p>
                      <a:pPr algn="l" fontAlgn="t"/>
                      <a:r>
                        <a:rPr lang="fi-FI" sz="1600" u="none" strike="noStrike" baseline="0" dirty="0" err="1">
                          <a:effectLst/>
                        </a:rPr>
                        <a:t>Grouping</a:t>
                      </a:r>
                      <a:endParaRPr lang="fi-FI" sz="1600" baseline="0" dirty="0">
                        <a:effectLst/>
                      </a:endParaRPr>
                    </a:p>
                  </a:txBody>
                  <a:tcPr marL="38100" marR="38100" marT="38100" marB="38100"/>
                </a:tc>
                <a:tc>
                  <a:txBody>
                    <a:bodyPr/>
                    <a:lstStyle/>
                    <a:p>
                      <a:pPr algn="l" fontAlgn="t"/>
                      <a:r>
                        <a:rPr lang="fi-FI" sz="1600" baseline="0">
                          <a:effectLst/>
                        </a:rPr>
                        <a:t>n/a</a:t>
                      </a:r>
                    </a:p>
                  </a:txBody>
                  <a:tcPr marL="38100" marR="38100" marT="38100" marB="38100"/>
                </a:tc>
                <a:tc>
                  <a:txBody>
                    <a:bodyPr/>
                    <a:lstStyle/>
                    <a:p>
                      <a:pPr algn="l" fontAlgn="t"/>
                      <a:r>
                        <a:rPr lang="fi-FI" sz="1600" baseline="0">
                          <a:effectLst/>
                        </a:rPr>
                        <a:t>( … )</a:t>
                      </a:r>
                    </a:p>
                  </a:txBody>
                  <a:tcPr marL="38100" marR="38100" marT="38100" marB="38100"/>
                </a:tc>
                <a:extLst>
                  <a:ext uri="{0D108BD9-81ED-4DB2-BD59-A6C34878D82A}">
                    <a16:rowId xmlns:a16="http://schemas.microsoft.com/office/drawing/2014/main" val="3375755797"/>
                  </a:ext>
                </a:extLst>
              </a:tr>
              <a:tr h="370840">
                <a:tc rowSpan="4">
                  <a:txBody>
                    <a:bodyPr/>
                    <a:lstStyle/>
                    <a:p>
                      <a:pPr algn="l" fontAlgn="t"/>
                      <a:r>
                        <a:rPr lang="fi-FI" sz="1600" baseline="0">
                          <a:effectLst/>
                        </a:rPr>
                        <a:t>20</a:t>
                      </a:r>
                    </a:p>
                  </a:txBody>
                  <a:tcPr marL="38100" marR="38100" marT="38100" marB="38100"/>
                </a:tc>
                <a:tc>
                  <a:txBody>
                    <a:bodyPr/>
                    <a:lstStyle/>
                    <a:p>
                      <a:pPr algn="l" fontAlgn="t"/>
                      <a:r>
                        <a:rPr lang="fi-FI" sz="1600" u="none" strike="noStrike" baseline="0" dirty="0" err="1">
                          <a:effectLst/>
                        </a:rPr>
                        <a:t>Member</a:t>
                      </a:r>
                      <a:r>
                        <a:rPr lang="fi-FI" sz="1600" u="none" strike="noStrike" baseline="0" dirty="0">
                          <a:effectLst/>
                        </a:rPr>
                        <a:t> Access</a:t>
                      </a:r>
                      <a:endParaRPr lang="fi-FI" sz="1600" baseline="0" dirty="0">
                        <a:effectLst/>
                      </a:endParaRPr>
                    </a:p>
                  </a:txBody>
                  <a:tcPr marL="38100" marR="38100" marT="38100" marB="38100"/>
                </a:tc>
                <a:tc>
                  <a:txBody>
                    <a:bodyPr/>
                    <a:lstStyle/>
                    <a:p>
                      <a:pPr algn="l" fontAlgn="t"/>
                      <a:r>
                        <a:rPr lang="fi-FI" sz="1600" baseline="0">
                          <a:effectLst/>
                        </a:rPr>
                        <a:t>left-to-right</a:t>
                      </a:r>
                    </a:p>
                  </a:txBody>
                  <a:tcPr marL="38100" marR="38100" marT="38100" marB="38100"/>
                </a:tc>
                <a:tc>
                  <a:txBody>
                    <a:bodyPr/>
                    <a:lstStyle/>
                    <a:p>
                      <a:pPr algn="l" fontAlgn="t"/>
                      <a:r>
                        <a:rPr lang="fi-FI" sz="1600" baseline="0">
                          <a:effectLst/>
                        </a:rPr>
                        <a:t>… . …</a:t>
                      </a:r>
                    </a:p>
                  </a:txBody>
                  <a:tcPr marL="38100" marR="38100" marT="38100" marB="38100"/>
                </a:tc>
                <a:extLst>
                  <a:ext uri="{0D108BD9-81ED-4DB2-BD59-A6C34878D82A}">
                    <a16:rowId xmlns:a16="http://schemas.microsoft.com/office/drawing/2014/main" val="4160485313"/>
                  </a:ext>
                </a:extLst>
              </a:tr>
              <a:tr h="370840">
                <a:tc vMerge="1">
                  <a:txBody>
                    <a:bodyPr/>
                    <a:lstStyle/>
                    <a:p>
                      <a:endParaRPr lang="fi-FI"/>
                    </a:p>
                  </a:txBody>
                  <a:tcPr/>
                </a:tc>
                <a:tc>
                  <a:txBody>
                    <a:bodyPr/>
                    <a:lstStyle/>
                    <a:p>
                      <a:pPr algn="l" fontAlgn="t"/>
                      <a:r>
                        <a:rPr lang="fi-FI" sz="1600" u="none" strike="noStrike" baseline="0" dirty="0" err="1">
                          <a:effectLst/>
                        </a:rPr>
                        <a:t>Computed</a:t>
                      </a:r>
                      <a:r>
                        <a:rPr lang="fi-FI" sz="1600" u="none" strike="noStrike" baseline="0" dirty="0">
                          <a:effectLst/>
                        </a:rPr>
                        <a:t> </a:t>
                      </a:r>
                      <a:r>
                        <a:rPr lang="fi-FI" sz="1600" u="none" strike="noStrike" baseline="0" dirty="0" err="1">
                          <a:effectLst/>
                        </a:rPr>
                        <a:t>Member</a:t>
                      </a:r>
                      <a:r>
                        <a:rPr lang="fi-FI" sz="1600" u="none" strike="noStrike" baseline="0" dirty="0">
                          <a:effectLst/>
                        </a:rPr>
                        <a:t> Access</a:t>
                      </a:r>
                      <a:endParaRPr lang="fi-FI" sz="1600" baseline="0" dirty="0">
                        <a:effectLst/>
                      </a:endParaRPr>
                    </a:p>
                  </a:txBody>
                  <a:tcPr marL="38100" marR="38100" marT="38100" marB="38100"/>
                </a:tc>
                <a:tc>
                  <a:txBody>
                    <a:bodyPr/>
                    <a:lstStyle/>
                    <a:p>
                      <a:pPr algn="l" fontAlgn="t"/>
                      <a:r>
                        <a:rPr lang="fi-FI" sz="1600" baseline="0" dirty="0" err="1">
                          <a:effectLst/>
                        </a:rPr>
                        <a:t>left</a:t>
                      </a:r>
                      <a:r>
                        <a:rPr lang="fi-FI" sz="1600" baseline="0" dirty="0">
                          <a:effectLst/>
                        </a:rPr>
                        <a:t>-to-</a:t>
                      </a:r>
                      <a:r>
                        <a:rPr lang="fi-FI" sz="1600" baseline="0" dirty="0" err="1">
                          <a:effectLst/>
                        </a:rPr>
                        <a:t>right</a:t>
                      </a:r>
                      <a:endParaRPr lang="fi-FI" sz="1600" baseline="0" dirty="0">
                        <a:effectLst/>
                      </a:endParaRPr>
                    </a:p>
                  </a:txBody>
                  <a:tcPr marL="38100" marR="38100" marT="38100" marB="38100"/>
                </a:tc>
                <a:tc>
                  <a:txBody>
                    <a:bodyPr/>
                    <a:lstStyle/>
                    <a:p>
                      <a:pPr algn="l" fontAlgn="t"/>
                      <a:r>
                        <a:rPr lang="fi-FI" sz="1600" baseline="0">
                          <a:effectLst/>
                        </a:rPr>
                        <a:t>… [ … ]</a:t>
                      </a:r>
                    </a:p>
                  </a:txBody>
                  <a:tcPr marL="38100" marR="38100" marT="38100" marB="38100"/>
                </a:tc>
                <a:extLst>
                  <a:ext uri="{0D108BD9-81ED-4DB2-BD59-A6C34878D82A}">
                    <a16:rowId xmlns:a16="http://schemas.microsoft.com/office/drawing/2014/main" val="2485172702"/>
                  </a:ext>
                </a:extLst>
              </a:tr>
              <a:tr h="370840">
                <a:tc vMerge="1">
                  <a:txBody>
                    <a:bodyPr/>
                    <a:lstStyle/>
                    <a:p>
                      <a:endParaRPr lang="fi-FI"/>
                    </a:p>
                  </a:txBody>
                  <a:tcPr/>
                </a:tc>
                <a:tc>
                  <a:txBody>
                    <a:bodyPr/>
                    <a:lstStyle/>
                    <a:p>
                      <a:pPr algn="l" fontAlgn="t"/>
                      <a:r>
                        <a:rPr lang="fi-FI" sz="1600" u="none" strike="noStrike" baseline="0" dirty="0" err="1">
                          <a:effectLst/>
                        </a:rPr>
                        <a:t>new</a:t>
                      </a:r>
                      <a:r>
                        <a:rPr lang="fi-FI" sz="1600" baseline="0" dirty="0">
                          <a:effectLst/>
                        </a:rPr>
                        <a:t> (</a:t>
                      </a:r>
                      <a:r>
                        <a:rPr lang="fi-FI" sz="1600" baseline="0" dirty="0" err="1">
                          <a:effectLst/>
                        </a:rPr>
                        <a:t>with</a:t>
                      </a:r>
                      <a:r>
                        <a:rPr lang="fi-FI" sz="1600" baseline="0" dirty="0">
                          <a:effectLst/>
                        </a:rPr>
                        <a:t> </a:t>
                      </a:r>
                      <a:r>
                        <a:rPr lang="fi-FI" sz="1600" baseline="0" dirty="0" err="1">
                          <a:effectLst/>
                        </a:rPr>
                        <a:t>argument</a:t>
                      </a:r>
                      <a:r>
                        <a:rPr lang="fi-FI" sz="1600" baseline="0" dirty="0">
                          <a:effectLst/>
                        </a:rPr>
                        <a:t> </a:t>
                      </a:r>
                      <a:r>
                        <a:rPr lang="fi-FI" sz="1600" baseline="0" dirty="0" err="1">
                          <a:effectLst/>
                        </a:rPr>
                        <a:t>list</a:t>
                      </a:r>
                      <a:r>
                        <a:rPr lang="fi-FI" sz="1600" baseline="0" dirty="0">
                          <a:effectLst/>
                        </a:rPr>
                        <a:t>)</a:t>
                      </a:r>
                    </a:p>
                  </a:txBody>
                  <a:tcPr marL="38100" marR="38100" marT="38100" marB="38100"/>
                </a:tc>
                <a:tc>
                  <a:txBody>
                    <a:bodyPr/>
                    <a:lstStyle/>
                    <a:p>
                      <a:pPr algn="l" fontAlgn="t"/>
                      <a:r>
                        <a:rPr lang="fi-FI" sz="1600" baseline="0">
                          <a:effectLst/>
                        </a:rPr>
                        <a:t>n/a</a:t>
                      </a:r>
                    </a:p>
                  </a:txBody>
                  <a:tcPr marL="38100" marR="38100" marT="38100" marB="38100"/>
                </a:tc>
                <a:tc>
                  <a:txBody>
                    <a:bodyPr/>
                    <a:lstStyle/>
                    <a:p>
                      <a:pPr algn="l" fontAlgn="t"/>
                      <a:r>
                        <a:rPr lang="fi-FI" sz="1600" baseline="0">
                          <a:effectLst/>
                        </a:rPr>
                        <a:t>new … ( … )</a:t>
                      </a:r>
                    </a:p>
                  </a:txBody>
                  <a:tcPr marL="38100" marR="38100" marT="38100" marB="38100"/>
                </a:tc>
                <a:extLst>
                  <a:ext uri="{0D108BD9-81ED-4DB2-BD59-A6C34878D82A}">
                    <a16:rowId xmlns:a16="http://schemas.microsoft.com/office/drawing/2014/main" val="3502430528"/>
                  </a:ext>
                </a:extLst>
              </a:tr>
              <a:tr h="370840">
                <a:tc vMerge="1">
                  <a:txBody>
                    <a:bodyPr/>
                    <a:lstStyle/>
                    <a:p>
                      <a:endParaRPr lang="fi-FI"/>
                    </a:p>
                  </a:txBody>
                  <a:tcPr/>
                </a:tc>
                <a:tc>
                  <a:txBody>
                    <a:bodyPr/>
                    <a:lstStyle/>
                    <a:p>
                      <a:pPr algn="l" fontAlgn="t"/>
                      <a:r>
                        <a:rPr lang="fi-FI" sz="1600" u="none" strike="noStrike" baseline="0" dirty="0" err="1">
                          <a:effectLst/>
                        </a:rPr>
                        <a:t>Function</a:t>
                      </a:r>
                      <a:r>
                        <a:rPr lang="fi-FI" sz="1600" u="none" strike="noStrike" baseline="0" dirty="0">
                          <a:effectLst/>
                        </a:rPr>
                        <a:t> Call</a:t>
                      </a:r>
                      <a:endParaRPr lang="fi-FI" sz="1600" baseline="0" dirty="0">
                        <a:effectLst/>
                      </a:endParaRPr>
                    </a:p>
                  </a:txBody>
                  <a:tcPr marL="38100" marR="38100" marT="38100" marB="38100"/>
                </a:tc>
                <a:tc>
                  <a:txBody>
                    <a:bodyPr/>
                    <a:lstStyle/>
                    <a:p>
                      <a:pPr algn="l" fontAlgn="t"/>
                      <a:r>
                        <a:rPr lang="fi-FI" sz="1600" baseline="0">
                          <a:effectLst/>
                        </a:rPr>
                        <a:t>left-to-right</a:t>
                      </a:r>
                    </a:p>
                  </a:txBody>
                  <a:tcPr marL="38100" marR="38100" marT="38100" marB="38100"/>
                </a:tc>
                <a:tc>
                  <a:txBody>
                    <a:bodyPr/>
                    <a:lstStyle/>
                    <a:p>
                      <a:pPr algn="l" fontAlgn="t"/>
                      <a:r>
                        <a:rPr lang="fi-FI" sz="1600" baseline="0" dirty="0">
                          <a:effectLst/>
                        </a:rPr>
                        <a:t>… ( … )</a:t>
                      </a:r>
                    </a:p>
                  </a:txBody>
                  <a:tcPr marL="38100" marR="38100" marT="38100" marB="38100"/>
                </a:tc>
                <a:extLst>
                  <a:ext uri="{0D108BD9-81ED-4DB2-BD59-A6C34878D82A}">
                    <a16:rowId xmlns:a16="http://schemas.microsoft.com/office/drawing/2014/main" val="758706406"/>
                  </a:ext>
                </a:extLst>
              </a:tr>
            </a:tbl>
          </a:graphicData>
        </a:graphic>
      </p:graphicFrame>
      <p:sp>
        <p:nvSpPr>
          <p:cNvPr id="8" name="Suorakulmio: Pyöristetyt kulmat 7">
            <a:extLst>
              <a:ext uri="{FF2B5EF4-FFF2-40B4-BE49-F238E27FC236}">
                <a16:creationId xmlns:a16="http://schemas.microsoft.com/office/drawing/2014/main" id="{D51A2C26-1EC3-4A5F-93C2-52DD4743CFDF}"/>
              </a:ext>
            </a:extLst>
          </p:cNvPr>
          <p:cNvSpPr/>
          <p:nvPr/>
        </p:nvSpPr>
        <p:spPr>
          <a:xfrm>
            <a:off x="923278" y="1510078"/>
            <a:ext cx="6649375" cy="36311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Tree>
    <p:extLst>
      <p:ext uri="{BB962C8B-B14F-4D97-AF65-F5344CB8AC3E}">
        <p14:creationId xmlns:p14="http://schemas.microsoft.com/office/powerpoint/2010/main" val="3839726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B996FCD0-FB8D-421A-AEBA-04263176A093}"/>
              </a:ext>
            </a:extLst>
          </p:cNvPr>
          <p:cNvSpPr>
            <a:spLocks noGrp="1"/>
          </p:cNvSpPr>
          <p:nvPr>
            <p:ph type="title"/>
          </p:nvPr>
        </p:nvSpPr>
        <p:spPr/>
        <p:txBody>
          <a:bodyPr>
            <a:normAutofit/>
          </a:bodyPr>
          <a:lstStyle/>
          <a:p>
            <a:pPr algn="ctr"/>
            <a:r>
              <a:rPr lang="fi-FI" dirty="0" err="1"/>
              <a:t>Comparison</a:t>
            </a:r>
            <a:r>
              <a:rPr lang="fi-FI" dirty="0"/>
              <a:t>, </a:t>
            </a:r>
            <a:r>
              <a:rPr lang="fi-FI" dirty="0" err="1"/>
              <a:t>Logical,Typeof</a:t>
            </a:r>
            <a:r>
              <a:rPr lang="fi-FI" dirty="0"/>
              <a:t> and </a:t>
            </a:r>
            <a:r>
              <a:rPr lang="fi-FI" dirty="0" err="1"/>
              <a:t>Instanceof</a:t>
            </a:r>
            <a:r>
              <a:rPr lang="fi-FI" dirty="0"/>
              <a:t> </a:t>
            </a:r>
            <a:r>
              <a:rPr lang="fi-FI" dirty="0" err="1"/>
              <a:t>Operators</a:t>
            </a:r>
            <a:endParaRPr lang="fi-FI" dirty="0"/>
          </a:p>
        </p:txBody>
      </p:sp>
      <p:sp>
        <p:nvSpPr>
          <p:cNvPr id="3" name="Sisällön paikkamerkki 2">
            <a:extLst>
              <a:ext uri="{FF2B5EF4-FFF2-40B4-BE49-F238E27FC236}">
                <a16:creationId xmlns:a16="http://schemas.microsoft.com/office/drawing/2014/main" id="{1EF35E8F-80C6-4980-A26A-2A078BA8E824}"/>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r-FR" dirty="0"/>
          </a:p>
          <a:p>
            <a:endParaRPr lang="fr-FR" dirty="0"/>
          </a:p>
          <a:p>
            <a:endParaRPr lang="fr-FR" dirty="0"/>
          </a:p>
          <a:p>
            <a:endParaRPr lang="fr-FR" dirty="0"/>
          </a:p>
          <a:p>
            <a:endParaRPr lang="fr-FR" dirty="0"/>
          </a:p>
          <a:p>
            <a:r>
              <a:rPr lang="fr-FR" dirty="0"/>
              <a:t>Source: https://www.w3schools.com/js/js_operators.asp</a:t>
            </a:r>
            <a:endParaRPr lang="fi-FI" dirty="0"/>
          </a:p>
        </p:txBody>
      </p:sp>
      <p:sp>
        <p:nvSpPr>
          <p:cNvPr id="5" name="Dian numeron paikkamerkki 4">
            <a:extLst>
              <a:ext uri="{FF2B5EF4-FFF2-40B4-BE49-F238E27FC236}">
                <a16:creationId xmlns:a16="http://schemas.microsoft.com/office/drawing/2014/main" id="{D67A1461-86AF-4B52-A296-670985C49085}"/>
              </a:ext>
            </a:extLst>
          </p:cNvPr>
          <p:cNvSpPr>
            <a:spLocks noGrp="1"/>
          </p:cNvSpPr>
          <p:nvPr>
            <p:ph type="sldNum" sz="quarter" idx="12"/>
          </p:nvPr>
        </p:nvSpPr>
        <p:spPr/>
        <p:txBody>
          <a:bodyPr/>
          <a:lstStyle/>
          <a:p>
            <a:fld id="{3A98EE3D-8CD1-4C3F-BD1C-C98C9596463C}" type="slidenum">
              <a:rPr lang="en-US" smtClean="0"/>
              <a:t>55</a:t>
            </a:fld>
            <a:endParaRPr lang="en-US" dirty="0"/>
          </a:p>
        </p:txBody>
      </p:sp>
      <p:graphicFrame>
        <p:nvGraphicFramePr>
          <p:cNvPr id="6" name="Taulukko 6">
            <a:extLst>
              <a:ext uri="{FF2B5EF4-FFF2-40B4-BE49-F238E27FC236}">
                <a16:creationId xmlns:a16="http://schemas.microsoft.com/office/drawing/2014/main" id="{7B7B7E98-AF02-4DE3-9E26-ACCF80E5315C}"/>
              </a:ext>
            </a:extLst>
          </p:cNvPr>
          <p:cNvGraphicFramePr>
            <a:graphicFrameLocks noGrp="1"/>
          </p:cNvGraphicFramePr>
          <p:nvPr>
            <p:extLst>
              <p:ext uri="{D42A27DB-BD31-4B8C-83A1-F6EECF244321}">
                <p14:modId xmlns:p14="http://schemas.microsoft.com/office/powerpoint/2010/main" val="399300578"/>
              </p:ext>
            </p:extLst>
          </p:nvPr>
        </p:nvGraphicFramePr>
        <p:xfrm>
          <a:off x="6672522" y="1047504"/>
          <a:ext cx="4239736" cy="4943025"/>
        </p:xfrm>
        <a:graphic>
          <a:graphicData uri="http://schemas.openxmlformats.org/drawingml/2006/table">
            <a:tbl>
              <a:tblPr firstRow="1" bandRow="1">
                <a:tableStyleId>{93296810-A885-4BE3-A3E7-6D5BEEA58F35}</a:tableStyleId>
              </a:tblPr>
              <a:tblGrid>
                <a:gridCol w="2119868">
                  <a:extLst>
                    <a:ext uri="{9D8B030D-6E8A-4147-A177-3AD203B41FA5}">
                      <a16:colId xmlns:a16="http://schemas.microsoft.com/office/drawing/2014/main" val="476649238"/>
                    </a:ext>
                  </a:extLst>
                </a:gridCol>
                <a:gridCol w="2119868">
                  <a:extLst>
                    <a:ext uri="{9D8B030D-6E8A-4147-A177-3AD203B41FA5}">
                      <a16:colId xmlns:a16="http://schemas.microsoft.com/office/drawing/2014/main" val="627726942"/>
                    </a:ext>
                  </a:extLst>
                </a:gridCol>
              </a:tblGrid>
              <a:tr h="329171">
                <a:tc>
                  <a:txBody>
                    <a:bodyPr/>
                    <a:lstStyle/>
                    <a:p>
                      <a:pPr algn="l" fontAlgn="t"/>
                      <a:r>
                        <a:rPr lang="fi-FI" sz="1800" dirty="0" err="1">
                          <a:effectLst/>
                        </a:rPr>
                        <a:t>Operator</a:t>
                      </a:r>
                      <a:endParaRPr lang="fi-FI" sz="1800" dirty="0">
                        <a:effectLst/>
                      </a:endParaRPr>
                    </a:p>
                  </a:txBody>
                  <a:tcPr marL="121920" marR="60960" marT="60960" marB="60960"/>
                </a:tc>
                <a:tc>
                  <a:txBody>
                    <a:bodyPr/>
                    <a:lstStyle/>
                    <a:p>
                      <a:pPr algn="l" fontAlgn="t"/>
                      <a:r>
                        <a:rPr lang="fi-FI" sz="1800" dirty="0" err="1">
                          <a:effectLst/>
                        </a:rPr>
                        <a:t>Description</a:t>
                      </a:r>
                      <a:endParaRPr lang="fi-FI" sz="1800" dirty="0">
                        <a:effectLst/>
                      </a:endParaRPr>
                    </a:p>
                  </a:txBody>
                  <a:tcPr marL="60960" marR="60960" marT="60960" marB="60960"/>
                </a:tc>
                <a:extLst>
                  <a:ext uri="{0D108BD9-81ED-4DB2-BD59-A6C34878D82A}">
                    <a16:rowId xmlns:a16="http://schemas.microsoft.com/office/drawing/2014/main" val="4077774220"/>
                  </a:ext>
                </a:extLst>
              </a:tr>
              <a:tr h="329171">
                <a:tc>
                  <a:txBody>
                    <a:bodyPr/>
                    <a:lstStyle/>
                    <a:p>
                      <a:pPr algn="l" fontAlgn="t"/>
                      <a:r>
                        <a:rPr lang="fi-FI" sz="1800">
                          <a:effectLst/>
                        </a:rPr>
                        <a:t>==</a:t>
                      </a:r>
                    </a:p>
                  </a:txBody>
                  <a:tcPr marL="121920" marR="60960" marT="60960" marB="60960"/>
                </a:tc>
                <a:tc>
                  <a:txBody>
                    <a:bodyPr/>
                    <a:lstStyle/>
                    <a:p>
                      <a:pPr algn="l" fontAlgn="t"/>
                      <a:r>
                        <a:rPr lang="fi-FI" sz="1800">
                          <a:effectLst/>
                        </a:rPr>
                        <a:t>equal to</a:t>
                      </a:r>
                    </a:p>
                  </a:txBody>
                  <a:tcPr marL="60960" marR="60960" marT="60960" marB="60960"/>
                </a:tc>
                <a:extLst>
                  <a:ext uri="{0D108BD9-81ED-4DB2-BD59-A6C34878D82A}">
                    <a16:rowId xmlns:a16="http://schemas.microsoft.com/office/drawing/2014/main" val="688342804"/>
                  </a:ext>
                </a:extLst>
              </a:tr>
              <a:tr h="557059">
                <a:tc>
                  <a:txBody>
                    <a:bodyPr/>
                    <a:lstStyle/>
                    <a:p>
                      <a:pPr algn="l" fontAlgn="t"/>
                      <a:r>
                        <a:rPr lang="fi-FI" sz="1800">
                          <a:effectLst/>
                        </a:rPr>
                        <a:t>===</a:t>
                      </a:r>
                    </a:p>
                  </a:txBody>
                  <a:tcPr marL="121920" marR="60960" marT="60960" marB="60960"/>
                </a:tc>
                <a:tc>
                  <a:txBody>
                    <a:bodyPr/>
                    <a:lstStyle/>
                    <a:p>
                      <a:pPr algn="l" fontAlgn="t"/>
                      <a:r>
                        <a:rPr lang="en-US" sz="1800">
                          <a:effectLst/>
                        </a:rPr>
                        <a:t>equal value and equal type</a:t>
                      </a:r>
                    </a:p>
                  </a:txBody>
                  <a:tcPr marL="60960" marR="60960" marT="60960" marB="60960"/>
                </a:tc>
                <a:extLst>
                  <a:ext uri="{0D108BD9-81ED-4DB2-BD59-A6C34878D82A}">
                    <a16:rowId xmlns:a16="http://schemas.microsoft.com/office/drawing/2014/main" val="3846289740"/>
                  </a:ext>
                </a:extLst>
              </a:tr>
              <a:tr h="329171">
                <a:tc>
                  <a:txBody>
                    <a:bodyPr/>
                    <a:lstStyle/>
                    <a:p>
                      <a:pPr algn="l" fontAlgn="t"/>
                      <a:r>
                        <a:rPr lang="fi-FI" sz="1800">
                          <a:effectLst/>
                        </a:rPr>
                        <a:t>!=</a:t>
                      </a:r>
                    </a:p>
                  </a:txBody>
                  <a:tcPr marL="121920" marR="60960" marT="60960" marB="60960"/>
                </a:tc>
                <a:tc>
                  <a:txBody>
                    <a:bodyPr/>
                    <a:lstStyle/>
                    <a:p>
                      <a:pPr algn="l" fontAlgn="t"/>
                      <a:r>
                        <a:rPr lang="fi-FI" sz="1800">
                          <a:effectLst/>
                        </a:rPr>
                        <a:t>not equal</a:t>
                      </a:r>
                    </a:p>
                  </a:txBody>
                  <a:tcPr marL="60960" marR="60960" marT="60960" marB="60960"/>
                </a:tc>
                <a:extLst>
                  <a:ext uri="{0D108BD9-81ED-4DB2-BD59-A6C34878D82A}">
                    <a16:rowId xmlns:a16="http://schemas.microsoft.com/office/drawing/2014/main" val="477253086"/>
                  </a:ext>
                </a:extLst>
              </a:tr>
              <a:tr h="695919">
                <a:tc>
                  <a:txBody>
                    <a:bodyPr/>
                    <a:lstStyle/>
                    <a:p>
                      <a:pPr algn="l" fontAlgn="t"/>
                      <a:r>
                        <a:rPr lang="fi-FI" sz="1800">
                          <a:effectLst/>
                        </a:rPr>
                        <a:t>!==</a:t>
                      </a:r>
                    </a:p>
                  </a:txBody>
                  <a:tcPr marL="121920" marR="60960" marT="60960" marB="60960"/>
                </a:tc>
                <a:tc>
                  <a:txBody>
                    <a:bodyPr/>
                    <a:lstStyle/>
                    <a:p>
                      <a:pPr algn="l" fontAlgn="t"/>
                      <a:r>
                        <a:rPr lang="en-US" sz="1800">
                          <a:effectLst/>
                        </a:rPr>
                        <a:t>not equal value or not equal type</a:t>
                      </a:r>
                    </a:p>
                  </a:txBody>
                  <a:tcPr marL="60960" marR="60960" marT="60960" marB="60960"/>
                </a:tc>
                <a:extLst>
                  <a:ext uri="{0D108BD9-81ED-4DB2-BD59-A6C34878D82A}">
                    <a16:rowId xmlns:a16="http://schemas.microsoft.com/office/drawing/2014/main" val="2590985777"/>
                  </a:ext>
                </a:extLst>
              </a:tr>
              <a:tr h="329171">
                <a:tc>
                  <a:txBody>
                    <a:bodyPr/>
                    <a:lstStyle/>
                    <a:p>
                      <a:pPr algn="l" fontAlgn="t"/>
                      <a:r>
                        <a:rPr lang="fi-FI" sz="1800" dirty="0">
                          <a:effectLst/>
                        </a:rPr>
                        <a:t>&gt;</a:t>
                      </a:r>
                    </a:p>
                  </a:txBody>
                  <a:tcPr marL="121920" marR="60960" marT="60960" marB="60960"/>
                </a:tc>
                <a:tc>
                  <a:txBody>
                    <a:bodyPr/>
                    <a:lstStyle/>
                    <a:p>
                      <a:pPr algn="l" fontAlgn="t"/>
                      <a:r>
                        <a:rPr lang="fi-FI" sz="1800">
                          <a:effectLst/>
                        </a:rPr>
                        <a:t>greater than</a:t>
                      </a:r>
                    </a:p>
                  </a:txBody>
                  <a:tcPr marL="60960" marR="60960" marT="60960" marB="60960"/>
                </a:tc>
                <a:extLst>
                  <a:ext uri="{0D108BD9-81ED-4DB2-BD59-A6C34878D82A}">
                    <a16:rowId xmlns:a16="http://schemas.microsoft.com/office/drawing/2014/main" val="1877130616"/>
                  </a:ext>
                </a:extLst>
              </a:tr>
              <a:tr h="329171">
                <a:tc>
                  <a:txBody>
                    <a:bodyPr/>
                    <a:lstStyle/>
                    <a:p>
                      <a:pPr algn="l" fontAlgn="t"/>
                      <a:r>
                        <a:rPr lang="fi-FI" sz="1800">
                          <a:effectLst/>
                        </a:rPr>
                        <a:t>&lt;</a:t>
                      </a:r>
                    </a:p>
                  </a:txBody>
                  <a:tcPr marL="121920" marR="60960" marT="60960" marB="60960"/>
                </a:tc>
                <a:tc>
                  <a:txBody>
                    <a:bodyPr/>
                    <a:lstStyle/>
                    <a:p>
                      <a:pPr algn="l" fontAlgn="t"/>
                      <a:r>
                        <a:rPr lang="fi-FI" sz="1800">
                          <a:effectLst/>
                        </a:rPr>
                        <a:t>less than</a:t>
                      </a:r>
                    </a:p>
                  </a:txBody>
                  <a:tcPr marL="60960" marR="60960" marT="60960" marB="60960"/>
                </a:tc>
                <a:extLst>
                  <a:ext uri="{0D108BD9-81ED-4DB2-BD59-A6C34878D82A}">
                    <a16:rowId xmlns:a16="http://schemas.microsoft.com/office/drawing/2014/main" val="1750833245"/>
                  </a:ext>
                </a:extLst>
              </a:tr>
              <a:tr h="557059">
                <a:tc>
                  <a:txBody>
                    <a:bodyPr/>
                    <a:lstStyle/>
                    <a:p>
                      <a:pPr algn="l" fontAlgn="t"/>
                      <a:r>
                        <a:rPr lang="fi-FI" sz="1800">
                          <a:effectLst/>
                        </a:rPr>
                        <a:t>&gt;=</a:t>
                      </a:r>
                    </a:p>
                  </a:txBody>
                  <a:tcPr marL="121920" marR="60960" marT="60960" marB="60960"/>
                </a:tc>
                <a:tc>
                  <a:txBody>
                    <a:bodyPr/>
                    <a:lstStyle/>
                    <a:p>
                      <a:pPr algn="l" fontAlgn="t"/>
                      <a:r>
                        <a:rPr lang="en-US" sz="1800" dirty="0">
                          <a:effectLst/>
                        </a:rPr>
                        <a:t>greater than or equal to</a:t>
                      </a:r>
                    </a:p>
                  </a:txBody>
                  <a:tcPr marL="60960" marR="60960" marT="60960" marB="60960"/>
                </a:tc>
                <a:extLst>
                  <a:ext uri="{0D108BD9-81ED-4DB2-BD59-A6C34878D82A}">
                    <a16:rowId xmlns:a16="http://schemas.microsoft.com/office/drawing/2014/main" val="772115517"/>
                  </a:ext>
                </a:extLst>
              </a:tr>
              <a:tr h="493878">
                <a:tc>
                  <a:txBody>
                    <a:bodyPr/>
                    <a:lstStyle/>
                    <a:p>
                      <a:pPr algn="l" fontAlgn="t"/>
                      <a:r>
                        <a:rPr lang="fi-FI" sz="1800">
                          <a:effectLst/>
                        </a:rPr>
                        <a:t>&lt;=</a:t>
                      </a:r>
                    </a:p>
                  </a:txBody>
                  <a:tcPr marL="121920" marR="60960" marT="60960" marB="60960"/>
                </a:tc>
                <a:tc>
                  <a:txBody>
                    <a:bodyPr/>
                    <a:lstStyle/>
                    <a:p>
                      <a:pPr algn="l" fontAlgn="t"/>
                      <a:r>
                        <a:rPr lang="en-US" sz="1800">
                          <a:effectLst/>
                        </a:rPr>
                        <a:t>less than or equal to</a:t>
                      </a:r>
                    </a:p>
                  </a:txBody>
                  <a:tcPr marL="60960" marR="60960" marT="60960" marB="60960"/>
                </a:tc>
                <a:extLst>
                  <a:ext uri="{0D108BD9-81ED-4DB2-BD59-A6C34878D82A}">
                    <a16:rowId xmlns:a16="http://schemas.microsoft.com/office/drawing/2014/main" val="978652553"/>
                  </a:ext>
                </a:extLst>
              </a:tr>
              <a:tr h="430908">
                <a:tc>
                  <a:txBody>
                    <a:bodyPr/>
                    <a:lstStyle/>
                    <a:p>
                      <a:pPr algn="l" fontAlgn="t"/>
                      <a:r>
                        <a:rPr lang="fi-FI" sz="1800" dirty="0">
                          <a:effectLst/>
                        </a:rPr>
                        <a:t>?</a:t>
                      </a:r>
                    </a:p>
                  </a:txBody>
                  <a:tcPr marL="121920" marR="60960" marT="60960" marB="60960"/>
                </a:tc>
                <a:tc>
                  <a:txBody>
                    <a:bodyPr/>
                    <a:lstStyle/>
                    <a:p>
                      <a:pPr algn="l" fontAlgn="t"/>
                      <a:r>
                        <a:rPr lang="fi-FI" sz="1800" dirty="0" err="1">
                          <a:effectLst/>
                        </a:rPr>
                        <a:t>ternary</a:t>
                      </a:r>
                      <a:r>
                        <a:rPr lang="fi-FI" sz="1800" dirty="0">
                          <a:effectLst/>
                        </a:rPr>
                        <a:t> </a:t>
                      </a:r>
                      <a:r>
                        <a:rPr lang="fi-FI" sz="1800" dirty="0" err="1">
                          <a:effectLst/>
                        </a:rPr>
                        <a:t>operator</a:t>
                      </a:r>
                      <a:endParaRPr lang="fi-FI" sz="1800" dirty="0">
                        <a:effectLst/>
                      </a:endParaRPr>
                    </a:p>
                  </a:txBody>
                  <a:tcPr marL="60960" marR="60960" marT="60960" marB="60960"/>
                </a:tc>
                <a:extLst>
                  <a:ext uri="{0D108BD9-81ED-4DB2-BD59-A6C34878D82A}">
                    <a16:rowId xmlns:a16="http://schemas.microsoft.com/office/drawing/2014/main" val="1927947584"/>
                  </a:ext>
                </a:extLst>
              </a:tr>
            </a:tbl>
          </a:graphicData>
        </a:graphic>
      </p:graphicFrame>
      <p:graphicFrame>
        <p:nvGraphicFramePr>
          <p:cNvPr id="10" name="Taulukko 10">
            <a:extLst>
              <a:ext uri="{FF2B5EF4-FFF2-40B4-BE49-F238E27FC236}">
                <a16:creationId xmlns:a16="http://schemas.microsoft.com/office/drawing/2014/main" id="{B5D592F3-A6D8-46E6-A9EE-21E38D34C7B8}"/>
              </a:ext>
            </a:extLst>
          </p:cNvPr>
          <p:cNvGraphicFramePr>
            <a:graphicFrameLocks noGrp="1"/>
          </p:cNvGraphicFramePr>
          <p:nvPr>
            <p:extLst>
              <p:ext uri="{D42A27DB-BD31-4B8C-83A1-F6EECF244321}">
                <p14:modId xmlns:p14="http://schemas.microsoft.com/office/powerpoint/2010/main" val="664819115"/>
              </p:ext>
            </p:extLst>
          </p:nvPr>
        </p:nvGraphicFramePr>
        <p:xfrm>
          <a:off x="861134" y="1047504"/>
          <a:ext cx="5711826" cy="1584960"/>
        </p:xfrm>
        <a:graphic>
          <a:graphicData uri="http://schemas.openxmlformats.org/drawingml/2006/table">
            <a:tbl>
              <a:tblPr firstRow="1" bandRow="1">
                <a:tableStyleId>{93296810-A885-4BE3-A3E7-6D5BEEA58F35}</a:tableStyleId>
              </a:tblPr>
              <a:tblGrid>
                <a:gridCol w="2855913">
                  <a:extLst>
                    <a:ext uri="{9D8B030D-6E8A-4147-A177-3AD203B41FA5}">
                      <a16:colId xmlns:a16="http://schemas.microsoft.com/office/drawing/2014/main" val="533622848"/>
                    </a:ext>
                  </a:extLst>
                </a:gridCol>
                <a:gridCol w="2855913">
                  <a:extLst>
                    <a:ext uri="{9D8B030D-6E8A-4147-A177-3AD203B41FA5}">
                      <a16:colId xmlns:a16="http://schemas.microsoft.com/office/drawing/2014/main" val="454845165"/>
                    </a:ext>
                  </a:extLst>
                </a:gridCol>
              </a:tblGrid>
              <a:tr h="252307">
                <a:tc>
                  <a:txBody>
                    <a:bodyPr/>
                    <a:lstStyle/>
                    <a:p>
                      <a:pPr algn="l" fontAlgn="t"/>
                      <a:r>
                        <a:rPr lang="fi-FI" sz="1800" dirty="0" err="1">
                          <a:effectLst/>
                        </a:rPr>
                        <a:t>Operator</a:t>
                      </a:r>
                      <a:endParaRPr lang="fi-FI" sz="1800" dirty="0">
                        <a:effectLst/>
                      </a:endParaRPr>
                    </a:p>
                  </a:txBody>
                  <a:tcPr marL="121920" marR="60960" marT="60960" marB="60960"/>
                </a:tc>
                <a:tc>
                  <a:txBody>
                    <a:bodyPr/>
                    <a:lstStyle/>
                    <a:p>
                      <a:pPr algn="l" fontAlgn="t"/>
                      <a:r>
                        <a:rPr lang="fi-FI" sz="1800" dirty="0" err="1">
                          <a:effectLst/>
                        </a:rPr>
                        <a:t>Description</a:t>
                      </a:r>
                      <a:endParaRPr lang="fi-FI" sz="1800" dirty="0">
                        <a:effectLst/>
                      </a:endParaRPr>
                    </a:p>
                  </a:txBody>
                  <a:tcPr marL="60960" marR="60960" marT="60960" marB="60960"/>
                </a:tc>
                <a:extLst>
                  <a:ext uri="{0D108BD9-81ED-4DB2-BD59-A6C34878D82A}">
                    <a16:rowId xmlns:a16="http://schemas.microsoft.com/office/drawing/2014/main" val="1251189657"/>
                  </a:ext>
                </a:extLst>
              </a:tr>
              <a:tr h="252307">
                <a:tc>
                  <a:txBody>
                    <a:bodyPr/>
                    <a:lstStyle/>
                    <a:p>
                      <a:pPr algn="l" fontAlgn="t"/>
                      <a:r>
                        <a:rPr lang="fi-FI" sz="1800" dirty="0">
                          <a:effectLst/>
                        </a:rPr>
                        <a:t>&amp;&amp;</a:t>
                      </a:r>
                    </a:p>
                  </a:txBody>
                  <a:tcPr marL="121920" marR="60960" marT="60960" marB="60960"/>
                </a:tc>
                <a:tc>
                  <a:txBody>
                    <a:bodyPr/>
                    <a:lstStyle/>
                    <a:p>
                      <a:pPr algn="l" fontAlgn="t"/>
                      <a:r>
                        <a:rPr lang="fi-FI" sz="1800">
                          <a:effectLst/>
                        </a:rPr>
                        <a:t>logical and</a:t>
                      </a:r>
                    </a:p>
                  </a:txBody>
                  <a:tcPr marL="60960" marR="60960" marT="60960" marB="60960"/>
                </a:tc>
                <a:extLst>
                  <a:ext uri="{0D108BD9-81ED-4DB2-BD59-A6C34878D82A}">
                    <a16:rowId xmlns:a16="http://schemas.microsoft.com/office/drawing/2014/main" val="3706929414"/>
                  </a:ext>
                </a:extLst>
              </a:tr>
              <a:tr h="252307">
                <a:tc>
                  <a:txBody>
                    <a:bodyPr/>
                    <a:lstStyle/>
                    <a:p>
                      <a:pPr algn="l" fontAlgn="t"/>
                      <a:r>
                        <a:rPr lang="fi-FI" sz="1800" dirty="0">
                          <a:effectLst/>
                        </a:rPr>
                        <a:t>||</a:t>
                      </a:r>
                    </a:p>
                  </a:txBody>
                  <a:tcPr marL="121920" marR="60960" marT="60960" marB="60960"/>
                </a:tc>
                <a:tc>
                  <a:txBody>
                    <a:bodyPr/>
                    <a:lstStyle/>
                    <a:p>
                      <a:pPr algn="l" fontAlgn="t"/>
                      <a:r>
                        <a:rPr lang="fi-FI" sz="1800">
                          <a:effectLst/>
                        </a:rPr>
                        <a:t>logical or</a:t>
                      </a:r>
                    </a:p>
                  </a:txBody>
                  <a:tcPr marL="60960" marR="60960" marT="60960" marB="60960"/>
                </a:tc>
                <a:extLst>
                  <a:ext uri="{0D108BD9-81ED-4DB2-BD59-A6C34878D82A}">
                    <a16:rowId xmlns:a16="http://schemas.microsoft.com/office/drawing/2014/main" val="1501788709"/>
                  </a:ext>
                </a:extLst>
              </a:tr>
              <a:tr h="252307">
                <a:tc>
                  <a:txBody>
                    <a:bodyPr/>
                    <a:lstStyle/>
                    <a:p>
                      <a:pPr algn="l" fontAlgn="t"/>
                      <a:r>
                        <a:rPr lang="fi-FI" sz="1800">
                          <a:effectLst/>
                        </a:rPr>
                        <a:t>!</a:t>
                      </a:r>
                    </a:p>
                  </a:txBody>
                  <a:tcPr marL="121920" marR="60960" marT="60960" marB="60960"/>
                </a:tc>
                <a:tc>
                  <a:txBody>
                    <a:bodyPr/>
                    <a:lstStyle/>
                    <a:p>
                      <a:pPr algn="l" fontAlgn="t"/>
                      <a:r>
                        <a:rPr lang="fi-FI" sz="1800" dirty="0" err="1">
                          <a:effectLst/>
                        </a:rPr>
                        <a:t>logical</a:t>
                      </a:r>
                      <a:r>
                        <a:rPr lang="fi-FI" sz="1800" dirty="0">
                          <a:effectLst/>
                        </a:rPr>
                        <a:t> </a:t>
                      </a:r>
                      <a:r>
                        <a:rPr lang="fi-FI" sz="1800" dirty="0" err="1">
                          <a:effectLst/>
                        </a:rPr>
                        <a:t>not</a:t>
                      </a:r>
                      <a:endParaRPr lang="fi-FI" sz="1800" dirty="0">
                        <a:effectLst/>
                      </a:endParaRPr>
                    </a:p>
                  </a:txBody>
                  <a:tcPr marL="60960" marR="60960" marT="60960" marB="60960"/>
                </a:tc>
                <a:extLst>
                  <a:ext uri="{0D108BD9-81ED-4DB2-BD59-A6C34878D82A}">
                    <a16:rowId xmlns:a16="http://schemas.microsoft.com/office/drawing/2014/main" val="1492810181"/>
                  </a:ext>
                </a:extLst>
              </a:tr>
            </a:tbl>
          </a:graphicData>
        </a:graphic>
      </p:graphicFrame>
      <p:graphicFrame>
        <p:nvGraphicFramePr>
          <p:cNvPr id="12" name="Taulukko 12">
            <a:extLst>
              <a:ext uri="{FF2B5EF4-FFF2-40B4-BE49-F238E27FC236}">
                <a16:creationId xmlns:a16="http://schemas.microsoft.com/office/drawing/2014/main" id="{E0EA8F02-2D9D-45F4-B7B3-60DB839801DF}"/>
              </a:ext>
            </a:extLst>
          </p:cNvPr>
          <p:cNvGraphicFramePr>
            <a:graphicFrameLocks noGrp="1"/>
          </p:cNvGraphicFramePr>
          <p:nvPr>
            <p:extLst>
              <p:ext uri="{D42A27DB-BD31-4B8C-83A1-F6EECF244321}">
                <p14:modId xmlns:p14="http://schemas.microsoft.com/office/powerpoint/2010/main" val="3169586221"/>
              </p:ext>
            </p:extLst>
          </p:nvPr>
        </p:nvGraphicFramePr>
        <p:xfrm>
          <a:off x="861134" y="2632464"/>
          <a:ext cx="5711826" cy="2011680"/>
        </p:xfrm>
        <a:graphic>
          <a:graphicData uri="http://schemas.openxmlformats.org/drawingml/2006/table">
            <a:tbl>
              <a:tblPr firstRow="1" bandRow="1">
                <a:tableStyleId>{93296810-A885-4BE3-A3E7-6D5BEEA58F35}</a:tableStyleId>
              </a:tblPr>
              <a:tblGrid>
                <a:gridCol w="2855913">
                  <a:extLst>
                    <a:ext uri="{9D8B030D-6E8A-4147-A177-3AD203B41FA5}">
                      <a16:colId xmlns:a16="http://schemas.microsoft.com/office/drawing/2014/main" val="1819749555"/>
                    </a:ext>
                  </a:extLst>
                </a:gridCol>
                <a:gridCol w="2855913">
                  <a:extLst>
                    <a:ext uri="{9D8B030D-6E8A-4147-A177-3AD203B41FA5}">
                      <a16:colId xmlns:a16="http://schemas.microsoft.com/office/drawing/2014/main" val="1053984739"/>
                    </a:ext>
                  </a:extLst>
                </a:gridCol>
              </a:tblGrid>
              <a:tr h="341454">
                <a:tc>
                  <a:txBody>
                    <a:bodyPr/>
                    <a:lstStyle/>
                    <a:p>
                      <a:pPr algn="l" fontAlgn="t"/>
                      <a:r>
                        <a:rPr lang="fi-FI" sz="1800" dirty="0" err="1">
                          <a:effectLst/>
                        </a:rPr>
                        <a:t>Operator</a:t>
                      </a:r>
                      <a:endParaRPr lang="fi-FI" sz="1800" dirty="0">
                        <a:effectLst/>
                      </a:endParaRPr>
                    </a:p>
                  </a:txBody>
                  <a:tcPr marL="121920" marR="60960" marT="60960" marB="60960"/>
                </a:tc>
                <a:tc>
                  <a:txBody>
                    <a:bodyPr/>
                    <a:lstStyle/>
                    <a:p>
                      <a:pPr algn="l" fontAlgn="t"/>
                      <a:r>
                        <a:rPr lang="fi-FI" sz="1800">
                          <a:effectLst/>
                        </a:rPr>
                        <a:t>Description</a:t>
                      </a:r>
                    </a:p>
                  </a:txBody>
                  <a:tcPr marL="60960" marR="60960" marT="60960" marB="60960"/>
                </a:tc>
                <a:extLst>
                  <a:ext uri="{0D108BD9-81ED-4DB2-BD59-A6C34878D82A}">
                    <a16:rowId xmlns:a16="http://schemas.microsoft.com/office/drawing/2014/main" val="3379940650"/>
                  </a:ext>
                </a:extLst>
              </a:tr>
              <a:tr h="341454">
                <a:tc>
                  <a:txBody>
                    <a:bodyPr/>
                    <a:lstStyle/>
                    <a:p>
                      <a:pPr algn="l" fontAlgn="t"/>
                      <a:r>
                        <a:rPr lang="fi-FI" sz="1800" dirty="0" err="1">
                          <a:effectLst/>
                        </a:rPr>
                        <a:t>typeof</a:t>
                      </a:r>
                      <a:endParaRPr lang="fi-FI" sz="1800" dirty="0">
                        <a:effectLst/>
                      </a:endParaRPr>
                    </a:p>
                  </a:txBody>
                  <a:tcPr marL="121920" marR="60960" marT="60960" marB="60960"/>
                </a:tc>
                <a:tc>
                  <a:txBody>
                    <a:bodyPr/>
                    <a:lstStyle/>
                    <a:p>
                      <a:pPr algn="l" fontAlgn="t"/>
                      <a:r>
                        <a:rPr lang="en-US" sz="1800" dirty="0">
                          <a:effectLst/>
                        </a:rPr>
                        <a:t>Returns the type of a variable</a:t>
                      </a:r>
                    </a:p>
                  </a:txBody>
                  <a:tcPr marL="60960" marR="60960" marT="60960" marB="60960"/>
                </a:tc>
                <a:extLst>
                  <a:ext uri="{0D108BD9-81ED-4DB2-BD59-A6C34878D82A}">
                    <a16:rowId xmlns:a16="http://schemas.microsoft.com/office/drawing/2014/main" val="2673532795"/>
                  </a:ext>
                </a:extLst>
              </a:tr>
              <a:tr h="577846">
                <a:tc>
                  <a:txBody>
                    <a:bodyPr/>
                    <a:lstStyle/>
                    <a:p>
                      <a:pPr algn="l" fontAlgn="t"/>
                      <a:r>
                        <a:rPr lang="fi-FI" sz="1800">
                          <a:effectLst/>
                        </a:rPr>
                        <a:t>instanceof</a:t>
                      </a:r>
                    </a:p>
                  </a:txBody>
                  <a:tcPr marL="121920" marR="60960" marT="60960" marB="60960"/>
                </a:tc>
                <a:tc>
                  <a:txBody>
                    <a:bodyPr/>
                    <a:lstStyle/>
                    <a:p>
                      <a:pPr algn="l" fontAlgn="t"/>
                      <a:r>
                        <a:rPr lang="en-US" sz="1800" dirty="0">
                          <a:effectLst/>
                        </a:rPr>
                        <a:t>Returns true if an object is an instance of an object type</a:t>
                      </a:r>
                    </a:p>
                  </a:txBody>
                  <a:tcPr marL="60960" marR="60960" marT="60960" marB="60960"/>
                </a:tc>
                <a:extLst>
                  <a:ext uri="{0D108BD9-81ED-4DB2-BD59-A6C34878D82A}">
                    <a16:rowId xmlns:a16="http://schemas.microsoft.com/office/drawing/2014/main" val="1723359480"/>
                  </a:ext>
                </a:extLst>
              </a:tr>
            </a:tbl>
          </a:graphicData>
        </a:graphic>
      </p:graphicFrame>
      <p:sp>
        <p:nvSpPr>
          <p:cNvPr id="9" name="Tekstiruutu 8">
            <a:extLst>
              <a:ext uri="{FF2B5EF4-FFF2-40B4-BE49-F238E27FC236}">
                <a16:creationId xmlns:a16="http://schemas.microsoft.com/office/drawing/2014/main" id="{A32CA830-BDDF-42D7-A973-1A85A203F5EB}"/>
              </a:ext>
            </a:extLst>
          </p:cNvPr>
          <p:cNvSpPr txBox="1"/>
          <p:nvPr/>
        </p:nvSpPr>
        <p:spPr>
          <a:xfrm>
            <a:off x="861134" y="4668168"/>
            <a:ext cx="5711826" cy="1477328"/>
          </a:xfrm>
          <a:prstGeom prst="rect">
            <a:avLst/>
          </a:prstGeom>
          <a:noFill/>
        </p:spPr>
        <p:txBody>
          <a:bodyPr wrap="square" rtlCol="0">
            <a:spAutoFit/>
          </a:bodyPr>
          <a:lstStyle/>
          <a:p>
            <a:r>
              <a:rPr lang="en-US" dirty="0">
                <a:solidFill>
                  <a:srgbClr val="00B050"/>
                </a:solidFill>
              </a:rPr>
              <a:t>Comparison</a:t>
            </a:r>
            <a:r>
              <a:rPr lang="en-US" dirty="0"/>
              <a:t> and </a:t>
            </a:r>
            <a:r>
              <a:rPr lang="en-US" dirty="0">
                <a:solidFill>
                  <a:srgbClr val="00B050"/>
                </a:solidFill>
              </a:rPr>
              <a:t>logical</a:t>
            </a:r>
            <a:r>
              <a:rPr lang="en-US" dirty="0"/>
              <a:t> </a:t>
            </a:r>
            <a:r>
              <a:rPr lang="en-US" dirty="0">
                <a:solidFill>
                  <a:srgbClr val="00B050"/>
                </a:solidFill>
              </a:rPr>
              <a:t>operators</a:t>
            </a:r>
            <a:r>
              <a:rPr lang="en-US" dirty="0"/>
              <a:t> are used to test for  </a:t>
            </a:r>
            <a:r>
              <a:rPr lang="en-US" dirty="0">
                <a:solidFill>
                  <a:srgbClr val="00B050"/>
                </a:solidFill>
              </a:rPr>
              <a:t>true</a:t>
            </a:r>
            <a:r>
              <a:rPr lang="en-US" dirty="0"/>
              <a:t> or </a:t>
            </a:r>
            <a:r>
              <a:rPr lang="en-US" dirty="0">
                <a:solidFill>
                  <a:srgbClr val="00B050"/>
                </a:solidFill>
              </a:rPr>
              <a:t>false</a:t>
            </a:r>
            <a:r>
              <a:rPr lang="en-US" dirty="0"/>
              <a:t>. You can use the </a:t>
            </a:r>
            <a:r>
              <a:rPr lang="en-US" dirty="0" err="1">
                <a:solidFill>
                  <a:srgbClr val="00B050"/>
                </a:solidFill>
              </a:rPr>
              <a:t>typeof</a:t>
            </a:r>
            <a:r>
              <a:rPr lang="en-US" dirty="0"/>
              <a:t> </a:t>
            </a:r>
            <a:r>
              <a:rPr lang="en-US" dirty="0">
                <a:solidFill>
                  <a:srgbClr val="00B050"/>
                </a:solidFill>
              </a:rPr>
              <a:t>operator</a:t>
            </a:r>
            <a:r>
              <a:rPr lang="en-US" dirty="0"/>
              <a:t> to find the data type of a </a:t>
            </a:r>
            <a:r>
              <a:rPr lang="en-US" dirty="0">
                <a:solidFill>
                  <a:srgbClr val="00B050"/>
                </a:solidFill>
              </a:rPr>
              <a:t>JavaScript</a:t>
            </a:r>
            <a:r>
              <a:rPr lang="en-US" dirty="0"/>
              <a:t> </a:t>
            </a:r>
            <a:r>
              <a:rPr lang="en-US" dirty="0">
                <a:solidFill>
                  <a:srgbClr val="00B050"/>
                </a:solidFill>
              </a:rPr>
              <a:t>variable</a:t>
            </a:r>
            <a:r>
              <a:rPr lang="en-US" dirty="0"/>
              <a:t>. The </a:t>
            </a:r>
            <a:r>
              <a:rPr lang="en-US" dirty="0" err="1">
                <a:solidFill>
                  <a:srgbClr val="00B050"/>
                </a:solidFill>
              </a:rPr>
              <a:t>instanceof</a:t>
            </a:r>
            <a:r>
              <a:rPr lang="en-US" dirty="0"/>
              <a:t> </a:t>
            </a:r>
            <a:r>
              <a:rPr lang="en-US" dirty="0">
                <a:solidFill>
                  <a:srgbClr val="00B050"/>
                </a:solidFill>
              </a:rPr>
              <a:t>operator</a:t>
            </a:r>
            <a:r>
              <a:rPr lang="en-US" dirty="0"/>
              <a:t> returns </a:t>
            </a:r>
            <a:r>
              <a:rPr lang="en-US" dirty="0">
                <a:solidFill>
                  <a:srgbClr val="00B050"/>
                </a:solidFill>
              </a:rPr>
              <a:t>true</a:t>
            </a:r>
            <a:r>
              <a:rPr lang="en-US" dirty="0"/>
              <a:t>  if the </a:t>
            </a:r>
            <a:r>
              <a:rPr lang="en-US" dirty="0">
                <a:solidFill>
                  <a:srgbClr val="00B050"/>
                </a:solidFill>
              </a:rPr>
              <a:t>specified</a:t>
            </a:r>
            <a:r>
              <a:rPr lang="en-US" dirty="0"/>
              <a:t> </a:t>
            </a:r>
            <a:r>
              <a:rPr lang="en-US" dirty="0">
                <a:solidFill>
                  <a:srgbClr val="00B050"/>
                </a:solidFill>
              </a:rPr>
              <a:t>object</a:t>
            </a:r>
            <a:r>
              <a:rPr lang="en-US" dirty="0"/>
              <a:t> is </a:t>
            </a:r>
          </a:p>
          <a:p>
            <a:r>
              <a:rPr lang="en-US" dirty="0"/>
              <a:t>an </a:t>
            </a:r>
            <a:r>
              <a:rPr lang="en-US" dirty="0">
                <a:solidFill>
                  <a:srgbClr val="00B050"/>
                </a:solidFill>
              </a:rPr>
              <a:t>instance</a:t>
            </a:r>
            <a:r>
              <a:rPr lang="en-US" dirty="0"/>
              <a:t> of the </a:t>
            </a:r>
            <a:r>
              <a:rPr lang="en-US" dirty="0">
                <a:solidFill>
                  <a:srgbClr val="00B050"/>
                </a:solidFill>
              </a:rPr>
              <a:t>specified</a:t>
            </a:r>
            <a:r>
              <a:rPr lang="en-US" dirty="0"/>
              <a:t> </a:t>
            </a:r>
            <a:r>
              <a:rPr lang="en-US" dirty="0">
                <a:solidFill>
                  <a:srgbClr val="00B050"/>
                </a:solidFill>
              </a:rPr>
              <a:t>object</a:t>
            </a:r>
            <a:r>
              <a:rPr lang="en-US" dirty="0"/>
              <a:t>.</a:t>
            </a:r>
            <a:endParaRPr lang="fr-FR" dirty="0"/>
          </a:p>
        </p:txBody>
      </p:sp>
    </p:spTree>
    <p:extLst>
      <p:ext uri="{BB962C8B-B14F-4D97-AF65-F5344CB8AC3E}">
        <p14:creationId xmlns:p14="http://schemas.microsoft.com/office/powerpoint/2010/main" val="22203233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E792AAC-8378-48A0-8885-EF82656B25CF}"/>
              </a:ext>
            </a:extLst>
          </p:cNvPr>
          <p:cNvSpPr>
            <a:spLocks noGrp="1"/>
          </p:cNvSpPr>
          <p:nvPr>
            <p:ph type="title"/>
          </p:nvPr>
        </p:nvSpPr>
        <p:spPr/>
        <p:txBody>
          <a:bodyPr/>
          <a:lstStyle/>
          <a:p>
            <a:pPr algn="ctr"/>
            <a:r>
              <a:rPr lang="fi-FI" dirty="0" err="1"/>
              <a:t>Logical</a:t>
            </a:r>
            <a:r>
              <a:rPr lang="fi-FI" dirty="0"/>
              <a:t> and </a:t>
            </a:r>
            <a:r>
              <a:rPr lang="fi-FI" dirty="0" err="1"/>
              <a:t>Comparison</a:t>
            </a:r>
            <a:r>
              <a:rPr lang="fi-FI" dirty="0"/>
              <a:t> </a:t>
            </a:r>
            <a:r>
              <a:rPr lang="fi-FI" dirty="0" err="1"/>
              <a:t>Operators</a:t>
            </a:r>
            <a:endParaRPr lang="fi-FI" dirty="0"/>
          </a:p>
        </p:txBody>
      </p:sp>
      <p:sp>
        <p:nvSpPr>
          <p:cNvPr id="3" name="Sisällön paikkamerkki 2">
            <a:extLst>
              <a:ext uri="{FF2B5EF4-FFF2-40B4-BE49-F238E27FC236}">
                <a16:creationId xmlns:a16="http://schemas.microsoft.com/office/drawing/2014/main" id="{4D26ACFF-8BD0-490A-B824-996788D60418}"/>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https://www.w3schools.com/js/js_comparisons.asp</a:t>
            </a:r>
          </a:p>
        </p:txBody>
      </p:sp>
      <p:sp>
        <p:nvSpPr>
          <p:cNvPr id="4" name="Dian numeron paikkamerkki 3">
            <a:extLst>
              <a:ext uri="{FF2B5EF4-FFF2-40B4-BE49-F238E27FC236}">
                <a16:creationId xmlns:a16="http://schemas.microsoft.com/office/drawing/2014/main" id="{B373B8D8-310F-4B17-80F4-BC4ACB7874C7}"/>
              </a:ext>
            </a:extLst>
          </p:cNvPr>
          <p:cNvSpPr>
            <a:spLocks noGrp="1"/>
          </p:cNvSpPr>
          <p:nvPr>
            <p:ph type="sldNum" sz="quarter" idx="12"/>
          </p:nvPr>
        </p:nvSpPr>
        <p:spPr/>
        <p:txBody>
          <a:bodyPr/>
          <a:lstStyle/>
          <a:p>
            <a:fld id="{3A98EE3D-8CD1-4C3F-BD1C-C98C9596463C}" type="slidenum">
              <a:rPr lang="en-US" smtClean="0"/>
              <a:pPr/>
              <a:t>56</a:t>
            </a:fld>
            <a:endParaRPr lang="en-US" dirty="0"/>
          </a:p>
        </p:txBody>
      </p:sp>
      <p:pic>
        <p:nvPicPr>
          <p:cNvPr id="6" name="Kuva 5">
            <a:extLst>
              <a:ext uri="{FF2B5EF4-FFF2-40B4-BE49-F238E27FC236}">
                <a16:creationId xmlns:a16="http://schemas.microsoft.com/office/drawing/2014/main" id="{3C29644C-1CF6-4A26-91A3-18E027ECC87A}"/>
              </a:ext>
            </a:extLst>
          </p:cNvPr>
          <p:cNvPicPr>
            <a:picLocks noChangeAspect="1"/>
          </p:cNvPicPr>
          <p:nvPr/>
        </p:nvPicPr>
        <p:blipFill>
          <a:blip r:embed="rId2"/>
          <a:stretch>
            <a:fillRect/>
          </a:stretch>
        </p:blipFill>
        <p:spPr>
          <a:xfrm>
            <a:off x="861134" y="1109751"/>
            <a:ext cx="8763670" cy="5113496"/>
          </a:xfrm>
          <a:prstGeom prst="rect">
            <a:avLst/>
          </a:prstGeom>
        </p:spPr>
      </p:pic>
    </p:spTree>
    <p:extLst>
      <p:ext uri="{BB962C8B-B14F-4D97-AF65-F5344CB8AC3E}">
        <p14:creationId xmlns:p14="http://schemas.microsoft.com/office/powerpoint/2010/main" val="7939238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C6FFE66B-CA4F-417B-A7F6-DE40A5E74A01}"/>
              </a:ext>
            </a:extLst>
          </p:cNvPr>
          <p:cNvSpPr>
            <a:spLocks noGrp="1"/>
          </p:cNvSpPr>
          <p:nvPr>
            <p:ph type="title"/>
          </p:nvPr>
        </p:nvSpPr>
        <p:spPr/>
        <p:txBody>
          <a:bodyPr>
            <a:normAutofit fontScale="90000"/>
          </a:bodyPr>
          <a:lstStyle/>
          <a:p>
            <a:pPr algn="ctr"/>
            <a:r>
              <a:rPr lang="fi-FI" dirty="0" err="1"/>
              <a:t>Bitwise</a:t>
            </a:r>
            <a:r>
              <a:rPr lang="fi-FI" dirty="0"/>
              <a:t> </a:t>
            </a:r>
            <a:r>
              <a:rPr lang="fi-FI" dirty="0" err="1"/>
              <a:t>Operations</a:t>
            </a:r>
            <a:endParaRPr lang="fi-FI" dirty="0"/>
          </a:p>
        </p:txBody>
      </p:sp>
      <p:sp>
        <p:nvSpPr>
          <p:cNvPr id="3" name="Sisällön paikkamerkki 2">
            <a:extLst>
              <a:ext uri="{FF2B5EF4-FFF2-40B4-BE49-F238E27FC236}">
                <a16:creationId xmlns:a16="http://schemas.microsoft.com/office/drawing/2014/main" id="{B2AD7F28-4751-4F20-9907-2F6C6AFBC945}"/>
              </a:ext>
            </a:extLst>
          </p:cNvPr>
          <p:cNvSpPr>
            <a:spLocks noGrp="1"/>
          </p:cNvSpPr>
          <p:nvPr>
            <p:ph sz="half" idx="1"/>
          </p:nvPr>
        </p:nvSpPr>
        <p:spPr>
          <a:xfrm>
            <a:off x="798990" y="1180730"/>
            <a:ext cx="4938026" cy="5390665"/>
          </a:xfrm>
        </p:spPr>
        <p:txBody>
          <a:bodyPr>
            <a:normAutofit/>
          </a:bodyPr>
          <a:lstStyle/>
          <a:p>
            <a:r>
              <a:rPr lang="en-US" dirty="0">
                <a:solidFill>
                  <a:srgbClr val="00B050"/>
                </a:solidFill>
              </a:rPr>
              <a:t>JavaScript </a:t>
            </a:r>
            <a:r>
              <a:rPr lang="en-US" dirty="0"/>
              <a:t>Uses </a:t>
            </a:r>
            <a:r>
              <a:rPr lang="en-US" dirty="0">
                <a:highlight>
                  <a:srgbClr val="008000"/>
                </a:highlight>
              </a:rPr>
              <a:t>32 bits </a:t>
            </a:r>
            <a:r>
              <a:rPr lang="en-US" dirty="0">
                <a:solidFill>
                  <a:srgbClr val="00B050"/>
                </a:solidFill>
              </a:rPr>
              <a:t>Bitwise</a:t>
            </a:r>
            <a:r>
              <a:rPr lang="en-US" dirty="0"/>
              <a:t> </a:t>
            </a:r>
            <a:r>
              <a:rPr lang="en-US" dirty="0">
                <a:solidFill>
                  <a:srgbClr val="00B050"/>
                </a:solidFill>
              </a:rPr>
              <a:t>Operands</a:t>
            </a:r>
          </a:p>
          <a:p>
            <a:r>
              <a:rPr lang="en-US" dirty="0">
                <a:solidFill>
                  <a:srgbClr val="00B050"/>
                </a:solidFill>
              </a:rPr>
              <a:t>JavaScript</a:t>
            </a:r>
            <a:r>
              <a:rPr lang="en-US" dirty="0"/>
              <a:t> stores numbers as </a:t>
            </a:r>
            <a:r>
              <a:rPr lang="en-US" dirty="0">
                <a:highlight>
                  <a:srgbClr val="008000"/>
                </a:highlight>
              </a:rPr>
              <a:t>64 bits </a:t>
            </a:r>
            <a:r>
              <a:rPr lang="en-US" dirty="0">
                <a:solidFill>
                  <a:srgbClr val="00B050"/>
                </a:solidFill>
              </a:rPr>
              <a:t>floating</a:t>
            </a:r>
            <a:r>
              <a:rPr lang="en-US" dirty="0"/>
              <a:t> </a:t>
            </a:r>
            <a:r>
              <a:rPr lang="en-US" dirty="0">
                <a:solidFill>
                  <a:srgbClr val="00B050"/>
                </a:solidFill>
              </a:rPr>
              <a:t>point</a:t>
            </a:r>
            <a:r>
              <a:rPr lang="en-US" dirty="0"/>
              <a:t> </a:t>
            </a:r>
            <a:r>
              <a:rPr lang="en-US" dirty="0">
                <a:solidFill>
                  <a:srgbClr val="00B050"/>
                </a:solidFill>
              </a:rPr>
              <a:t>numbers</a:t>
            </a:r>
            <a:r>
              <a:rPr lang="en-US" dirty="0"/>
              <a:t>, but all </a:t>
            </a:r>
            <a:r>
              <a:rPr lang="en-US" dirty="0">
                <a:solidFill>
                  <a:srgbClr val="00B050"/>
                </a:solidFill>
              </a:rPr>
              <a:t>bitwise</a:t>
            </a:r>
            <a:r>
              <a:rPr lang="en-US" dirty="0"/>
              <a:t> </a:t>
            </a:r>
            <a:r>
              <a:rPr lang="en-US" dirty="0">
                <a:solidFill>
                  <a:srgbClr val="00B050"/>
                </a:solidFill>
              </a:rPr>
              <a:t>operations</a:t>
            </a:r>
            <a:r>
              <a:rPr lang="en-US" dirty="0"/>
              <a:t> are performed on </a:t>
            </a:r>
            <a:r>
              <a:rPr lang="en-US" dirty="0">
                <a:highlight>
                  <a:srgbClr val="008000"/>
                </a:highlight>
              </a:rPr>
              <a:t>32 bits </a:t>
            </a:r>
            <a:r>
              <a:rPr lang="en-US" dirty="0">
                <a:solidFill>
                  <a:srgbClr val="00B050"/>
                </a:solidFill>
              </a:rPr>
              <a:t>binary</a:t>
            </a:r>
            <a:r>
              <a:rPr lang="en-US" dirty="0"/>
              <a:t> </a:t>
            </a:r>
            <a:r>
              <a:rPr lang="en-US" dirty="0">
                <a:solidFill>
                  <a:srgbClr val="00B050"/>
                </a:solidFill>
              </a:rPr>
              <a:t>numbers</a:t>
            </a:r>
            <a:r>
              <a:rPr lang="en-US" dirty="0"/>
              <a:t>. </a:t>
            </a:r>
          </a:p>
          <a:p>
            <a:r>
              <a:rPr lang="en-US" dirty="0"/>
              <a:t>Before a </a:t>
            </a:r>
            <a:r>
              <a:rPr lang="en-US" dirty="0">
                <a:solidFill>
                  <a:srgbClr val="00B050"/>
                </a:solidFill>
              </a:rPr>
              <a:t>bitwise</a:t>
            </a:r>
            <a:r>
              <a:rPr lang="en-US" dirty="0"/>
              <a:t> </a:t>
            </a:r>
            <a:r>
              <a:rPr lang="en-US" dirty="0">
                <a:solidFill>
                  <a:srgbClr val="00B050"/>
                </a:solidFill>
              </a:rPr>
              <a:t>operation</a:t>
            </a:r>
            <a:r>
              <a:rPr lang="en-US" dirty="0"/>
              <a:t> is performed, </a:t>
            </a:r>
            <a:r>
              <a:rPr lang="en-US" dirty="0">
                <a:solidFill>
                  <a:srgbClr val="00B050"/>
                </a:solidFill>
              </a:rPr>
              <a:t>JavaScript</a:t>
            </a:r>
            <a:r>
              <a:rPr lang="en-US" dirty="0"/>
              <a:t> converts </a:t>
            </a:r>
            <a:r>
              <a:rPr lang="en-US" dirty="0">
                <a:solidFill>
                  <a:srgbClr val="00B050"/>
                </a:solidFill>
              </a:rPr>
              <a:t>numbers</a:t>
            </a:r>
            <a:r>
              <a:rPr lang="en-US" dirty="0"/>
              <a:t> to </a:t>
            </a:r>
            <a:r>
              <a:rPr lang="en-US" dirty="0">
                <a:highlight>
                  <a:srgbClr val="008000"/>
                </a:highlight>
              </a:rPr>
              <a:t>32 bits </a:t>
            </a:r>
            <a:r>
              <a:rPr lang="en-US" dirty="0">
                <a:solidFill>
                  <a:srgbClr val="00B050"/>
                </a:solidFill>
              </a:rPr>
              <a:t>signed</a:t>
            </a:r>
            <a:r>
              <a:rPr lang="en-US" dirty="0"/>
              <a:t> </a:t>
            </a:r>
            <a:r>
              <a:rPr lang="en-US" dirty="0">
                <a:solidFill>
                  <a:srgbClr val="00B050"/>
                </a:solidFill>
              </a:rPr>
              <a:t>integers</a:t>
            </a:r>
            <a:r>
              <a:rPr lang="en-US" dirty="0"/>
              <a:t>.</a:t>
            </a:r>
          </a:p>
          <a:p>
            <a:r>
              <a:rPr lang="en-US" dirty="0"/>
              <a:t>After the </a:t>
            </a:r>
            <a:r>
              <a:rPr lang="en-US" dirty="0">
                <a:solidFill>
                  <a:srgbClr val="00B050"/>
                </a:solidFill>
              </a:rPr>
              <a:t>bitwise</a:t>
            </a:r>
            <a:r>
              <a:rPr lang="en-US" dirty="0"/>
              <a:t> </a:t>
            </a:r>
            <a:r>
              <a:rPr lang="en-US" dirty="0">
                <a:solidFill>
                  <a:srgbClr val="00B050"/>
                </a:solidFill>
              </a:rPr>
              <a:t>operation</a:t>
            </a:r>
            <a:r>
              <a:rPr lang="en-US" dirty="0"/>
              <a:t> is performed, the result is converted back to 64 bits </a:t>
            </a:r>
            <a:r>
              <a:rPr lang="en-US" dirty="0">
                <a:solidFill>
                  <a:srgbClr val="00B050"/>
                </a:solidFill>
              </a:rPr>
              <a:t>JavaScript</a:t>
            </a:r>
            <a:r>
              <a:rPr lang="en-US" dirty="0"/>
              <a:t> </a:t>
            </a:r>
            <a:r>
              <a:rPr lang="en-US" dirty="0">
                <a:solidFill>
                  <a:srgbClr val="00B050"/>
                </a:solidFill>
              </a:rPr>
              <a:t>numbers</a:t>
            </a:r>
            <a:r>
              <a:rPr lang="en-US" dirty="0"/>
              <a:t>.</a:t>
            </a:r>
          </a:p>
          <a:p>
            <a:endParaRPr lang="fi-FI" dirty="0"/>
          </a:p>
          <a:p>
            <a:r>
              <a:rPr lang="fi-FI" dirty="0" err="1"/>
              <a:t>Source</a:t>
            </a:r>
            <a:r>
              <a:rPr lang="fi-FI" dirty="0"/>
              <a:t>: https://www.w3schools.com/js/js_bitwise.asp</a:t>
            </a:r>
          </a:p>
        </p:txBody>
      </p:sp>
      <p:sp>
        <p:nvSpPr>
          <p:cNvPr id="4" name="Sisällön paikkamerkki 3">
            <a:extLst>
              <a:ext uri="{FF2B5EF4-FFF2-40B4-BE49-F238E27FC236}">
                <a16:creationId xmlns:a16="http://schemas.microsoft.com/office/drawing/2014/main" id="{BDED4A60-3ED0-4F3D-A502-DBC2906BD3FC}"/>
              </a:ext>
            </a:extLst>
          </p:cNvPr>
          <p:cNvSpPr>
            <a:spLocks noGrp="1"/>
          </p:cNvSpPr>
          <p:nvPr>
            <p:ph sz="half" idx="2"/>
          </p:nvPr>
        </p:nvSpPr>
        <p:spPr>
          <a:xfrm>
            <a:off x="6217654" y="1180729"/>
            <a:ext cx="4938026" cy="5390665"/>
          </a:xfrm>
        </p:spPr>
        <p:txBody>
          <a:bodyPr>
            <a:normAutofit/>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p:txBody>
      </p:sp>
      <p:sp>
        <p:nvSpPr>
          <p:cNvPr id="5" name="Dian numeron paikkamerkki 4">
            <a:extLst>
              <a:ext uri="{FF2B5EF4-FFF2-40B4-BE49-F238E27FC236}">
                <a16:creationId xmlns:a16="http://schemas.microsoft.com/office/drawing/2014/main" id="{02F5850E-7766-4E02-BC11-D4C11E307C17}"/>
              </a:ext>
            </a:extLst>
          </p:cNvPr>
          <p:cNvSpPr>
            <a:spLocks noGrp="1"/>
          </p:cNvSpPr>
          <p:nvPr>
            <p:ph type="sldNum" sz="quarter" idx="12"/>
          </p:nvPr>
        </p:nvSpPr>
        <p:spPr/>
        <p:txBody>
          <a:bodyPr/>
          <a:lstStyle/>
          <a:p>
            <a:fld id="{3A98EE3D-8CD1-4C3F-BD1C-C98C9596463C}" type="slidenum">
              <a:rPr lang="en-US" smtClean="0"/>
              <a:t>57</a:t>
            </a:fld>
            <a:endParaRPr lang="en-US" dirty="0"/>
          </a:p>
        </p:txBody>
      </p:sp>
      <p:pic>
        <p:nvPicPr>
          <p:cNvPr id="8" name="Kuva 7">
            <a:extLst>
              <a:ext uri="{FF2B5EF4-FFF2-40B4-BE49-F238E27FC236}">
                <a16:creationId xmlns:a16="http://schemas.microsoft.com/office/drawing/2014/main" id="{B6330156-7608-439C-8697-43E5F322722E}"/>
              </a:ext>
            </a:extLst>
          </p:cNvPr>
          <p:cNvPicPr>
            <a:picLocks noChangeAspect="1"/>
          </p:cNvPicPr>
          <p:nvPr/>
        </p:nvPicPr>
        <p:blipFill>
          <a:blip r:embed="rId2"/>
          <a:stretch>
            <a:fillRect/>
          </a:stretch>
        </p:blipFill>
        <p:spPr>
          <a:xfrm>
            <a:off x="5974346" y="1180728"/>
            <a:ext cx="6124495" cy="3799645"/>
          </a:xfrm>
          <a:prstGeom prst="rect">
            <a:avLst/>
          </a:prstGeom>
        </p:spPr>
      </p:pic>
    </p:spTree>
    <p:extLst>
      <p:ext uri="{BB962C8B-B14F-4D97-AF65-F5344CB8AC3E}">
        <p14:creationId xmlns:p14="http://schemas.microsoft.com/office/powerpoint/2010/main" val="14568499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C6FFE66B-CA4F-417B-A7F6-DE40A5E74A01}"/>
              </a:ext>
            </a:extLst>
          </p:cNvPr>
          <p:cNvSpPr>
            <a:spLocks noGrp="1"/>
          </p:cNvSpPr>
          <p:nvPr>
            <p:ph type="title"/>
          </p:nvPr>
        </p:nvSpPr>
        <p:spPr/>
        <p:txBody>
          <a:bodyPr>
            <a:normAutofit/>
          </a:bodyPr>
          <a:lstStyle/>
          <a:p>
            <a:pPr algn="ctr"/>
            <a:r>
              <a:rPr lang="fi-FI" dirty="0" err="1"/>
              <a:t>Bitwise</a:t>
            </a:r>
            <a:r>
              <a:rPr lang="fi-FI" dirty="0"/>
              <a:t> </a:t>
            </a:r>
            <a:r>
              <a:rPr lang="fi-FI" dirty="0" err="1"/>
              <a:t>Operations</a:t>
            </a:r>
            <a:r>
              <a:rPr lang="fi-FI" dirty="0"/>
              <a:t> 2</a:t>
            </a:r>
          </a:p>
        </p:txBody>
      </p:sp>
      <p:sp>
        <p:nvSpPr>
          <p:cNvPr id="3" name="Sisällön paikkamerkki 2">
            <a:extLst>
              <a:ext uri="{FF2B5EF4-FFF2-40B4-BE49-F238E27FC236}">
                <a16:creationId xmlns:a16="http://schemas.microsoft.com/office/drawing/2014/main" id="{B2AD7F28-4751-4F20-9907-2F6C6AFBC945}"/>
              </a:ext>
            </a:extLst>
          </p:cNvPr>
          <p:cNvSpPr>
            <a:spLocks noGrp="1"/>
          </p:cNvSpPr>
          <p:nvPr>
            <p:ph idx="1"/>
          </p:nvPr>
        </p:nvSpPr>
        <p:spPr/>
        <p:txBody>
          <a:bodyPr>
            <a:normAutofit/>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p:txBody>
      </p:sp>
      <p:sp>
        <p:nvSpPr>
          <p:cNvPr id="5" name="Dian numeron paikkamerkki 4">
            <a:extLst>
              <a:ext uri="{FF2B5EF4-FFF2-40B4-BE49-F238E27FC236}">
                <a16:creationId xmlns:a16="http://schemas.microsoft.com/office/drawing/2014/main" id="{02F5850E-7766-4E02-BC11-D4C11E307C17}"/>
              </a:ext>
            </a:extLst>
          </p:cNvPr>
          <p:cNvSpPr>
            <a:spLocks noGrp="1"/>
          </p:cNvSpPr>
          <p:nvPr>
            <p:ph type="sldNum" sz="quarter" idx="12"/>
          </p:nvPr>
        </p:nvSpPr>
        <p:spPr/>
        <p:txBody>
          <a:bodyPr/>
          <a:lstStyle/>
          <a:p>
            <a:fld id="{3A98EE3D-8CD1-4C3F-BD1C-C98C9596463C}" type="slidenum">
              <a:rPr lang="en-US" smtClean="0"/>
              <a:t>58</a:t>
            </a:fld>
            <a:endParaRPr lang="en-US" dirty="0"/>
          </a:p>
        </p:txBody>
      </p:sp>
      <p:graphicFrame>
        <p:nvGraphicFramePr>
          <p:cNvPr id="10" name="Taulukko 10">
            <a:extLst>
              <a:ext uri="{FF2B5EF4-FFF2-40B4-BE49-F238E27FC236}">
                <a16:creationId xmlns:a16="http://schemas.microsoft.com/office/drawing/2014/main" id="{7ACA0E37-3480-4F7F-8A22-A880D13F3A9E}"/>
              </a:ext>
            </a:extLst>
          </p:cNvPr>
          <p:cNvGraphicFramePr>
            <a:graphicFrameLocks noGrp="1"/>
          </p:cNvGraphicFramePr>
          <p:nvPr>
            <p:extLst>
              <p:ext uri="{D42A27DB-BD31-4B8C-83A1-F6EECF244321}">
                <p14:modId xmlns:p14="http://schemas.microsoft.com/office/powerpoint/2010/main" val="98218124"/>
              </p:ext>
            </p:extLst>
          </p:nvPr>
        </p:nvGraphicFramePr>
        <p:xfrm>
          <a:off x="861134" y="1109753"/>
          <a:ext cx="10058400" cy="2712720"/>
        </p:xfrm>
        <a:graphic>
          <a:graphicData uri="http://schemas.openxmlformats.org/drawingml/2006/table">
            <a:tbl>
              <a:tblPr firstRow="1" bandRow="1">
                <a:tableStyleId>{93296810-A885-4BE3-A3E7-6D5BEEA58F35}</a:tableStyleId>
              </a:tblPr>
              <a:tblGrid>
                <a:gridCol w="1065320">
                  <a:extLst>
                    <a:ext uri="{9D8B030D-6E8A-4147-A177-3AD203B41FA5}">
                      <a16:colId xmlns:a16="http://schemas.microsoft.com/office/drawing/2014/main" val="2656187964"/>
                    </a:ext>
                  </a:extLst>
                </a:gridCol>
                <a:gridCol w="1509204">
                  <a:extLst>
                    <a:ext uri="{9D8B030D-6E8A-4147-A177-3AD203B41FA5}">
                      <a16:colId xmlns:a16="http://schemas.microsoft.com/office/drawing/2014/main" val="3056721775"/>
                    </a:ext>
                  </a:extLst>
                </a:gridCol>
                <a:gridCol w="7483876">
                  <a:extLst>
                    <a:ext uri="{9D8B030D-6E8A-4147-A177-3AD203B41FA5}">
                      <a16:colId xmlns:a16="http://schemas.microsoft.com/office/drawing/2014/main" val="2864778417"/>
                    </a:ext>
                  </a:extLst>
                </a:gridCol>
              </a:tblGrid>
              <a:tr h="329443">
                <a:tc>
                  <a:txBody>
                    <a:bodyPr/>
                    <a:lstStyle/>
                    <a:p>
                      <a:pPr algn="l" fontAlgn="t"/>
                      <a:r>
                        <a:rPr lang="fi-FI" sz="1600" dirty="0" err="1">
                          <a:effectLst/>
                        </a:rPr>
                        <a:t>Operator</a:t>
                      </a:r>
                      <a:endParaRPr lang="fi-FI" sz="1600" dirty="0">
                        <a:effectLst/>
                      </a:endParaRPr>
                    </a:p>
                  </a:txBody>
                  <a:tcPr marL="121920" marR="60960" marT="60960" marB="60960"/>
                </a:tc>
                <a:tc>
                  <a:txBody>
                    <a:bodyPr/>
                    <a:lstStyle/>
                    <a:p>
                      <a:pPr algn="l" fontAlgn="t"/>
                      <a:r>
                        <a:rPr lang="fi-FI" sz="1600" dirty="0" err="1">
                          <a:effectLst/>
                        </a:rPr>
                        <a:t>Name</a:t>
                      </a:r>
                      <a:endParaRPr lang="fi-FI" sz="1600" dirty="0">
                        <a:effectLst/>
                      </a:endParaRPr>
                    </a:p>
                  </a:txBody>
                  <a:tcPr marL="60960" marR="60960" marT="60960" marB="60960"/>
                </a:tc>
                <a:tc>
                  <a:txBody>
                    <a:bodyPr/>
                    <a:lstStyle/>
                    <a:p>
                      <a:pPr algn="l" fontAlgn="t"/>
                      <a:r>
                        <a:rPr lang="fi-FI" sz="1600">
                          <a:effectLst/>
                        </a:rPr>
                        <a:t>Description</a:t>
                      </a:r>
                    </a:p>
                  </a:txBody>
                  <a:tcPr marL="60960" marR="60960" marT="60960" marB="60960"/>
                </a:tc>
                <a:extLst>
                  <a:ext uri="{0D108BD9-81ED-4DB2-BD59-A6C34878D82A}">
                    <a16:rowId xmlns:a16="http://schemas.microsoft.com/office/drawing/2014/main" val="480790499"/>
                  </a:ext>
                </a:extLst>
              </a:tr>
              <a:tr h="279362">
                <a:tc>
                  <a:txBody>
                    <a:bodyPr/>
                    <a:lstStyle/>
                    <a:p>
                      <a:pPr algn="l" fontAlgn="t"/>
                      <a:r>
                        <a:rPr lang="fi-FI" sz="1400">
                          <a:effectLst/>
                        </a:rPr>
                        <a:t>&amp;</a:t>
                      </a:r>
                    </a:p>
                  </a:txBody>
                  <a:tcPr marL="121920" marR="60960" marT="60960" marB="60960"/>
                </a:tc>
                <a:tc>
                  <a:txBody>
                    <a:bodyPr/>
                    <a:lstStyle/>
                    <a:p>
                      <a:pPr algn="l" fontAlgn="t"/>
                      <a:r>
                        <a:rPr lang="fi-FI" sz="1400">
                          <a:effectLst/>
                        </a:rPr>
                        <a:t>AND</a:t>
                      </a:r>
                    </a:p>
                  </a:txBody>
                  <a:tcPr marL="60960" marR="60960" marT="60960" marB="60960"/>
                </a:tc>
                <a:tc>
                  <a:txBody>
                    <a:bodyPr/>
                    <a:lstStyle/>
                    <a:p>
                      <a:pPr algn="l" fontAlgn="t"/>
                      <a:r>
                        <a:rPr lang="en-US" sz="1400">
                          <a:effectLst/>
                        </a:rPr>
                        <a:t>Sets each bit to 1 if both bits are 1</a:t>
                      </a:r>
                    </a:p>
                  </a:txBody>
                  <a:tcPr marL="60960" marR="60960" marT="60960" marB="60960"/>
                </a:tc>
                <a:extLst>
                  <a:ext uri="{0D108BD9-81ED-4DB2-BD59-A6C34878D82A}">
                    <a16:rowId xmlns:a16="http://schemas.microsoft.com/office/drawing/2014/main" val="1300801485"/>
                  </a:ext>
                </a:extLst>
              </a:tr>
              <a:tr h="279362">
                <a:tc>
                  <a:txBody>
                    <a:bodyPr/>
                    <a:lstStyle/>
                    <a:p>
                      <a:pPr algn="l" fontAlgn="t"/>
                      <a:r>
                        <a:rPr lang="fi-FI" sz="1400">
                          <a:effectLst/>
                        </a:rPr>
                        <a:t>|</a:t>
                      </a:r>
                    </a:p>
                  </a:txBody>
                  <a:tcPr marL="121920" marR="60960" marT="60960" marB="60960"/>
                </a:tc>
                <a:tc>
                  <a:txBody>
                    <a:bodyPr/>
                    <a:lstStyle/>
                    <a:p>
                      <a:pPr algn="l" fontAlgn="t"/>
                      <a:r>
                        <a:rPr lang="fi-FI" sz="1400">
                          <a:effectLst/>
                        </a:rPr>
                        <a:t>OR</a:t>
                      </a:r>
                    </a:p>
                  </a:txBody>
                  <a:tcPr marL="60960" marR="60960" marT="60960" marB="60960"/>
                </a:tc>
                <a:tc>
                  <a:txBody>
                    <a:bodyPr/>
                    <a:lstStyle/>
                    <a:p>
                      <a:pPr algn="l" fontAlgn="t"/>
                      <a:r>
                        <a:rPr lang="en-US" sz="1400">
                          <a:effectLst/>
                        </a:rPr>
                        <a:t>Sets each bit to 1 if one of two bits is 1</a:t>
                      </a:r>
                    </a:p>
                  </a:txBody>
                  <a:tcPr marL="60960" marR="60960" marT="60960" marB="60960"/>
                </a:tc>
                <a:extLst>
                  <a:ext uri="{0D108BD9-81ED-4DB2-BD59-A6C34878D82A}">
                    <a16:rowId xmlns:a16="http://schemas.microsoft.com/office/drawing/2014/main" val="4084635334"/>
                  </a:ext>
                </a:extLst>
              </a:tr>
              <a:tr h="279362">
                <a:tc>
                  <a:txBody>
                    <a:bodyPr/>
                    <a:lstStyle/>
                    <a:p>
                      <a:pPr algn="l" fontAlgn="t"/>
                      <a:r>
                        <a:rPr lang="fi-FI" sz="1400">
                          <a:effectLst/>
                        </a:rPr>
                        <a:t>^</a:t>
                      </a:r>
                    </a:p>
                  </a:txBody>
                  <a:tcPr marL="121920" marR="60960" marT="60960" marB="60960"/>
                </a:tc>
                <a:tc>
                  <a:txBody>
                    <a:bodyPr/>
                    <a:lstStyle/>
                    <a:p>
                      <a:pPr algn="l" fontAlgn="t"/>
                      <a:r>
                        <a:rPr lang="fi-FI" sz="1400">
                          <a:effectLst/>
                        </a:rPr>
                        <a:t>XOR</a:t>
                      </a:r>
                    </a:p>
                  </a:txBody>
                  <a:tcPr marL="60960" marR="60960" marT="60960" marB="60960"/>
                </a:tc>
                <a:tc>
                  <a:txBody>
                    <a:bodyPr/>
                    <a:lstStyle/>
                    <a:p>
                      <a:pPr algn="l" fontAlgn="t"/>
                      <a:r>
                        <a:rPr lang="en-US" sz="1400">
                          <a:effectLst/>
                        </a:rPr>
                        <a:t>Sets each bit to 1 if only one of two bits is 1</a:t>
                      </a:r>
                    </a:p>
                  </a:txBody>
                  <a:tcPr marL="60960" marR="60960" marT="60960" marB="60960"/>
                </a:tc>
                <a:extLst>
                  <a:ext uri="{0D108BD9-81ED-4DB2-BD59-A6C34878D82A}">
                    <a16:rowId xmlns:a16="http://schemas.microsoft.com/office/drawing/2014/main" val="3718305598"/>
                  </a:ext>
                </a:extLst>
              </a:tr>
              <a:tr h="279362">
                <a:tc>
                  <a:txBody>
                    <a:bodyPr/>
                    <a:lstStyle/>
                    <a:p>
                      <a:pPr algn="l" fontAlgn="t"/>
                      <a:r>
                        <a:rPr lang="fi-FI" sz="1400">
                          <a:effectLst/>
                        </a:rPr>
                        <a:t>~</a:t>
                      </a:r>
                    </a:p>
                  </a:txBody>
                  <a:tcPr marL="121920" marR="60960" marT="60960" marB="60960"/>
                </a:tc>
                <a:tc>
                  <a:txBody>
                    <a:bodyPr/>
                    <a:lstStyle/>
                    <a:p>
                      <a:pPr algn="l" fontAlgn="t"/>
                      <a:r>
                        <a:rPr lang="fi-FI" sz="1400">
                          <a:effectLst/>
                        </a:rPr>
                        <a:t>NOT</a:t>
                      </a:r>
                    </a:p>
                  </a:txBody>
                  <a:tcPr marL="60960" marR="60960" marT="60960" marB="60960"/>
                </a:tc>
                <a:tc>
                  <a:txBody>
                    <a:bodyPr/>
                    <a:lstStyle/>
                    <a:p>
                      <a:pPr algn="l" fontAlgn="t"/>
                      <a:r>
                        <a:rPr lang="fi-FI" sz="1400">
                          <a:effectLst/>
                        </a:rPr>
                        <a:t>Inverts all the bits</a:t>
                      </a:r>
                    </a:p>
                  </a:txBody>
                  <a:tcPr marL="60960" marR="60960" marT="60960" marB="60960"/>
                </a:tc>
                <a:extLst>
                  <a:ext uri="{0D108BD9-81ED-4DB2-BD59-A6C34878D82A}">
                    <a16:rowId xmlns:a16="http://schemas.microsoft.com/office/drawing/2014/main" val="459736222"/>
                  </a:ext>
                </a:extLst>
              </a:tr>
              <a:tr h="279362">
                <a:tc>
                  <a:txBody>
                    <a:bodyPr/>
                    <a:lstStyle/>
                    <a:p>
                      <a:pPr algn="l" fontAlgn="t"/>
                      <a:r>
                        <a:rPr lang="fi-FI" sz="1400">
                          <a:effectLst/>
                        </a:rPr>
                        <a:t>&lt;&lt;</a:t>
                      </a:r>
                    </a:p>
                  </a:txBody>
                  <a:tcPr marL="121920" marR="60960" marT="60960" marB="60960"/>
                </a:tc>
                <a:tc>
                  <a:txBody>
                    <a:bodyPr/>
                    <a:lstStyle/>
                    <a:p>
                      <a:pPr algn="l" fontAlgn="t"/>
                      <a:r>
                        <a:rPr lang="fi-FI" sz="1400">
                          <a:effectLst/>
                        </a:rPr>
                        <a:t>Zero fill left shift</a:t>
                      </a:r>
                    </a:p>
                  </a:txBody>
                  <a:tcPr marL="60960" marR="60960" marT="60960" marB="60960"/>
                </a:tc>
                <a:tc>
                  <a:txBody>
                    <a:bodyPr/>
                    <a:lstStyle/>
                    <a:p>
                      <a:pPr algn="l" fontAlgn="t"/>
                      <a:r>
                        <a:rPr lang="en-US" sz="1400">
                          <a:effectLst/>
                        </a:rPr>
                        <a:t>Shifts left by pushing zeros in from the right and let the leftmost bits fall off</a:t>
                      </a:r>
                    </a:p>
                  </a:txBody>
                  <a:tcPr marL="60960" marR="60960" marT="60960" marB="60960"/>
                </a:tc>
                <a:extLst>
                  <a:ext uri="{0D108BD9-81ED-4DB2-BD59-A6C34878D82A}">
                    <a16:rowId xmlns:a16="http://schemas.microsoft.com/office/drawing/2014/main" val="2326214547"/>
                  </a:ext>
                </a:extLst>
              </a:tr>
              <a:tr h="296498">
                <a:tc>
                  <a:txBody>
                    <a:bodyPr/>
                    <a:lstStyle/>
                    <a:p>
                      <a:pPr algn="l" fontAlgn="t"/>
                      <a:r>
                        <a:rPr lang="fi-FI" sz="1400" dirty="0">
                          <a:effectLst/>
                        </a:rPr>
                        <a:t>&gt;&gt;</a:t>
                      </a:r>
                    </a:p>
                  </a:txBody>
                  <a:tcPr marL="121920" marR="60960" marT="60960" marB="60960"/>
                </a:tc>
                <a:tc>
                  <a:txBody>
                    <a:bodyPr/>
                    <a:lstStyle/>
                    <a:p>
                      <a:pPr algn="l" fontAlgn="t"/>
                      <a:r>
                        <a:rPr lang="fi-FI" sz="1400">
                          <a:effectLst/>
                        </a:rPr>
                        <a:t>Signed right shift</a:t>
                      </a:r>
                    </a:p>
                  </a:txBody>
                  <a:tcPr marL="60960" marR="60960" marT="60960" marB="60960"/>
                </a:tc>
                <a:tc>
                  <a:txBody>
                    <a:bodyPr/>
                    <a:lstStyle/>
                    <a:p>
                      <a:pPr algn="l" fontAlgn="t"/>
                      <a:r>
                        <a:rPr lang="en-US" sz="1400" dirty="0">
                          <a:effectLst/>
                        </a:rPr>
                        <a:t>Shifts right by pushing copies of the leftmost bit in from the left, and let the rightmost bits fall off</a:t>
                      </a:r>
                    </a:p>
                  </a:txBody>
                  <a:tcPr marL="60960" marR="60960" marT="60960" marB="60960"/>
                </a:tc>
                <a:extLst>
                  <a:ext uri="{0D108BD9-81ED-4DB2-BD59-A6C34878D82A}">
                    <a16:rowId xmlns:a16="http://schemas.microsoft.com/office/drawing/2014/main" val="2709203184"/>
                  </a:ext>
                </a:extLst>
              </a:tr>
              <a:tr h="296498">
                <a:tc>
                  <a:txBody>
                    <a:bodyPr/>
                    <a:lstStyle/>
                    <a:p>
                      <a:pPr algn="l" fontAlgn="t"/>
                      <a:r>
                        <a:rPr lang="fi-FI" sz="1400" dirty="0">
                          <a:effectLst/>
                        </a:rPr>
                        <a:t>&gt;&gt;&gt;</a:t>
                      </a:r>
                    </a:p>
                  </a:txBody>
                  <a:tcPr marL="121920" marR="60960" marT="60960" marB="60960"/>
                </a:tc>
                <a:tc>
                  <a:txBody>
                    <a:bodyPr/>
                    <a:lstStyle/>
                    <a:p>
                      <a:pPr algn="l" fontAlgn="t"/>
                      <a:r>
                        <a:rPr lang="fi-FI" sz="1400">
                          <a:effectLst/>
                        </a:rPr>
                        <a:t>Zero fill right shift</a:t>
                      </a:r>
                    </a:p>
                  </a:txBody>
                  <a:tcPr marL="60960" marR="60960" marT="60960" marB="60960"/>
                </a:tc>
                <a:tc>
                  <a:txBody>
                    <a:bodyPr/>
                    <a:lstStyle/>
                    <a:p>
                      <a:pPr algn="l" fontAlgn="t"/>
                      <a:r>
                        <a:rPr lang="en-US" sz="1400" dirty="0">
                          <a:effectLst/>
                        </a:rPr>
                        <a:t>Shifts right by pushing zeros in from the left, and let the rightmost bits fall off</a:t>
                      </a:r>
                    </a:p>
                  </a:txBody>
                  <a:tcPr marL="60960" marR="60960" marT="60960" marB="60960"/>
                </a:tc>
                <a:extLst>
                  <a:ext uri="{0D108BD9-81ED-4DB2-BD59-A6C34878D82A}">
                    <a16:rowId xmlns:a16="http://schemas.microsoft.com/office/drawing/2014/main" val="1416723028"/>
                  </a:ext>
                </a:extLst>
              </a:tr>
            </a:tbl>
          </a:graphicData>
        </a:graphic>
      </p:graphicFrame>
      <p:graphicFrame>
        <p:nvGraphicFramePr>
          <p:cNvPr id="12" name="Taulukko 12">
            <a:extLst>
              <a:ext uri="{FF2B5EF4-FFF2-40B4-BE49-F238E27FC236}">
                <a16:creationId xmlns:a16="http://schemas.microsoft.com/office/drawing/2014/main" id="{BABFAF3D-5FD5-4F1C-9191-0710D2572019}"/>
              </a:ext>
            </a:extLst>
          </p:cNvPr>
          <p:cNvGraphicFramePr>
            <a:graphicFrameLocks noGrp="1"/>
          </p:cNvGraphicFramePr>
          <p:nvPr>
            <p:extLst>
              <p:ext uri="{D42A27DB-BD31-4B8C-83A1-F6EECF244321}">
                <p14:modId xmlns:p14="http://schemas.microsoft.com/office/powerpoint/2010/main" val="2589308105"/>
              </p:ext>
            </p:extLst>
          </p:nvPr>
        </p:nvGraphicFramePr>
        <p:xfrm>
          <a:off x="5561134" y="3820773"/>
          <a:ext cx="6277500" cy="2743200"/>
        </p:xfrm>
        <a:graphic>
          <a:graphicData uri="http://schemas.openxmlformats.org/drawingml/2006/table">
            <a:tbl>
              <a:tblPr firstRow="1" bandRow="1">
                <a:tableStyleId>{93296810-A885-4BE3-A3E7-6D5BEEA58F35}</a:tableStyleId>
              </a:tblPr>
              <a:tblGrid>
                <a:gridCol w="1572334">
                  <a:extLst>
                    <a:ext uri="{9D8B030D-6E8A-4147-A177-3AD203B41FA5}">
                      <a16:colId xmlns:a16="http://schemas.microsoft.com/office/drawing/2014/main" val="186096415"/>
                    </a:ext>
                  </a:extLst>
                </a:gridCol>
                <a:gridCol w="1047565">
                  <a:extLst>
                    <a:ext uri="{9D8B030D-6E8A-4147-A177-3AD203B41FA5}">
                      <a16:colId xmlns:a16="http://schemas.microsoft.com/office/drawing/2014/main" val="2419820415"/>
                    </a:ext>
                  </a:extLst>
                </a:gridCol>
                <a:gridCol w="1686757">
                  <a:extLst>
                    <a:ext uri="{9D8B030D-6E8A-4147-A177-3AD203B41FA5}">
                      <a16:colId xmlns:a16="http://schemas.microsoft.com/office/drawing/2014/main" val="1105591323"/>
                    </a:ext>
                  </a:extLst>
                </a:gridCol>
                <a:gridCol w="1970844">
                  <a:extLst>
                    <a:ext uri="{9D8B030D-6E8A-4147-A177-3AD203B41FA5}">
                      <a16:colId xmlns:a16="http://schemas.microsoft.com/office/drawing/2014/main" val="2235997447"/>
                    </a:ext>
                  </a:extLst>
                </a:gridCol>
              </a:tblGrid>
              <a:tr h="351858">
                <a:tc>
                  <a:txBody>
                    <a:bodyPr/>
                    <a:lstStyle/>
                    <a:p>
                      <a:pPr algn="l" fontAlgn="t"/>
                      <a:r>
                        <a:rPr lang="fi-FI" dirty="0" err="1">
                          <a:effectLst/>
                        </a:rPr>
                        <a:t>Operation</a:t>
                      </a:r>
                      <a:endParaRPr lang="fi-FI" dirty="0">
                        <a:effectLst/>
                      </a:endParaRPr>
                    </a:p>
                  </a:txBody>
                  <a:tcPr marL="121920" marR="60960" marT="60960" marB="60960"/>
                </a:tc>
                <a:tc>
                  <a:txBody>
                    <a:bodyPr/>
                    <a:lstStyle/>
                    <a:p>
                      <a:pPr algn="l" fontAlgn="t"/>
                      <a:r>
                        <a:rPr lang="fi-FI">
                          <a:effectLst/>
                        </a:rPr>
                        <a:t>Result</a:t>
                      </a:r>
                    </a:p>
                  </a:txBody>
                  <a:tcPr marL="60960" marR="60960" marT="60960" marB="60960"/>
                </a:tc>
                <a:tc>
                  <a:txBody>
                    <a:bodyPr/>
                    <a:lstStyle/>
                    <a:p>
                      <a:pPr algn="l" fontAlgn="t"/>
                      <a:r>
                        <a:rPr lang="fi-FI" dirty="0" err="1">
                          <a:effectLst/>
                        </a:rPr>
                        <a:t>Same</a:t>
                      </a:r>
                      <a:r>
                        <a:rPr lang="fi-FI" dirty="0">
                          <a:effectLst/>
                        </a:rPr>
                        <a:t> as</a:t>
                      </a:r>
                    </a:p>
                  </a:txBody>
                  <a:tcPr marL="60960" marR="60960" marT="60960" marB="60960"/>
                </a:tc>
                <a:tc>
                  <a:txBody>
                    <a:bodyPr/>
                    <a:lstStyle/>
                    <a:p>
                      <a:pPr algn="l" fontAlgn="t"/>
                      <a:r>
                        <a:rPr lang="fi-FI" dirty="0" err="1">
                          <a:effectLst/>
                        </a:rPr>
                        <a:t>Result</a:t>
                      </a:r>
                      <a:endParaRPr lang="fi-FI" dirty="0">
                        <a:effectLst/>
                      </a:endParaRPr>
                    </a:p>
                  </a:txBody>
                  <a:tcPr marL="60960" marR="60960" marT="60960" marB="60960"/>
                </a:tc>
                <a:extLst>
                  <a:ext uri="{0D108BD9-81ED-4DB2-BD59-A6C34878D82A}">
                    <a16:rowId xmlns:a16="http://schemas.microsoft.com/office/drawing/2014/main" val="142259212"/>
                  </a:ext>
                </a:extLst>
              </a:tr>
              <a:tr h="297726">
                <a:tc>
                  <a:txBody>
                    <a:bodyPr/>
                    <a:lstStyle/>
                    <a:p>
                      <a:pPr algn="l" fontAlgn="t"/>
                      <a:r>
                        <a:rPr lang="fi-FI" sz="1400">
                          <a:effectLst/>
                        </a:rPr>
                        <a:t>5 &amp; 1</a:t>
                      </a:r>
                    </a:p>
                  </a:txBody>
                  <a:tcPr marL="121920" marR="60960" marT="60960" marB="60960"/>
                </a:tc>
                <a:tc>
                  <a:txBody>
                    <a:bodyPr/>
                    <a:lstStyle/>
                    <a:p>
                      <a:pPr algn="l" fontAlgn="t"/>
                      <a:r>
                        <a:rPr lang="fi-FI" sz="1400">
                          <a:effectLst/>
                        </a:rPr>
                        <a:t>1</a:t>
                      </a:r>
                    </a:p>
                  </a:txBody>
                  <a:tcPr marL="60960" marR="60960" marT="60960" marB="60960"/>
                </a:tc>
                <a:tc>
                  <a:txBody>
                    <a:bodyPr/>
                    <a:lstStyle/>
                    <a:p>
                      <a:pPr algn="l" fontAlgn="t"/>
                      <a:r>
                        <a:rPr lang="fi-FI" sz="1400">
                          <a:effectLst/>
                        </a:rPr>
                        <a:t>0101 &amp; 0001</a:t>
                      </a:r>
                    </a:p>
                  </a:txBody>
                  <a:tcPr marL="60960" marR="60960" marT="60960" marB="60960"/>
                </a:tc>
                <a:tc>
                  <a:txBody>
                    <a:bodyPr/>
                    <a:lstStyle/>
                    <a:p>
                      <a:pPr algn="l" fontAlgn="t"/>
                      <a:r>
                        <a:rPr lang="fi-FI" sz="1400">
                          <a:effectLst/>
                        </a:rPr>
                        <a:t> 0001</a:t>
                      </a:r>
                    </a:p>
                  </a:txBody>
                  <a:tcPr marL="60960" marR="60960" marT="60960" marB="60960"/>
                </a:tc>
                <a:extLst>
                  <a:ext uri="{0D108BD9-81ED-4DB2-BD59-A6C34878D82A}">
                    <a16:rowId xmlns:a16="http://schemas.microsoft.com/office/drawing/2014/main" val="1449037317"/>
                  </a:ext>
                </a:extLst>
              </a:tr>
              <a:tr h="297726">
                <a:tc>
                  <a:txBody>
                    <a:bodyPr/>
                    <a:lstStyle/>
                    <a:p>
                      <a:pPr algn="l" fontAlgn="t"/>
                      <a:r>
                        <a:rPr lang="fi-FI" sz="1400">
                          <a:effectLst/>
                        </a:rPr>
                        <a:t>5 | 1</a:t>
                      </a:r>
                    </a:p>
                  </a:txBody>
                  <a:tcPr marL="121920" marR="60960" marT="60960" marB="60960"/>
                </a:tc>
                <a:tc>
                  <a:txBody>
                    <a:bodyPr/>
                    <a:lstStyle/>
                    <a:p>
                      <a:pPr algn="l" fontAlgn="t"/>
                      <a:r>
                        <a:rPr lang="fi-FI" sz="1400" dirty="0">
                          <a:effectLst/>
                        </a:rPr>
                        <a:t>5</a:t>
                      </a:r>
                    </a:p>
                  </a:txBody>
                  <a:tcPr marL="60960" marR="60960" marT="60960" marB="60960"/>
                </a:tc>
                <a:tc>
                  <a:txBody>
                    <a:bodyPr/>
                    <a:lstStyle/>
                    <a:p>
                      <a:pPr algn="l" fontAlgn="t"/>
                      <a:r>
                        <a:rPr lang="fi-FI" sz="1400">
                          <a:effectLst/>
                        </a:rPr>
                        <a:t>0101 | 0001</a:t>
                      </a:r>
                    </a:p>
                  </a:txBody>
                  <a:tcPr marL="60960" marR="60960" marT="60960" marB="60960"/>
                </a:tc>
                <a:tc>
                  <a:txBody>
                    <a:bodyPr/>
                    <a:lstStyle/>
                    <a:p>
                      <a:pPr algn="l" fontAlgn="t"/>
                      <a:r>
                        <a:rPr lang="fi-FI" sz="1400">
                          <a:effectLst/>
                        </a:rPr>
                        <a:t> 0101</a:t>
                      </a:r>
                    </a:p>
                  </a:txBody>
                  <a:tcPr marL="60960" marR="60960" marT="60960" marB="60960"/>
                </a:tc>
                <a:extLst>
                  <a:ext uri="{0D108BD9-81ED-4DB2-BD59-A6C34878D82A}">
                    <a16:rowId xmlns:a16="http://schemas.microsoft.com/office/drawing/2014/main" val="3781277917"/>
                  </a:ext>
                </a:extLst>
              </a:tr>
              <a:tr h="297726">
                <a:tc>
                  <a:txBody>
                    <a:bodyPr/>
                    <a:lstStyle/>
                    <a:p>
                      <a:pPr algn="l" fontAlgn="t"/>
                      <a:r>
                        <a:rPr lang="fi-FI" sz="1400">
                          <a:effectLst/>
                        </a:rPr>
                        <a:t>~ 5</a:t>
                      </a:r>
                    </a:p>
                  </a:txBody>
                  <a:tcPr marL="121920" marR="60960" marT="60960" marB="60960"/>
                </a:tc>
                <a:tc>
                  <a:txBody>
                    <a:bodyPr/>
                    <a:lstStyle/>
                    <a:p>
                      <a:pPr algn="l" fontAlgn="t"/>
                      <a:r>
                        <a:rPr lang="fi-FI" sz="1400">
                          <a:effectLst/>
                        </a:rPr>
                        <a:t>10</a:t>
                      </a:r>
                    </a:p>
                  </a:txBody>
                  <a:tcPr marL="60960" marR="60960" marT="60960" marB="60960"/>
                </a:tc>
                <a:tc>
                  <a:txBody>
                    <a:bodyPr/>
                    <a:lstStyle/>
                    <a:p>
                      <a:pPr algn="l" fontAlgn="t"/>
                      <a:r>
                        <a:rPr lang="fi-FI" sz="1400">
                          <a:effectLst/>
                        </a:rPr>
                        <a:t> ~0101</a:t>
                      </a:r>
                    </a:p>
                  </a:txBody>
                  <a:tcPr marL="60960" marR="60960" marT="60960" marB="60960"/>
                </a:tc>
                <a:tc>
                  <a:txBody>
                    <a:bodyPr/>
                    <a:lstStyle/>
                    <a:p>
                      <a:pPr algn="l" fontAlgn="t"/>
                      <a:r>
                        <a:rPr lang="fi-FI" sz="1400">
                          <a:effectLst/>
                        </a:rPr>
                        <a:t> 1010</a:t>
                      </a:r>
                    </a:p>
                  </a:txBody>
                  <a:tcPr marL="60960" marR="60960" marT="60960" marB="60960"/>
                </a:tc>
                <a:extLst>
                  <a:ext uri="{0D108BD9-81ED-4DB2-BD59-A6C34878D82A}">
                    <a16:rowId xmlns:a16="http://schemas.microsoft.com/office/drawing/2014/main" val="2032641204"/>
                  </a:ext>
                </a:extLst>
              </a:tr>
              <a:tr h="297726">
                <a:tc>
                  <a:txBody>
                    <a:bodyPr/>
                    <a:lstStyle/>
                    <a:p>
                      <a:pPr algn="l" fontAlgn="t"/>
                      <a:r>
                        <a:rPr lang="fi-FI" sz="1400">
                          <a:effectLst/>
                        </a:rPr>
                        <a:t>5 &lt;&lt; 1</a:t>
                      </a:r>
                    </a:p>
                  </a:txBody>
                  <a:tcPr marL="121920" marR="60960" marT="60960" marB="60960"/>
                </a:tc>
                <a:tc>
                  <a:txBody>
                    <a:bodyPr/>
                    <a:lstStyle/>
                    <a:p>
                      <a:pPr algn="l" fontAlgn="t"/>
                      <a:r>
                        <a:rPr lang="fi-FI" sz="1400">
                          <a:effectLst/>
                        </a:rPr>
                        <a:t>10</a:t>
                      </a:r>
                    </a:p>
                  </a:txBody>
                  <a:tcPr marL="60960" marR="60960" marT="60960" marB="60960"/>
                </a:tc>
                <a:tc>
                  <a:txBody>
                    <a:bodyPr/>
                    <a:lstStyle/>
                    <a:p>
                      <a:pPr algn="l" fontAlgn="t"/>
                      <a:r>
                        <a:rPr lang="fi-FI" sz="1400" dirty="0">
                          <a:effectLst/>
                        </a:rPr>
                        <a:t>0101 &lt;&lt; 1</a:t>
                      </a:r>
                    </a:p>
                  </a:txBody>
                  <a:tcPr marL="60960" marR="60960" marT="60960" marB="60960"/>
                </a:tc>
                <a:tc>
                  <a:txBody>
                    <a:bodyPr/>
                    <a:lstStyle/>
                    <a:p>
                      <a:pPr algn="l" fontAlgn="t"/>
                      <a:r>
                        <a:rPr lang="fi-FI" sz="1400">
                          <a:effectLst/>
                        </a:rPr>
                        <a:t> 1010</a:t>
                      </a:r>
                    </a:p>
                  </a:txBody>
                  <a:tcPr marL="60960" marR="60960" marT="60960" marB="60960"/>
                </a:tc>
                <a:extLst>
                  <a:ext uri="{0D108BD9-81ED-4DB2-BD59-A6C34878D82A}">
                    <a16:rowId xmlns:a16="http://schemas.microsoft.com/office/drawing/2014/main" val="848376437"/>
                  </a:ext>
                </a:extLst>
              </a:tr>
              <a:tr h="297726">
                <a:tc>
                  <a:txBody>
                    <a:bodyPr/>
                    <a:lstStyle/>
                    <a:p>
                      <a:pPr algn="l" fontAlgn="t"/>
                      <a:r>
                        <a:rPr lang="fi-FI" sz="1400">
                          <a:effectLst/>
                        </a:rPr>
                        <a:t>5 ^ 1</a:t>
                      </a:r>
                    </a:p>
                  </a:txBody>
                  <a:tcPr marL="121920" marR="60960" marT="60960" marB="60960"/>
                </a:tc>
                <a:tc>
                  <a:txBody>
                    <a:bodyPr/>
                    <a:lstStyle/>
                    <a:p>
                      <a:pPr algn="l" fontAlgn="t"/>
                      <a:r>
                        <a:rPr lang="fi-FI" sz="1400">
                          <a:effectLst/>
                        </a:rPr>
                        <a:t>4</a:t>
                      </a:r>
                    </a:p>
                  </a:txBody>
                  <a:tcPr marL="60960" marR="60960" marT="60960" marB="60960"/>
                </a:tc>
                <a:tc>
                  <a:txBody>
                    <a:bodyPr/>
                    <a:lstStyle/>
                    <a:p>
                      <a:pPr algn="l" fontAlgn="t"/>
                      <a:r>
                        <a:rPr lang="fi-FI" sz="1400" dirty="0">
                          <a:effectLst/>
                        </a:rPr>
                        <a:t>0101 ^ 0001</a:t>
                      </a:r>
                    </a:p>
                  </a:txBody>
                  <a:tcPr marL="60960" marR="60960" marT="60960" marB="60960"/>
                </a:tc>
                <a:tc>
                  <a:txBody>
                    <a:bodyPr/>
                    <a:lstStyle/>
                    <a:p>
                      <a:pPr algn="l" fontAlgn="t"/>
                      <a:r>
                        <a:rPr lang="fi-FI" sz="1400" dirty="0">
                          <a:effectLst/>
                        </a:rPr>
                        <a:t> 0100</a:t>
                      </a:r>
                    </a:p>
                  </a:txBody>
                  <a:tcPr marL="60960" marR="60960" marT="60960" marB="60960"/>
                </a:tc>
                <a:extLst>
                  <a:ext uri="{0D108BD9-81ED-4DB2-BD59-A6C34878D82A}">
                    <a16:rowId xmlns:a16="http://schemas.microsoft.com/office/drawing/2014/main" val="3079138016"/>
                  </a:ext>
                </a:extLst>
              </a:tr>
              <a:tr h="297726">
                <a:tc>
                  <a:txBody>
                    <a:bodyPr/>
                    <a:lstStyle/>
                    <a:p>
                      <a:pPr algn="l" fontAlgn="t"/>
                      <a:r>
                        <a:rPr lang="fi-FI" sz="1400">
                          <a:effectLst/>
                        </a:rPr>
                        <a:t>5 &gt;&gt; 1</a:t>
                      </a:r>
                    </a:p>
                  </a:txBody>
                  <a:tcPr marL="121920" marR="60960" marT="60960" marB="60960"/>
                </a:tc>
                <a:tc>
                  <a:txBody>
                    <a:bodyPr/>
                    <a:lstStyle/>
                    <a:p>
                      <a:pPr algn="l" fontAlgn="t"/>
                      <a:r>
                        <a:rPr lang="fi-FI" sz="1400">
                          <a:effectLst/>
                        </a:rPr>
                        <a:t>2</a:t>
                      </a:r>
                    </a:p>
                  </a:txBody>
                  <a:tcPr marL="60960" marR="60960" marT="60960" marB="60960"/>
                </a:tc>
                <a:tc>
                  <a:txBody>
                    <a:bodyPr/>
                    <a:lstStyle/>
                    <a:p>
                      <a:pPr algn="l" fontAlgn="t"/>
                      <a:r>
                        <a:rPr lang="fi-FI" sz="1400">
                          <a:effectLst/>
                        </a:rPr>
                        <a:t>0101 &gt;&gt; 1</a:t>
                      </a:r>
                    </a:p>
                  </a:txBody>
                  <a:tcPr marL="60960" marR="60960" marT="60960" marB="60960"/>
                </a:tc>
                <a:tc>
                  <a:txBody>
                    <a:bodyPr/>
                    <a:lstStyle/>
                    <a:p>
                      <a:pPr algn="l" fontAlgn="t"/>
                      <a:r>
                        <a:rPr lang="fi-FI" sz="1400">
                          <a:effectLst/>
                        </a:rPr>
                        <a:t> 0010</a:t>
                      </a:r>
                    </a:p>
                  </a:txBody>
                  <a:tcPr marL="60960" marR="60960" marT="60960" marB="60960"/>
                </a:tc>
                <a:extLst>
                  <a:ext uri="{0D108BD9-81ED-4DB2-BD59-A6C34878D82A}">
                    <a16:rowId xmlns:a16="http://schemas.microsoft.com/office/drawing/2014/main" val="1577221813"/>
                  </a:ext>
                </a:extLst>
              </a:tr>
              <a:tr h="297726">
                <a:tc>
                  <a:txBody>
                    <a:bodyPr/>
                    <a:lstStyle/>
                    <a:p>
                      <a:pPr algn="l" fontAlgn="t"/>
                      <a:r>
                        <a:rPr lang="fi-FI" sz="1400">
                          <a:effectLst/>
                        </a:rPr>
                        <a:t>5 &gt;&gt;&gt; 1</a:t>
                      </a:r>
                    </a:p>
                  </a:txBody>
                  <a:tcPr marL="121920" marR="60960" marT="60960" marB="60960"/>
                </a:tc>
                <a:tc>
                  <a:txBody>
                    <a:bodyPr/>
                    <a:lstStyle/>
                    <a:p>
                      <a:pPr algn="l" fontAlgn="t"/>
                      <a:r>
                        <a:rPr lang="fi-FI" sz="1400">
                          <a:effectLst/>
                        </a:rPr>
                        <a:t>2</a:t>
                      </a:r>
                    </a:p>
                  </a:txBody>
                  <a:tcPr marL="60960" marR="60960" marT="60960" marB="60960"/>
                </a:tc>
                <a:tc>
                  <a:txBody>
                    <a:bodyPr/>
                    <a:lstStyle/>
                    <a:p>
                      <a:pPr algn="l" fontAlgn="t"/>
                      <a:r>
                        <a:rPr lang="fi-FI" sz="1400">
                          <a:effectLst/>
                        </a:rPr>
                        <a:t>0101 &gt;&gt;&gt; 1</a:t>
                      </a:r>
                    </a:p>
                  </a:txBody>
                  <a:tcPr marL="60960" marR="60960" marT="60960" marB="60960"/>
                </a:tc>
                <a:tc>
                  <a:txBody>
                    <a:bodyPr/>
                    <a:lstStyle/>
                    <a:p>
                      <a:pPr algn="l" fontAlgn="t"/>
                      <a:r>
                        <a:rPr lang="fi-FI" sz="1400" dirty="0">
                          <a:effectLst/>
                        </a:rPr>
                        <a:t> 0010</a:t>
                      </a:r>
                    </a:p>
                  </a:txBody>
                  <a:tcPr marL="60960" marR="60960" marT="60960" marB="60960"/>
                </a:tc>
                <a:extLst>
                  <a:ext uri="{0D108BD9-81ED-4DB2-BD59-A6C34878D82A}">
                    <a16:rowId xmlns:a16="http://schemas.microsoft.com/office/drawing/2014/main" val="658727330"/>
                  </a:ext>
                </a:extLst>
              </a:tr>
            </a:tbl>
          </a:graphicData>
        </a:graphic>
      </p:graphicFrame>
      <p:sp>
        <p:nvSpPr>
          <p:cNvPr id="8" name="Tekstiruutu 7">
            <a:extLst>
              <a:ext uri="{FF2B5EF4-FFF2-40B4-BE49-F238E27FC236}">
                <a16:creationId xmlns:a16="http://schemas.microsoft.com/office/drawing/2014/main" id="{8DA6E4AA-7CB6-4D0B-9007-60891C39E89D}"/>
              </a:ext>
            </a:extLst>
          </p:cNvPr>
          <p:cNvSpPr txBox="1"/>
          <p:nvPr/>
        </p:nvSpPr>
        <p:spPr>
          <a:xfrm>
            <a:off x="861133" y="3917577"/>
            <a:ext cx="4616301" cy="2585323"/>
          </a:xfrm>
          <a:prstGeom prst="rect">
            <a:avLst/>
          </a:prstGeom>
          <a:noFill/>
        </p:spPr>
        <p:txBody>
          <a:bodyPr wrap="square" rtlCol="0">
            <a:spAutoFit/>
          </a:bodyPr>
          <a:lstStyle/>
          <a:p>
            <a:r>
              <a:rPr lang="fi-FI" dirty="0">
                <a:solidFill>
                  <a:srgbClr val="00B050"/>
                </a:solidFill>
              </a:rPr>
              <a:t>JavaScript</a:t>
            </a:r>
            <a:r>
              <a:rPr lang="fi-FI" dirty="0"/>
              <a:t> </a:t>
            </a:r>
            <a:r>
              <a:rPr lang="fi-FI" dirty="0" err="1">
                <a:solidFill>
                  <a:srgbClr val="00B050"/>
                </a:solidFill>
              </a:rPr>
              <a:t>bitwise</a:t>
            </a:r>
            <a:r>
              <a:rPr lang="fi-FI" dirty="0"/>
              <a:t> </a:t>
            </a:r>
            <a:r>
              <a:rPr lang="fi-FI" dirty="0" err="1">
                <a:solidFill>
                  <a:srgbClr val="00B050"/>
                </a:solidFill>
              </a:rPr>
              <a:t>operators</a:t>
            </a:r>
            <a:r>
              <a:rPr lang="fi-FI" dirty="0"/>
              <a:t> and </a:t>
            </a:r>
            <a:r>
              <a:rPr lang="fi-FI" dirty="0" err="1"/>
              <a:t>examples</a:t>
            </a:r>
            <a:r>
              <a:rPr lang="fi-FI" dirty="0"/>
              <a:t>.</a:t>
            </a:r>
          </a:p>
          <a:p>
            <a:endParaRPr lang="fi-FI" dirty="0"/>
          </a:p>
          <a:p>
            <a:r>
              <a:rPr lang="en-US" dirty="0"/>
              <a:t>The examples above uses </a:t>
            </a:r>
            <a:r>
              <a:rPr lang="en-US" dirty="0">
                <a:highlight>
                  <a:srgbClr val="008000"/>
                </a:highlight>
              </a:rPr>
              <a:t>4 bits </a:t>
            </a:r>
            <a:r>
              <a:rPr lang="en-US" dirty="0">
                <a:solidFill>
                  <a:srgbClr val="00B050"/>
                </a:solidFill>
              </a:rPr>
              <a:t>unsigned</a:t>
            </a:r>
            <a:r>
              <a:rPr lang="en-US" dirty="0"/>
              <a:t> </a:t>
            </a:r>
          </a:p>
          <a:p>
            <a:r>
              <a:rPr lang="en-US" dirty="0">
                <a:solidFill>
                  <a:srgbClr val="00B050"/>
                </a:solidFill>
              </a:rPr>
              <a:t>binary</a:t>
            </a:r>
            <a:r>
              <a:rPr lang="en-US" dirty="0"/>
              <a:t> </a:t>
            </a:r>
            <a:r>
              <a:rPr lang="en-US" dirty="0">
                <a:solidFill>
                  <a:srgbClr val="00B050"/>
                </a:solidFill>
              </a:rPr>
              <a:t>numbers</a:t>
            </a:r>
            <a:r>
              <a:rPr lang="en-US" dirty="0"/>
              <a:t>. Because of this </a:t>
            </a:r>
            <a:r>
              <a:rPr lang="en-US" dirty="0">
                <a:highlight>
                  <a:srgbClr val="008000"/>
                </a:highlight>
              </a:rPr>
              <a:t>~ 5 </a:t>
            </a:r>
            <a:r>
              <a:rPr lang="en-US" dirty="0"/>
              <a:t>returns </a:t>
            </a:r>
            <a:r>
              <a:rPr lang="en-US" dirty="0">
                <a:highlight>
                  <a:srgbClr val="008000"/>
                </a:highlight>
              </a:rPr>
              <a:t>10</a:t>
            </a:r>
            <a:r>
              <a:rPr lang="en-US" dirty="0"/>
              <a:t>. Since </a:t>
            </a:r>
            <a:r>
              <a:rPr lang="en-US" dirty="0">
                <a:solidFill>
                  <a:srgbClr val="00B050"/>
                </a:solidFill>
              </a:rPr>
              <a:t>JavaScript</a:t>
            </a:r>
            <a:r>
              <a:rPr lang="en-US" dirty="0"/>
              <a:t> uses </a:t>
            </a:r>
            <a:r>
              <a:rPr lang="en-US" dirty="0">
                <a:highlight>
                  <a:srgbClr val="008000"/>
                </a:highlight>
              </a:rPr>
              <a:t>32 bits </a:t>
            </a:r>
            <a:r>
              <a:rPr lang="en-US" dirty="0">
                <a:solidFill>
                  <a:srgbClr val="00B050"/>
                </a:solidFill>
              </a:rPr>
              <a:t>signed</a:t>
            </a:r>
            <a:r>
              <a:rPr lang="en-US" dirty="0"/>
              <a:t> </a:t>
            </a:r>
            <a:r>
              <a:rPr lang="en-US" dirty="0">
                <a:solidFill>
                  <a:srgbClr val="00B050"/>
                </a:solidFill>
              </a:rPr>
              <a:t>integers</a:t>
            </a:r>
            <a:r>
              <a:rPr lang="en-US" dirty="0"/>
              <a:t>, it will not return </a:t>
            </a:r>
            <a:r>
              <a:rPr lang="en-US" dirty="0">
                <a:highlight>
                  <a:srgbClr val="008000"/>
                </a:highlight>
              </a:rPr>
              <a:t>10</a:t>
            </a:r>
            <a:r>
              <a:rPr lang="en-US" dirty="0"/>
              <a:t>. It will return </a:t>
            </a:r>
            <a:r>
              <a:rPr lang="en-US" dirty="0">
                <a:highlight>
                  <a:srgbClr val="008000"/>
                </a:highlight>
              </a:rPr>
              <a:t>-6</a:t>
            </a:r>
            <a:r>
              <a:rPr lang="en-US" dirty="0"/>
              <a:t>.</a:t>
            </a:r>
            <a:endParaRPr lang="fi-FI" dirty="0"/>
          </a:p>
          <a:p>
            <a:endParaRPr lang="fi-FI" dirty="0"/>
          </a:p>
          <a:p>
            <a:r>
              <a:rPr lang="fi-FI" dirty="0" err="1"/>
              <a:t>Source</a:t>
            </a:r>
            <a:r>
              <a:rPr lang="fi-FI" dirty="0"/>
              <a:t>: https://www.w3schools.com/js/js_bitwise.asp</a:t>
            </a:r>
          </a:p>
        </p:txBody>
      </p:sp>
    </p:spTree>
    <p:extLst>
      <p:ext uri="{BB962C8B-B14F-4D97-AF65-F5344CB8AC3E}">
        <p14:creationId xmlns:p14="http://schemas.microsoft.com/office/powerpoint/2010/main" val="10916201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C6FFE66B-CA4F-417B-A7F6-DE40A5E74A01}"/>
              </a:ext>
            </a:extLst>
          </p:cNvPr>
          <p:cNvSpPr>
            <a:spLocks noGrp="1"/>
          </p:cNvSpPr>
          <p:nvPr>
            <p:ph type="title"/>
          </p:nvPr>
        </p:nvSpPr>
        <p:spPr/>
        <p:txBody>
          <a:bodyPr>
            <a:normAutofit/>
          </a:bodyPr>
          <a:lstStyle/>
          <a:p>
            <a:pPr algn="ctr"/>
            <a:r>
              <a:rPr lang="fi-FI" dirty="0" err="1"/>
              <a:t>String</a:t>
            </a:r>
            <a:r>
              <a:rPr lang="fi-FI" dirty="0"/>
              <a:t> </a:t>
            </a:r>
            <a:r>
              <a:rPr lang="fi-FI" dirty="0" err="1"/>
              <a:t>Operators</a:t>
            </a:r>
            <a:endParaRPr lang="fi-FI" dirty="0"/>
          </a:p>
        </p:txBody>
      </p:sp>
      <p:sp>
        <p:nvSpPr>
          <p:cNvPr id="3" name="Sisällön paikkamerkki 2">
            <a:extLst>
              <a:ext uri="{FF2B5EF4-FFF2-40B4-BE49-F238E27FC236}">
                <a16:creationId xmlns:a16="http://schemas.microsoft.com/office/drawing/2014/main" id="{B2AD7F28-4751-4F20-9907-2F6C6AFBC945}"/>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https://www.w3schools.com/js/js_operators.asp</a:t>
            </a:r>
          </a:p>
        </p:txBody>
      </p:sp>
      <p:sp>
        <p:nvSpPr>
          <p:cNvPr id="5" name="Dian numeron paikkamerkki 4">
            <a:extLst>
              <a:ext uri="{FF2B5EF4-FFF2-40B4-BE49-F238E27FC236}">
                <a16:creationId xmlns:a16="http://schemas.microsoft.com/office/drawing/2014/main" id="{02F5850E-7766-4E02-BC11-D4C11E307C17}"/>
              </a:ext>
            </a:extLst>
          </p:cNvPr>
          <p:cNvSpPr>
            <a:spLocks noGrp="1"/>
          </p:cNvSpPr>
          <p:nvPr>
            <p:ph type="sldNum" sz="quarter" idx="12"/>
          </p:nvPr>
        </p:nvSpPr>
        <p:spPr/>
        <p:txBody>
          <a:bodyPr/>
          <a:lstStyle/>
          <a:p>
            <a:fld id="{3A98EE3D-8CD1-4C3F-BD1C-C98C9596463C}" type="slidenum">
              <a:rPr lang="en-US" smtClean="0"/>
              <a:t>59</a:t>
            </a:fld>
            <a:endParaRPr lang="en-US" dirty="0"/>
          </a:p>
        </p:txBody>
      </p:sp>
      <p:pic>
        <p:nvPicPr>
          <p:cNvPr id="8" name="Kuva 7">
            <a:extLst>
              <a:ext uri="{FF2B5EF4-FFF2-40B4-BE49-F238E27FC236}">
                <a16:creationId xmlns:a16="http://schemas.microsoft.com/office/drawing/2014/main" id="{AB72678A-F5CB-4B3F-87EB-BD4482D4E7FD}"/>
              </a:ext>
            </a:extLst>
          </p:cNvPr>
          <p:cNvPicPr>
            <a:picLocks noChangeAspect="1"/>
          </p:cNvPicPr>
          <p:nvPr/>
        </p:nvPicPr>
        <p:blipFill>
          <a:blip r:embed="rId2"/>
          <a:stretch>
            <a:fillRect/>
          </a:stretch>
        </p:blipFill>
        <p:spPr>
          <a:xfrm>
            <a:off x="861134" y="1109751"/>
            <a:ext cx="10779804" cy="5106223"/>
          </a:xfrm>
          <a:prstGeom prst="rect">
            <a:avLst/>
          </a:prstGeom>
        </p:spPr>
      </p:pic>
    </p:spTree>
    <p:extLst>
      <p:ext uri="{BB962C8B-B14F-4D97-AF65-F5344CB8AC3E}">
        <p14:creationId xmlns:p14="http://schemas.microsoft.com/office/powerpoint/2010/main" val="441731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52CC1FCA-A3A3-4916-8400-AC3C4B6E0B47}"/>
              </a:ext>
            </a:extLst>
          </p:cNvPr>
          <p:cNvSpPr>
            <a:spLocks noGrp="1"/>
          </p:cNvSpPr>
          <p:nvPr>
            <p:ph type="title"/>
          </p:nvPr>
        </p:nvSpPr>
        <p:spPr/>
        <p:txBody>
          <a:bodyPr>
            <a:normAutofit fontScale="90000"/>
          </a:bodyPr>
          <a:lstStyle/>
          <a:p>
            <a:pPr algn="ctr"/>
            <a:r>
              <a:rPr lang="fi-FI" dirty="0"/>
              <a:t>DOM and HTML DOM</a:t>
            </a:r>
          </a:p>
        </p:txBody>
      </p:sp>
      <p:sp>
        <p:nvSpPr>
          <p:cNvPr id="3" name="Sisällön paikkamerkki 2">
            <a:extLst>
              <a:ext uri="{FF2B5EF4-FFF2-40B4-BE49-F238E27FC236}">
                <a16:creationId xmlns:a16="http://schemas.microsoft.com/office/drawing/2014/main" id="{07D9A821-F7C7-4CCD-AB11-1BFD42B7EB4F}"/>
              </a:ext>
            </a:extLst>
          </p:cNvPr>
          <p:cNvSpPr>
            <a:spLocks noGrp="1"/>
          </p:cNvSpPr>
          <p:nvPr>
            <p:ph sz="half" idx="1"/>
          </p:nvPr>
        </p:nvSpPr>
        <p:spPr>
          <a:xfrm>
            <a:off x="798990" y="1180730"/>
            <a:ext cx="4938026" cy="5390665"/>
          </a:xfrm>
        </p:spPr>
        <p:txBody>
          <a:bodyPr>
            <a:normAutofit fontScale="92500" lnSpcReduction="20000"/>
          </a:bodyPr>
          <a:lstStyle/>
          <a:p>
            <a:r>
              <a:rPr lang="en-US" dirty="0"/>
              <a:t>When a web page is loaded, the browser creates a </a:t>
            </a:r>
            <a:r>
              <a:rPr lang="en-US" dirty="0">
                <a:solidFill>
                  <a:srgbClr val="00B050"/>
                </a:solidFill>
              </a:rPr>
              <a:t>Document Object Model (DOM) </a:t>
            </a:r>
            <a:r>
              <a:rPr lang="en-US" dirty="0"/>
              <a:t>of the page. </a:t>
            </a:r>
          </a:p>
          <a:p>
            <a:r>
              <a:rPr lang="fi-FI" dirty="0" err="1"/>
              <a:t>The</a:t>
            </a:r>
            <a:r>
              <a:rPr lang="fi-FI" dirty="0"/>
              <a:t> </a:t>
            </a:r>
            <a:r>
              <a:rPr lang="fi-FI" dirty="0">
                <a:solidFill>
                  <a:srgbClr val="00B050"/>
                </a:solidFill>
              </a:rPr>
              <a:t>DOM</a:t>
            </a:r>
            <a:r>
              <a:rPr lang="fi-FI" dirty="0"/>
              <a:t> is a </a:t>
            </a:r>
            <a:r>
              <a:rPr lang="fi-FI" dirty="0">
                <a:solidFill>
                  <a:srgbClr val="00B050"/>
                </a:solidFill>
              </a:rPr>
              <a:t>W3C (World Wide Web </a:t>
            </a:r>
            <a:r>
              <a:rPr lang="fi-FI" dirty="0" err="1">
                <a:solidFill>
                  <a:srgbClr val="00B050"/>
                </a:solidFill>
              </a:rPr>
              <a:t>Consortium</a:t>
            </a:r>
            <a:r>
              <a:rPr lang="fi-FI" dirty="0">
                <a:solidFill>
                  <a:srgbClr val="00B050"/>
                </a:solidFill>
              </a:rPr>
              <a:t>) </a:t>
            </a:r>
            <a:r>
              <a:rPr lang="fi-FI" dirty="0" err="1"/>
              <a:t>standard</a:t>
            </a:r>
            <a:r>
              <a:rPr lang="fi-FI" dirty="0"/>
              <a:t>.</a:t>
            </a:r>
          </a:p>
          <a:p>
            <a:r>
              <a:rPr lang="fi-FI" dirty="0" err="1"/>
              <a:t>The</a:t>
            </a:r>
            <a:r>
              <a:rPr lang="fi-FI" dirty="0"/>
              <a:t> </a:t>
            </a:r>
            <a:r>
              <a:rPr lang="fi-FI" dirty="0">
                <a:solidFill>
                  <a:srgbClr val="00B050"/>
                </a:solidFill>
              </a:rPr>
              <a:t>DOM</a:t>
            </a:r>
            <a:r>
              <a:rPr lang="fi-FI" dirty="0"/>
              <a:t> </a:t>
            </a:r>
            <a:r>
              <a:rPr lang="fi-FI" dirty="0" err="1"/>
              <a:t>defines</a:t>
            </a:r>
            <a:r>
              <a:rPr lang="fi-FI" dirty="0"/>
              <a:t> a </a:t>
            </a:r>
            <a:r>
              <a:rPr lang="fi-FI" dirty="0" err="1"/>
              <a:t>standard</a:t>
            </a:r>
            <a:r>
              <a:rPr lang="fi-FI" dirty="0"/>
              <a:t> for </a:t>
            </a:r>
            <a:r>
              <a:rPr lang="fi-FI" dirty="0" err="1"/>
              <a:t>accessing</a:t>
            </a:r>
            <a:r>
              <a:rPr lang="fi-FI" dirty="0"/>
              <a:t> </a:t>
            </a:r>
            <a:r>
              <a:rPr lang="fi-FI" dirty="0" err="1"/>
              <a:t>documents</a:t>
            </a:r>
            <a:r>
              <a:rPr lang="fi-FI" dirty="0"/>
              <a:t>.</a:t>
            </a:r>
          </a:p>
          <a:p>
            <a:r>
              <a:rPr lang="fi-FI" dirty="0" err="1"/>
              <a:t>The</a:t>
            </a:r>
            <a:r>
              <a:rPr lang="fi-FI" dirty="0"/>
              <a:t> </a:t>
            </a:r>
            <a:r>
              <a:rPr lang="fi-FI" dirty="0">
                <a:solidFill>
                  <a:srgbClr val="00B050"/>
                </a:solidFill>
              </a:rPr>
              <a:t>W3C DOM </a:t>
            </a:r>
            <a:r>
              <a:rPr lang="fi-FI" dirty="0" err="1"/>
              <a:t>standard</a:t>
            </a:r>
            <a:r>
              <a:rPr lang="fi-FI" dirty="0"/>
              <a:t> is </a:t>
            </a:r>
            <a:r>
              <a:rPr lang="fi-FI" dirty="0" err="1"/>
              <a:t>separated</a:t>
            </a:r>
            <a:r>
              <a:rPr lang="fi-FI" dirty="0"/>
              <a:t> into 3 </a:t>
            </a:r>
            <a:r>
              <a:rPr lang="fi-FI" dirty="0" err="1"/>
              <a:t>different</a:t>
            </a:r>
            <a:r>
              <a:rPr lang="fi-FI" dirty="0"/>
              <a:t> </a:t>
            </a:r>
            <a:r>
              <a:rPr lang="fi-FI" dirty="0" err="1"/>
              <a:t>parts</a:t>
            </a:r>
            <a:r>
              <a:rPr lang="fi-FI" dirty="0"/>
              <a:t>:</a:t>
            </a:r>
          </a:p>
          <a:p>
            <a:endParaRPr lang="fi-FI" dirty="0"/>
          </a:p>
          <a:p>
            <a:pPr>
              <a:buClr>
                <a:srgbClr val="00B050"/>
              </a:buClr>
              <a:buFont typeface="Wingdings" panose="05000000000000000000" pitchFamily="2" charset="2"/>
              <a:buChar char="q"/>
            </a:pPr>
            <a:r>
              <a:rPr lang="fi-FI" dirty="0" err="1">
                <a:solidFill>
                  <a:schemeClr val="tx1"/>
                </a:solidFill>
                <a:highlight>
                  <a:srgbClr val="008000"/>
                </a:highlight>
              </a:rPr>
              <a:t>Core</a:t>
            </a:r>
            <a:r>
              <a:rPr lang="fi-FI" dirty="0">
                <a:solidFill>
                  <a:schemeClr val="tx1"/>
                </a:solidFill>
                <a:highlight>
                  <a:srgbClr val="008000"/>
                </a:highlight>
              </a:rPr>
              <a:t> DOM </a:t>
            </a:r>
            <a:r>
              <a:rPr lang="fi-FI" dirty="0"/>
              <a:t>- </a:t>
            </a:r>
            <a:r>
              <a:rPr lang="fi-FI" dirty="0" err="1"/>
              <a:t>standard</a:t>
            </a:r>
            <a:r>
              <a:rPr lang="fi-FI" dirty="0"/>
              <a:t> </a:t>
            </a:r>
            <a:r>
              <a:rPr lang="fi-FI" dirty="0" err="1"/>
              <a:t>model</a:t>
            </a:r>
            <a:r>
              <a:rPr lang="fi-FI" dirty="0"/>
              <a:t> for </a:t>
            </a:r>
            <a:r>
              <a:rPr lang="fi-FI" dirty="0" err="1"/>
              <a:t>all</a:t>
            </a:r>
            <a:r>
              <a:rPr lang="fi-FI" dirty="0"/>
              <a:t> </a:t>
            </a:r>
            <a:r>
              <a:rPr lang="fi-FI" dirty="0" err="1"/>
              <a:t>document</a:t>
            </a:r>
            <a:r>
              <a:rPr lang="fi-FI" dirty="0"/>
              <a:t> </a:t>
            </a:r>
            <a:r>
              <a:rPr lang="fi-FI" dirty="0" err="1"/>
              <a:t>types</a:t>
            </a:r>
            <a:endParaRPr lang="fi-FI" dirty="0"/>
          </a:p>
          <a:p>
            <a:pPr>
              <a:buClr>
                <a:srgbClr val="00B050"/>
              </a:buClr>
              <a:buFont typeface="Wingdings" panose="05000000000000000000" pitchFamily="2" charset="2"/>
              <a:buChar char="q"/>
            </a:pPr>
            <a:r>
              <a:rPr lang="fi-FI" dirty="0">
                <a:solidFill>
                  <a:schemeClr val="tx1"/>
                </a:solidFill>
                <a:highlight>
                  <a:srgbClr val="008000"/>
                </a:highlight>
              </a:rPr>
              <a:t>XML DOM </a:t>
            </a:r>
            <a:r>
              <a:rPr lang="fi-FI" dirty="0"/>
              <a:t>- </a:t>
            </a:r>
            <a:r>
              <a:rPr lang="fi-FI" dirty="0" err="1"/>
              <a:t>standard</a:t>
            </a:r>
            <a:r>
              <a:rPr lang="fi-FI" dirty="0"/>
              <a:t> </a:t>
            </a:r>
            <a:r>
              <a:rPr lang="fi-FI" dirty="0" err="1"/>
              <a:t>model</a:t>
            </a:r>
            <a:r>
              <a:rPr lang="fi-FI" dirty="0"/>
              <a:t> for XML </a:t>
            </a:r>
            <a:r>
              <a:rPr lang="fi-FI" dirty="0" err="1"/>
              <a:t>documents</a:t>
            </a:r>
            <a:endParaRPr lang="fi-FI" dirty="0"/>
          </a:p>
          <a:p>
            <a:pPr>
              <a:buClr>
                <a:srgbClr val="00B050"/>
              </a:buClr>
              <a:buFont typeface="Wingdings" panose="05000000000000000000" pitchFamily="2" charset="2"/>
              <a:buChar char="q"/>
            </a:pPr>
            <a:r>
              <a:rPr lang="fi-FI" dirty="0">
                <a:solidFill>
                  <a:schemeClr val="tx1"/>
                </a:solidFill>
                <a:highlight>
                  <a:srgbClr val="008000"/>
                </a:highlight>
              </a:rPr>
              <a:t>HTML DOM </a:t>
            </a:r>
            <a:r>
              <a:rPr lang="fi-FI" dirty="0"/>
              <a:t>- </a:t>
            </a:r>
            <a:r>
              <a:rPr lang="fi-FI" dirty="0" err="1"/>
              <a:t>standard</a:t>
            </a:r>
            <a:r>
              <a:rPr lang="fi-FI" dirty="0"/>
              <a:t> </a:t>
            </a:r>
            <a:r>
              <a:rPr lang="fi-FI" dirty="0" err="1"/>
              <a:t>model</a:t>
            </a:r>
            <a:r>
              <a:rPr lang="fi-FI" dirty="0"/>
              <a:t> for HTML </a:t>
            </a:r>
            <a:r>
              <a:rPr lang="fi-FI" dirty="0" err="1"/>
              <a:t>documents</a:t>
            </a:r>
            <a:endParaRPr lang="fi-FI" dirty="0"/>
          </a:p>
          <a:p>
            <a:r>
              <a:rPr lang="fi-FI" dirty="0" err="1"/>
              <a:t>Source</a:t>
            </a:r>
            <a:r>
              <a:rPr lang="fi-FI" dirty="0"/>
              <a:t>: https://www.w3schools.com/js/js_htmldom.asp</a:t>
            </a:r>
          </a:p>
        </p:txBody>
      </p:sp>
      <p:sp>
        <p:nvSpPr>
          <p:cNvPr id="4" name="Sisällön paikkamerkki 3">
            <a:extLst>
              <a:ext uri="{FF2B5EF4-FFF2-40B4-BE49-F238E27FC236}">
                <a16:creationId xmlns:a16="http://schemas.microsoft.com/office/drawing/2014/main" id="{C0B55EEB-631A-45D5-8A0D-68257C58EB1E}"/>
              </a:ext>
            </a:extLst>
          </p:cNvPr>
          <p:cNvSpPr>
            <a:spLocks noGrp="1"/>
          </p:cNvSpPr>
          <p:nvPr>
            <p:ph sz="half" idx="2"/>
          </p:nvPr>
        </p:nvSpPr>
        <p:spPr>
          <a:xfrm>
            <a:off x="6217654" y="1180729"/>
            <a:ext cx="4938026" cy="5390665"/>
          </a:xfrm>
        </p:spPr>
        <p:txBody>
          <a:bodyPr>
            <a:normAutofit fontScale="92500" lnSpcReduction="20000"/>
          </a:bodyPr>
          <a:lstStyle/>
          <a:p>
            <a:r>
              <a:rPr lang="en-US" dirty="0"/>
              <a:t>With the </a:t>
            </a:r>
            <a:r>
              <a:rPr lang="en-US" dirty="0">
                <a:solidFill>
                  <a:srgbClr val="00B050"/>
                </a:solidFill>
              </a:rPr>
              <a:t>HTML DOM</a:t>
            </a:r>
            <a:r>
              <a:rPr lang="en-US" dirty="0"/>
              <a:t>, </a:t>
            </a:r>
            <a:r>
              <a:rPr lang="en-US" dirty="0">
                <a:solidFill>
                  <a:srgbClr val="00B050"/>
                </a:solidFill>
              </a:rPr>
              <a:t>JavaScript</a:t>
            </a:r>
            <a:r>
              <a:rPr lang="en-US" dirty="0"/>
              <a:t> can access and change all the </a:t>
            </a:r>
            <a:r>
              <a:rPr lang="en-US" dirty="0">
                <a:solidFill>
                  <a:srgbClr val="00B050"/>
                </a:solidFill>
              </a:rPr>
              <a:t>elements</a:t>
            </a:r>
            <a:r>
              <a:rPr lang="en-US" dirty="0"/>
              <a:t> of an </a:t>
            </a:r>
            <a:r>
              <a:rPr lang="en-US" dirty="0">
                <a:solidFill>
                  <a:srgbClr val="00B050"/>
                </a:solidFill>
              </a:rPr>
              <a:t>HTML</a:t>
            </a:r>
            <a:r>
              <a:rPr lang="en-US" dirty="0"/>
              <a:t> </a:t>
            </a:r>
            <a:r>
              <a:rPr lang="en-US" dirty="0">
                <a:solidFill>
                  <a:srgbClr val="00B050"/>
                </a:solidFill>
              </a:rPr>
              <a:t>document</a:t>
            </a:r>
            <a:r>
              <a:rPr lang="en-US" dirty="0"/>
              <a:t>.</a:t>
            </a:r>
          </a:p>
          <a:p>
            <a:r>
              <a:rPr lang="en-US" dirty="0"/>
              <a:t>The </a:t>
            </a:r>
            <a:r>
              <a:rPr lang="en-US" dirty="0">
                <a:solidFill>
                  <a:srgbClr val="00B050"/>
                </a:solidFill>
              </a:rPr>
              <a:t>HTML DOM </a:t>
            </a:r>
            <a:r>
              <a:rPr lang="en-US" dirty="0"/>
              <a:t>is a standard object model and programming interface for </a:t>
            </a:r>
            <a:r>
              <a:rPr lang="en-US" dirty="0">
                <a:solidFill>
                  <a:srgbClr val="00B050"/>
                </a:solidFill>
              </a:rPr>
              <a:t>HTML</a:t>
            </a:r>
            <a:r>
              <a:rPr lang="en-US" dirty="0"/>
              <a:t>. It defines:</a:t>
            </a:r>
          </a:p>
          <a:p>
            <a:endParaRPr lang="en-US" dirty="0"/>
          </a:p>
          <a:p>
            <a:pPr>
              <a:buClr>
                <a:srgbClr val="00B050"/>
              </a:buClr>
              <a:buFont typeface="Wingdings" panose="05000000000000000000" pitchFamily="2" charset="2"/>
              <a:buChar char="q"/>
            </a:pPr>
            <a:r>
              <a:rPr lang="en-US" dirty="0"/>
              <a:t>The HTML elements as objects </a:t>
            </a:r>
          </a:p>
          <a:p>
            <a:pPr>
              <a:buClr>
                <a:srgbClr val="00B050"/>
              </a:buClr>
              <a:buFont typeface="Wingdings" panose="05000000000000000000" pitchFamily="2" charset="2"/>
              <a:buChar char="q"/>
            </a:pPr>
            <a:r>
              <a:rPr lang="en-US" dirty="0"/>
              <a:t>The properties of all HTML elements </a:t>
            </a:r>
          </a:p>
          <a:p>
            <a:pPr>
              <a:buClr>
                <a:srgbClr val="00B050"/>
              </a:buClr>
              <a:buFont typeface="Wingdings" panose="05000000000000000000" pitchFamily="2" charset="2"/>
              <a:buChar char="q"/>
            </a:pPr>
            <a:r>
              <a:rPr lang="en-US" dirty="0"/>
              <a:t>The methods to access all HTML elements</a:t>
            </a:r>
          </a:p>
          <a:p>
            <a:pPr>
              <a:buClr>
                <a:srgbClr val="00B050"/>
              </a:buClr>
              <a:buFont typeface="Wingdings" panose="05000000000000000000" pitchFamily="2" charset="2"/>
              <a:buChar char="q"/>
            </a:pPr>
            <a:r>
              <a:rPr lang="en-US" dirty="0"/>
              <a:t>The events for all HTML elements</a:t>
            </a:r>
          </a:p>
          <a:p>
            <a:endParaRPr lang="en-US" dirty="0"/>
          </a:p>
          <a:p>
            <a:r>
              <a:rPr lang="en-US" dirty="0"/>
              <a:t>The </a:t>
            </a:r>
            <a:r>
              <a:rPr lang="en-US" dirty="0">
                <a:solidFill>
                  <a:srgbClr val="00B050"/>
                </a:solidFill>
              </a:rPr>
              <a:t>HTML DOM </a:t>
            </a:r>
            <a:r>
              <a:rPr lang="en-US" dirty="0"/>
              <a:t>is a standard for how to get, change, add, or delete </a:t>
            </a:r>
            <a:r>
              <a:rPr lang="en-US" dirty="0">
                <a:solidFill>
                  <a:srgbClr val="00B050"/>
                </a:solidFill>
              </a:rPr>
              <a:t>HTML</a:t>
            </a:r>
            <a:r>
              <a:rPr lang="en-US" dirty="0"/>
              <a:t> </a:t>
            </a:r>
            <a:r>
              <a:rPr lang="en-US" dirty="0">
                <a:solidFill>
                  <a:srgbClr val="00B050"/>
                </a:solidFill>
              </a:rPr>
              <a:t>elements</a:t>
            </a:r>
            <a:r>
              <a:rPr lang="en-US" dirty="0"/>
              <a:t>.</a:t>
            </a:r>
            <a:endParaRPr lang="fi-FI" dirty="0"/>
          </a:p>
        </p:txBody>
      </p:sp>
      <p:sp>
        <p:nvSpPr>
          <p:cNvPr id="5" name="Dian numeron paikkamerkki 4">
            <a:extLst>
              <a:ext uri="{FF2B5EF4-FFF2-40B4-BE49-F238E27FC236}">
                <a16:creationId xmlns:a16="http://schemas.microsoft.com/office/drawing/2014/main" id="{D3B788F5-217C-4448-B7B1-98AEB3B5DBE8}"/>
              </a:ext>
            </a:extLst>
          </p:cNvPr>
          <p:cNvSpPr>
            <a:spLocks noGrp="1"/>
          </p:cNvSpPr>
          <p:nvPr>
            <p:ph type="sldNum" sz="quarter" idx="12"/>
          </p:nvPr>
        </p:nvSpPr>
        <p:spPr/>
        <p:txBody>
          <a:bodyPr/>
          <a:lstStyle/>
          <a:p>
            <a:fld id="{3A98EE3D-8CD1-4C3F-BD1C-C98C9596463C}" type="slidenum">
              <a:rPr lang="en-US" smtClean="0"/>
              <a:t>6</a:t>
            </a:fld>
            <a:endParaRPr lang="en-US" dirty="0"/>
          </a:p>
        </p:txBody>
      </p:sp>
    </p:spTree>
    <p:extLst>
      <p:ext uri="{BB962C8B-B14F-4D97-AF65-F5344CB8AC3E}">
        <p14:creationId xmlns:p14="http://schemas.microsoft.com/office/powerpoint/2010/main" val="37716157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921415B3-D6ED-4B8A-8362-8156C99C5BE3}"/>
              </a:ext>
            </a:extLst>
          </p:cNvPr>
          <p:cNvSpPr>
            <a:spLocks noGrp="1"/>
          </p:cNvSpPr>
          <p:nvPr>
            <p:ph type="title"/>
          </p:nvPr>
        </p:nvSpPr>
        <p:spPr/>
        <p:txBody>
          <a:bodyPr>
            <a:normAutofit/>
          </a:bodyPr>
          <a:lstStyle/>
          <a:p>
            <a:pPr algn="ctr"/>
            <a:r>
              <a:rPr lang="fi-FI" dirty="0" err="1"/>
              <a:t>Unary</a:t>
            </a:r>
            <a:r>
              <a:rPr lang="fi-FI" dirty="0"/>
              <a:t>, </a:t>
            </a:r>
            <a:r>
              <a:rPr lang="fi-FI" dirty="0" err="1"/>
              <a:t>Binary</a:t>
            </a:r>
            <a:r>
              <a:rPr lang="fi-FI" dirty="0"/>
              <a:t> and </a:t>
            </a:r>
            <a:r>
              <a:rPr lang="fi-FI" dirty="0" err="1"/>
              <a:t>Ternary</a:t>
            </a:r>
            <a:r>
              <a:rPr lang="fi-FI" dirty="0"/>
              <a:t> </a:t>
            </a:r>
            <a:r>
              <a:rPr lang="fi-FI" dirty="0" err="1"/>
              <a:t>Operators</a:t>
            </a:r>
            <a:endParaRPr lang="fi-FI" dirty="0"/>
          </a:p>
        </p:txBody>
      </p:sp>
      <p:sp>
        <p:nvSpPr>
          <p:cNvPr id="3" name="Sisällön paikkamerkki 2">
            <a:extLst>
              <a:ext uri="{FF2B5EF4-FFF2-40B4-BE49-F238E27FC236}">
                <a16:creationId xmlns:a16="http://schemas.microsoft.com/office/drawing/2014/main" id="{4AC5FB39-E362-4F88-A3B8-7EB5C1E15A4A}"/>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https://developer.mozilla.org/en-US/docs/Web/JavaScript/Guide/Expressions_and_Operators</a:t>
            </a:r>
          </a:p>
        </p:txBody>
      </p:sp>
      <p:sp>
        <p:nvSpPr>
          <p:cNvPr id="5" name="Dian numeron paikkamerkki 4">
            <a:extLst>
              <a:ext uri="{FF2B5EF4-FFF2-40B4-BE49-F238E27FC236}">
                <a16:creationId xmlns:a16="http://schemas.microsoft.com/office/drawing/2014/main" id="{FA447A03-77DA-4B27-B4FA-D410A8613F33}"/>
              </a:ext>
            </a:extLst>
          </p:cNvPr>
          <p:cNvSpPr>
            <a:spLocks noGrp="1"/>
          </p:cNvSpPr>
          <p:nvPr>
            <p:ph type="sldNum" sz="quarter" idx="12"/>
          </p:nvPr>
        </p:nvSpPr>
        <p:spPr/>
        <p:txBody>
          <a:bodyPr/>
          <a:lstStyle/>
          <a:p>
            <a:fld id="{3A98EE3D-8CD1-4C3F-BD1C-C98C9596463C}" type="slidenum">
              <a:rPr lang="en-US" smtClean="0"/>
              <a:t>60</a:t>
            </a:fld>
            <a:endParaRPr lang="en-US" dirty="0"/>
          </a:p>
        </p:txBody>
      </p:sp>
      <p:sp>
        <p:nvSpPr>
          <p:cNvPr id="4" name="Sisällön paikkamerkki 3">
            <a:extLst>
              <a:ext uri="{FF2B5EF4-FFF2-40B4-BE49-F238E27FC236}">
                <a16:creationId xmlns:a16="http://schemas.microsoft.com/office/drawing/2014/main" id="{9C0FA698-0657-476B-A78D-70E1E3F0DA3B}"/>
              </a:ext>
            </a:extLst>
          </p:cNvPr>
          <p:cNvSpPr>
            <a:spLocks noGrp="1"/>
          </p:cNvSpPr>
          <p:nvPr>
            <p:ph sz="half" idx="4294967295"/>
          </p:nvPr>
        </p:nvSpPr>
        <p:spPr>
          <a:xfrm>
            <a:off x="7254875" y="1181100"/>
            <a:ext cx="4937125" cy="4687888"/>
          </a:xfrm>
        </p:spPr>
        <p:txBody>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p:txBody>
      </p:sp>
      <p:pic>
        <p:nvPicPr>
          <p:cNvPr id="6" name="Kuva 5">
            <a:extLst>
              <a:ext uri="{FF2B5EF4-FFF2-40B4-BE49-F238E27FC236}">
                <a16:creationId xmlns:a16="http://schemas.microsoft.com/office/drawing/2014/main" id="{A9BF1798-E280-496E-A8BE-A24B1912FD45}"/>
              </a:ext>
            </a:extLst>
          </p:cNvPr>
          <p:cNvPicPr>
            <a:picLocks noChangeAspect="1"/>
          </p:cNvPicPr>
          <p:nvPr/>
        </p:nvPicPr>
        <p:blipFill>
          <a:blip r:embed="rId2"/>
          <a:stretch>
            <a:fillRect/>
          </a:stretch>
        </p:blipFill>
        <p:spPr>
          <a:xfrm>
            <a:off x="861134" y="1109751"/>
            <a:ext cx="8587666" cy="5060214"/>
          </a:xfrm>
          <a:prstGeom prst="rect">
            <a:avLst/>
          </a:prstGeom>
        </p:spPr>
      </p:pic>
    </p:spTree>
    <p:extLst>
      <p:ext uri="{BB962C8B-B14F-4D97-AF65-F5344CB8AC3E}">
        <p14:creationId xmlns:p14="http://schemas.microsoft.com/office/powerpoint/2010/main" val="41681995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E8A54D71-6B1B-4CBE-9D13-1617EB2A4B5A}"/>
              </a:ext>
            </a:extLst>
          </p:cNvPr>
          <p:cNvSpPr>
            <a:spLocks noGrp="1"/>
          </p:cNvSpPr>
          <p:nvPr>
            <p:ph type="title"/>
          </p:nvPr>
        </p:nvSpPr>
        <p:spPr/>
        <p:txBody>
          <a:bodyPr/>
          <a:lstStyle/>
          <a:p>
            <a:pPr algn="ctr"/>
            <a:r>
              <a:rPr lang="fi-FI" dirty="0" err="1"/>
              <a:t>Unary</a:t>
            </a:r>
            <a:r>
              <a:rPr lang="fi-FI" dirty="0"/>
              <a:t> </a:t>
            </a:r>
            <a:r>
              <a:rPr lang="fi-FI" dirty="0" err="1"/>
              <a:t>Operators</a:t>
            </a:r>
            <a:r>
              <a:rPr lang="fi-FI" dirty="0"/>
              <a:t>: </a:t>
            </a:r>
            <a:r>
              <a:rPr lang="fi-FI" dirty="0" err="1"/>
              <a:t>Void</a:t>
            </a:r>
            <a:r>
              <a:rPr lang="fi-FI" dirty="0"/>
              <a:t> </a:t>
            </a:r>
            <a:r>
              <a:rPr lang="fi-FI" dirty="0" err="1"/>
              <a:t>Operator</a:t>
            </a:r>
            <a:endParaRPr lang="fi-FI" dirty="0"/>
          </a:p>
        </p:txBody>
      </p:sp>
      <p:sp>
        <p:nvSpPr>
          <p:cNvPr id="3" name="Sisällön paikkamerkki 2">
            <a:extLst>
              <a:ext uri="{FF2B5EF4-FFF2-40B4-BE49-F238E27FC236}">
                <a16:creationId xmlns:a16="http://schemas.microsoft.com/office/drawing/2014/main" id="{B332EFB5-0EE0-4240-B6DE-FFEC043F1F56}"/>
              </a:ext>
            </a:extLst>
          </p:cNvPr>
          <p:cNvSpPr>
            <a:spLocks noGrp="1"/>
          </p:cNvSpPr>
          <p:nvPr>
            <p:ph idx="1"/>
          </p:nvPr>
        </p:nvSpPr>
        <p:spPr>
          <a:xfrm>
            <a:off x="861134" y="1109751"/>
            <a:ext cx="10294546" cy="5461644"/>
          </a:xfrm>
        </p:spPr>
        <p:txBody>
          <a:bodyPr>
            <a:normAutofit fontScale="250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sz="1400" dirty="0"/>
          </a:p>
          <a:p>
            <a:endParaRPr lang="fi-FI" sz="1400" dirty="0"/>
          </a:p>
          <a:p>
            <a:endParaRPr lang="fi-FI" sz="1400" dirty="0"/>
          </a:p>
          <a:p>
            <a:endParaRPr lang="fi-FI" sz="2200" dirty="0"/>
          </a:p>
          <a:p>
            <a:endParaRPr lang="fi-FI" sz="2200" dirty="0"/>
          </a:p>
          <a:p>
            <a:endParaRPr lang="fi-FI" sz="2200" dirty="0"/>
          </a:p>
          <a:p>
            <a:endParaRPr lang="fi-FI" sz="2200" dirty="0"/>
          </a:p>
          <a:p>
            <a:r>
              <a:rPr lang="fi-FI" sz="4800" dirty="0" err="1"/>
              <a:t>Source</a:t>
            </a:r>
            <a:r>
              <a:rPr lang="fi-FI" sz="4800" dirty="0"/>
              <a:t>: </a:t>
            </a:r>
            <a:r>
              <a:rPr lang="en-US" sz="4800" dirty="0"/>
              <a:t>speakingjs.com/es5/ch09.html#_special_operators</a:t>
            </a:r>
            <a:endParaRPr lang="fi-FI" sz="4800" dirty="0"/>
          </a:p>
          <a:p>
            <a:endParaRPr lang="fi-FI" dirty="0"/>
          </a:p>
          <a:p>
            <a:endParaRPr lang="fi-FI" dirty="0"/>
          </a:p>
        </p:txBody>
      </p:sp>
      <p:sp>
        <p:nvSpPr>
          <p:cNvPr id="4" name="Dian numeron paikkamerkki 3">
            <a:extLst>
              <a:ext uri="{FF2B5EF4-FFF2-40B4-BE49-F238E27FC236}">
                <a16:creationId xmlns:a16="http://schemas.microsoft.com/office/drawing/2014/main" id="{5ABF18B9-C5EC-466A-8FDD-F8B25FD90717}"/>
              </a:ext>
            </a:extLst>
          </p:cNvPr>
          <p:cNvSpPr>
            <a:spLocks noGrp="1"/>
          </p:cNvSpPr>
          <p:nvPr>
            <p:ph type="sldNum" sz="quarter" idx="12"/>
          </p:nvPr>
        </p:nvSpPr>
        <p:spPr/>
        <p:txBody>
          <a:bodyPr/>
          <a:lstStyle/>
          <a:p>
            <a:fld id="{3A98EE3D-8CD1-4C3F-BD1C-C98C9596463C}" type="slidenum">
              <a:rPr lang="en-US" smtClean="0"/>
              <a:pPr/>
              <a:t>61</a:t>
            </a:fld>
            <a:endParaRPr lang="en-US" dirty="0"/>
          </a:p>
        </p:txBody>
      </p:sp>
      <p:pic>
        <p:nvPicPr>
          <p:cNvPr id="6" name="Kuva 5">
            <a:extLst>
              <a:ext uri="{FF2B5EF4-FFF2-40B4-BE49-F238E27FC236}">
                <a16:creationId xmlns:a16="http://schemas.microsoft.com/office/drawing/2014/main" id="{64F1798C-C44D-41C1-9252-448BCB78A3B1}"/>
              </a:ext>
            </a:extLst>
          </p:cNvPr>
          <p:cNvPicPr>
            <a:picLocks noChangeAspect="1"/>
          </p:cNvPicPr>
          <p:nvPr/>
        </p:nvPicPr>
        <p:blipFill>
          <a:blip r:embed="rId2"/>
          <a:stretch>
            <a:fillRect/>
          </a:stretch>
        </p:blipFill>
        <p:spPr>
          <a:xfrm>
            <a:off x="861134" y="1109751"/>
            <a:ext cx="8442664" cy="5132658"/>
          </a:xfrm>
          <a:prstGeom prst="rect">
            <a:avLst/>
          </a:prstGeom>
        </p:spPr>
      </p:pic>
    </p:spTree>
    <p:extLst>
      <p:ext uri="{BB962C8B-B14F-4D97-AF65-F5344CB8AC3E}">
        <p14:creationId xmlns:p14="http://schemas.microsoft.com/office/powerpoint/2010/main" val="14170896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3853C04-3A52-4182-8789-7DD7AB70B56A}"/>
              </a:ext>
            </a:extLst>
          </p:cNvPr>
          <p:cNvSpPr>
            <a:spLocks noGrp="1"/>
          </p:cNvSpPr>
          <p:nvPr>
            <p:ph type="title"/>
          </p:nvPr>
        </p:nvSpPr>
        <p:spPr/>
        <p:txBody>
          <a:bodyPr>
            <a:normAutofit fontScale="90000"/>
          </a:bodyPr>
          <a:lstStyle/>
          <a:p>
            <a:pPr algn="ctr"/>
            <a:r>
              <a:rPr lang="fi-FI" dirty="0" err="1"/>
              <a:t>Unary</a:t>
            </a:r>
            <a:r>
              <a:rPr lang="fi-FI" dirty="0"/>
              <a:t> </a:t>
            </a:r>
            <a:r>
              <a:rPr lang="fi-FI" dirty="0" err="1"/>
              <a:t>Operators</a:t>
            </a:r>
            <a:r>
              <a:rPr lang="fi-FI" dirty="0"/>
              <a:t>: </a:t>
            </a:r>
            <a:r>
              <a:rPr lang="fi-FI" dirty="0" err="1"/>
              <a:t>Typeof</a:t>
            </a:r>
            <a:r>
              <a:rPr lang="fi-FI" dirty="0"/>
              <a:t> </a:t>
            </a:r>
            <a:r>
              <a:rPr lang="fi-FI" dirty="0" err="1"/>
              <a:t>Operator</a:t>
            </a:r>
            <a:endParaRPr lang="fi-FI" dirty="0"/>
          </a:p>
        </p:txBody>
      </p:sp>
      <p:sp>
        <p:nvSpPr>
          <p:cNvPr id="9" name="Sisällön paikkamerkki 8">
            <a:extLst>
              <a:ext uri="{FF2B5EF4-FFF2-40B4-BE49-F238E27FC236}">
                <a16:creationId xmlns:a16="http://schemas.microsoft.com/office/drawing/2014/main" id="{9FAF2434-688C-4270-B3C4-120CE7A113E7}"/>
              </a:ext>
            </a:extLst>
          </p:cNvPr>
          <p:cNvSpPr>
            <a:spLocks noGrp="1"/>
          </p:cNvSpPr>
          <p:nvPr>
            <p:ph sz="half" idx="1"/>
          </p:nvPr>
        </p:nvSpPr>
        <p:spPr>
          <a:xfrm>
            <a:off x="798990" y="1180730"/>
            <a:ext cx="4938026" cy="5390665"/>
          </a:xfrm>
        </p:spPr>
        <p:txBody>
          <a:bodyPr>
            <a:normAutofit fontScale="92500" lnSpcReduction="10000"/>
          </a:bodyPr>
          <a:lstStyle/>
          <a:p>
            <a:r>
              <a:rPr lang="en-US" dirty="0" err="1">
                <a:solidFill>
                  <a:srgbClr val="00B050"/>
                </a:solidFill>
              </a:rPr>
              <a:t>Typeof</a:t>
            </a:r>
            <a:r>
              <a:rPr lang="en-US" dirty="0">
                <a:solidFill>
                  <a:srgbClr val="00B050"/>
                </a:solidFill>
              </a:rPr>
              <a:t> operator </a:t>
            </a:r>
            <a:r>
              <a:rPr lang="en-US" dirty="0"/>
              <a:t>always returns a </a:t>
            </a:r>
            <a:r>
              <a:rPr lang="en-US" dirty="0">
                <a:solidFill>
                  <a:srgbClr val="00B050"/>
                </a:solidFill>
              </a:rPr>
              <a:t>string</a:t>
            </a:r>
            <a:r>
              <a:rPr lang="en-US" dirty="0"/>
              <a:t> (containing   the type of the operand).</a:t>
            </a:r>
          </a:p>
          <a:p>
            <a:r>
              <a:rPr lang="en-US" dirty="0"/>
              <a:t>The data type of </a:t>
            </a:r>
            <a:r>
              <a:rPr lang="en-US" dirty="0" err="1">
                <a:solidFill>
                  <a:srgbClr val="00B050"/>
                </a:solidFill>
              </a:rPr>
              <a:t>NaN</a:t>
            </a:r>
            <a:r>
              <a:rPr lang="en-US" dirty="0"/>
              <a:t> is number</a:t>
            </a:r>
          </a:p>
          <a:p>
            <a:r>
              <a:rPr lang="en-US" dirty="0"/>
              <a:t>The data type of an </a:t>
            </a:r>
            <a:r>
              <a:rPr lang="en-US" dirty="0">
                <a:solidFill>
                  <a:srgbClr val="00B050"/>
                </a:solidFill>
              </a:rPr>
              <a:t>array</a:t>
            </a:r>
            <a:r>
              <a:rPr lang="en-US" dirty="0"/>
              <a:t> is object</a:t>
            </a:r>
          </a:p>
          <a:p>
            <a:r>
              <a:rPr lang="en-US" dirty="0"/>
              <a:t>The data type of a </a:t>
            </a:r>
            <a:r>
              <a:rPr lang="en-US" dirty="0">
                <a:solidFill>
                  <a:srgbClr val="00B050"/>
                </a:solidFill>
              </a:rPr>
              <a:t>date</a:t>
            </a:r>
            <a:r>
              <a:rPr lang="en-US" dirty="0"/>
              <a:t> is object</a:t>
            </a:r>
          </a:p>
          <a:p>
            <a:r>
              <a:rPr lang="en-US" dirty="0"/>
              <a:t>The data type of </a:t>
            </a:r>
            <a:r>
              <a:rPr lang="en-US" dirty="0">
                <a:solidFill>
                  <a:srgbClr val="00B050"/>
                </a:solidFill>
              </a:rPr>
              <a:t>null</a:t>
            </a:r>
            <a:r>
              <a:rPr lang="en-US" dirty="0"/>
              <a:t> is object</a:t>
            </a:r>
          </a:p>
          <a:p>
            <a:r>
              <a:rPr lang="en-US" dirty="0"/>
              <a:t>The data type of an </a:t>
            </a:r>
            <a:r>
              <a:rPr lang="en-US" dirty="0">
                <a:solidFill>
                  <a:srgbClr val="00B050"/>
                </a:solidFill>
              </a:rPr>
              <a:t>undefined</a:t>
            </a:r>
            <a:r>
              <a:rPr lang="en-US" dirty="0"/>
              <a:t> variable is undefined and a variable that has not been assigned a value is also undefined.</a:t>
            </a:r>
          </a:p>
          <a:p>
            <a:r>
              <a:rPr lang="en-US" dirty="0"/>
              <a:t>You cannot use </a:t>
            </a:r>
            <a:r>
              <a:rPr lang="en-US" dirty="0" err="1">
                <a:solidFill>
                  <a:srgbClr val="00B050"/>
                </a:solidFill>
              </a:rPr>
              <a:t>typeof</a:t>
            </a:r>
            <a:r>
              <a:rPr lang="en-US" dirty="0"/>
              <a:t> to determine if a </a:t>
            </a:r>
            <a:r>
              <a:rPr lang="en-US" dirty="0">
                <a:solidFill>
                  <a:srgbClr val="00B050"/>
                </a:solidFill>
              </a:rPr>
              <a:t>JavaScript</a:t>
            </a:r>
            <a:r>
              <a:rPr lang="en-US" dirty="0"/>
              <a:t> object is an </a:t>
            </a:r>
            <a:r>
              <a:rPr lang="en-US" dirty="0">
                <a:solidFill>
                  <a:srgbClr val="00B050"/>
                </a:solidFill>
              </a:rPr>
              <a:t>array</a:t>
            </a:r>
            <a:r>
              <a:rPr lang="en-US" dirty="0"/>
              <a:t> (or a </a:t>
            </a:r>
            <a:r>
              <a:rPr lang="en-US" dirty="0">
                <a:solidFill>
                  <a:srgbClr val="00B050"/>
                </a:solidFill>
              </a:rPr>
              <a:t>date</a:t>
            </a:r>
            <a:r>
              <a:rPr lang="en-US" dirty="0"/>
              <a:t>).</a:t>
            </a:r>
          </a:p>
          <a:p>
            <a:r>
              <a:rPr lang="en-US" dirty="0"/>
              <a:t>Source: https://www.w3schools.com/js/js_type_conversion.asp</a:t>
            </a:r>
            <a:endParaRPr lang="fi-FI" dirty="0"/>
          </a:p>
        </p:txBody>
      </p:sp>
      <p:sp>
        <p:nvSpPr>
          <p:cNvPr id="7" name="Sisällön paikkamerkki 6">
            <a:extLst>
              <a:ext uri="{FF2B5EF4-FFF2-40B4-BE49-F238E27FC236}">
                <a16:creationId xmlns:a16="http://schemas.microsoft.com/office/drawing/2014/main" id="{F913D1D0-240D-445F-A42A-F70F01A5463C}"/>
              </a:ext>
            </a:extLst>
          </p:cNvPr>
          <p:cNvSpPr>
            <a:spLocks noGrp="1"/>
          </p:cNvSpPr>
          <p:nvPr>
            <p:ph sz="half" idx="2"/>
          </p:nvPr>
        </p:nvSpPr>
        <p:spPr>
          <a:xfrm>
            <a:off x="6217654" y="1180730"/>
            <a:ext cx="4938026" cy="5365812"/>
          </a:xfrm>
        </p:spPr>
        <p:txBody>
          <a:bodyPr>
            <a:normAutofit fontScale="92500" lnSpcReduction="1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p:txBody>
      </p:sp>
      <p:sp>
        <p:nvSpPr>
          <p:cNvPr id="4" name="Dian numeron paikkamerkki 3">
            <a:extLst>
              <a:ext uri="{FF2B5EF4-FFF2-40B4-BE49-F238E27FC236}">
                <a16:creationId xmlns:a16="http://schemas.microsoft.com/office/drawing/2014/main" id="{9295C9D5-1D3E-4814-89D3-96EB676FBC0F}"/>
              </a:ext>
            </a:extLst>
          </p:cNvPr>
          <p:cNvSpPr>
            <a:spLocks noGrp="1"/>
          </p:cNvSpPr>
          <p:nvPr>
            <p:ph type="sldNum" sz="quarter" idx="12"/>
          </p:nvPr>
        </p:nvSpPr>
        <p:spPr/>
        <p:txBody>
          <a:bodyPr/>
          <a:lstStyle/>
          <a:p>
            <a:fld id="{3A98EE3D-8CD1-4C3F-BD1C-C98C9596463C}" type="slidenum">
              <a:rPr lang="en-US" smtClean="0"/>
              <a:pPr/>
              <a:t>62</a:t>
            </a:fld>
            <a:endParaRPr lang="en-US" dirty="0"/>
          </a:p>
        </p:txBody>
      </p:sp>
      <p:pic>
        <p:nvPicPr>
          <p:cNvPr id="5" name="Kuva 4">
            <a:extLst>
              <a:ext uri="{FF2B5EF4-FFF2-40B4-BE49-F238E27FC236}">
                <a16:creationId xmlns:a16="http://schemas.microsoft.com/office/drawing/2014/main" id="{01DAC6AE-E2BB-4FE7-B78C-1E79E0557281}"/>
              </a:ext>
            </a:extLst>
          </p:cNvPr>
          <p:cNvPicPr>
            <a:picLocks noChangeAspect="1"/>
          </p:cNvPicPr>
          <p:nvPr/>
        </p:nvPicPr>
        <p:blipFill>
          <a:blip r:embed="rId2"/>
          <a:stretch>
            <a:fillRect/>
          </a:stretch>
        </p:blipFill>
        <p:spPr>
          <a:xfrm>
            <a:off x="6096000" y="1180729"/>
            <a:ext cx="5059680" cy="5365813"/>
          </a:xfrm>
          <a:prstGeom prst="rect">
            <a:avLst/>
          </a:prstGeom>
        </p:spPr>
      </p:pic>
    </p:spTree>
    <p:extLst>
      <p:ext uri="{BB962C8B-B14F-4D97-AF65-F5344CB8AC3E}">
        <p14:creationId xmlns:p14="http://schemas.microsoft.com/office/powerpoint/2010/main" val="39380036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E8A54D71-6B1B-4CBE-9D13-1617EB2A4B5A}"/>
              </a:ext>
            </a:extLst>
          </p:cNvPr>
          <p:cNvSpPr>
            <a:spLocks noGrp="1"/>
          </p:cNvSpPr>
          <p:nvPr>
            <p:ph type="title"/>
          </p:nvPr>
        </p:nvSpPr>
        <p:spPr/>
        <p:txBody>
          <a:bodyPr>
            <a:normAutofit fontScale="90000"/>
          </a:bodyPr>
          <a:lstStyle/>
          <a:p>
            <a:pPr algn="ctr"/>
            <a:r>
              <a:rPr lang="fi-FI" dirty="0" err="1"/>
              <a:t>Comma</a:t>
            </a:r>
            <a:r>
              <a:rPr lang="fi-FI" dirty="0"/>
              <a:t> </a:t>
            </a:r>
            <a:r>
              <a:rPr lang="fi-FI" dirty="0" err="1"/>
              <a:t>Operator</a:t>
            </a:r>
            <a:r>
              <a:rPr lang="fi-FI" dirty="0"/>
              <a:t> and </a:t>
            </a:r>
            <a:r>
              <a:rPr lang="fi-FI" dirty="0" err="1"/>
              <a:t>Conditional</a:t>
            </a:r>
            <a:r>
              <a:rPr lang="fi-FI" dirty="0"/>
              <a:t> (</a:t>
            </a:r>
            <a:r>
              <a:rPr lang="fi-FI" dirty="0" err="1"/>
              <a:t>Ternary</a:t>
            </a:r>
            <a:r>
              <a:rPr lang="fi-FI" dirty="0"/>
              <a:t>) </a:t>
            </a:r>
            <a:r>
              <a:rPr lang="fi-FI" dirty="0" err="1"/>
              <a:t>Operator</a:t>
            </a:r>
            <a:r>
              <a:rPr lang="fi-FI" dirty="0"/>
              <a:t> ( ? : )</a:t>
            </a:r>
          </a:p>
        </p:txBody>
      </p:sp>
      <p:sp>
        <p:nvSpPr>
          <p:cNvPr id="3" name="Sisällön paikkamerkki 2">
            <a:extLst>
              <a:ext uri="{FF2B5EF4-FFF2-40B4-BE49-F238E27FC236}">
                <a16:creationId xmlns:a16="http://schemas.microsoft.com/office/drawing/2014/main" id="{B332EFB5-0EE0-4240-B6DE-FFEC043F1F56}"/>
              </a:ext>
            </a:extLst>
          </p:cNvPr>
          <p:cNvSpPr>
            <a:spLocks noGrp="1"/>
          </p:cNvSpPr>
          <p:nvPr>
            <p:ph idx="1"/>
          </p:nvPr>
        </p:nvSpPr>
        <p:spPr>
          <a:xfrm>
            <a:off x="861134" y="1109751"/>
            <a:ext cx="10294546" cy="5461644"/>
          </a:xfrm>
        </p:spPr>
        <p:txBody>
          <a:bodyPr>
            <a:normAutofit fontScale="62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http://speakingjs.com/es5/ch09.html#_special_operators</a:t>
            </a:r>
          </a:p>
        </p:txBody>
      </p:sp>
      <p:sp>
        <p:nvSpPr>
          <p:cNvPr id="4" name="Dian numeron paikkamerkki 3">
            <a:extLst>
              <a:ext uri="{FF2B5EF4-FFF2-40B4-BE49-F238E27FC236}">
                <a16:creationId xmlns:a16="http://schemas.microsoft.com/office/drawing/2014/main" id="{5ABF18B9-C5EC-466A-8FDD-F8B25FD90717}"/>
              </a:ext>
            </a:extLst>
          </p:cNvPr>
          <p:cNvSpPr>
            <a:spLocks noGrp="1"/>
          </p:cNvSpPr>
          <p:nvPr>
            <p:ph type="sldNum" sz="quarter" idx="12"/>
          </p:nvPr>
        </p:nvSpPr>
        <p:spPr/>
        <p:txBody>
          <a:bodyPr/>
          <a:lstStyle/>
          <a:p>
            <a:fld id="{3A98EE3D-8CD1-4C3F-BD1C-C98C9596463C}" type="slidenum">
              <a:rPr lang="en-US" smtClean="0"/>
              <a:pPr/>
              <a:t>63</a:t>
            </a:fld>
            <a:endParaRPr lang="en-US" dirty="0"/>
          </a:p>
        </p:txBody>
      </p:sp>
      <p:pic>
        <p:nvPicPr>
          <p:cNvPr id="6" name="Kuva 5">
            <a:extLst>
              <a:ext uri="{FF2B5EF4-FFF2-40B4-BE49-F238E27FC236}">
                <a16:creationId xmlns:a16="http://schemas.microsoft.com/office/drawing/2014/main" id="{E5E491B0-4708-4141-BF23-EACB3A230409}"/>
              </a:ext>
            </a:extLst>
          </p:cNvPr>
          <p:cNvPicPr>
            <a:picLocks noChangeAspect="1"/>
          </p:cNvPicPr>
          <p:nvPr/>
        </p:nvPicPr>
        <p:blipFill>
          <a:blip r:embed="rId2"/>
          <a:stretch>
            <a:fillRect/>
          </a:stretch>
        </p:blipFill>
        <p:spPr>
          <a:xfrm>
            <a:off x="861134" y="1109751"/>
            <a:ext cx="10005134" cy="5216508"/>
          </a:xfrm>
          <a:prstGeom prst="rect">
            <a:avLst/>
          </a:prstGeom>
        </p:spPr>
      </p:pic>
    </p:spTree>
    <p:extLst>
      <p:ext uri="{BB962C8B-B14F-4D97-AF65-F5344CB8AC3E}">
        <p14:creationId xmlns:p14="http://schemas.microsoft.com/office/powerpoint/2010/main" val="18410659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C6FFE66B-CA4F-417B-A7F6-DE40A5E74A01}"/>
              </a:ext>
            </a:extLst>
          </p:cNvPr>
          <p:cNvSpPr>
            <a:spLocks noGrp="1"/>
          </p:cNvSpPr>
          <p:nvPr>
            <p:ph type="title"/>
          </p:nvPr>
        </p:nvSpPr>
        <p:spPr/>
        <p:txBody>
          <a:bodyPr>
            <a:normAutofit/>
          </a:bodyPr>
          <a:lstStyle/>
          <a:p>
            <a:pPr algn="ctr"/>
            <a:r>
              <a:rPr lang="fi-FI" dirty="0" err="1"/>
              <a:t>Relational</a:t>
            </a:r>
            <a:r>
              <a:rPr lang="fi-FI" dirty="0"/>
              <a:t> </a:t>
            </a:r>
            <a:r>
              <a:rPr lang="fi-FI" dirty="0" err="1"/>
              <a:t>Operators</a:t>
            </a:r>
            <a:r>
              <a:rPr lang="fi-FI" dirty="0"/>
              <a:t>: </a:t>
            </a:r>
            <a:r>
              <a:rPr lang="fi-FI" dirty="0" err="1"/>
              <a:t>Instanceof</a:t>
            </a:r>
            <a:endParaRPr lang="fi-FI" dirty="0"/>
          </a:p>
        </p:txBody>
      </p:sp>
      <p:sp>
        <p:nvSpPr>
          <p:cNvPr id="3" name="Sisällön paikkamerkki 2">
            <a:extLst>
              <a:ext uri="{FF2B5EF4-FFF2-40B4-BE49-F238E27FC236}">
                <a16:creationId xmlns:a16="http://schemas.microsoft.com/office/drawing/2014/main" id="{B2AD7F28-4751-4F20-9907-2F6C6AFBC945}"/>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https://developer.mozilla.org/en-US/docs/Web/JavaScript/Reference/Operators/instanceof</a:t>
            </a:r>
          </a:p>
        </p:txBody>
      </p:sp>
      <p:sp>
        <p:nvSpPr>
          <p:cNvPr id="5" name="Dian numeron paikkamerkki 4">
            <a:extLst>
              <a:ext uri="{FF2B5EF4-FFF2-40B4-BE49-F238E27FC236}">
                <a16:creationId xmlns:a16="http://schemas.microsoft.com/office/drawing/2014/main" id="{02F5850E-7766-4E02-BC11-D4C11E307C17}"/>
              </a:ext>
            </a:extLst>
          </p:cNvPr>
          <p:cNvSpPr>
            <a:spLocks noGrp="1"/>
          </p:cNvSpPr>
          <p:nvPr>
            <p:ph type="sldNum" sz="quarter" idx="12"/>
          </p:nvPr>
        </p:nvSpPr>
        <p:spPr/>
        <p:txBody>
          <a:bodyPr/>
          <a:lstStyle/>
          <a:p>
            <a:fld id="{3A98EE3D-8CD1-4C3F-BD1C-C98C9596463C}" type="slidenum">
              <a:rPr lang="en-US" smtClean="0"/>
              <a:t>64</a:t>
            </a:fld>
            <a:endParaRPr lang="en-US" dirty="0"/>
          </a:p>
        </p:txBody>
      </p:sp>
      <p:pic>
        <p:nvPicPr>
          <p:cNvPr id="9" name="Kuva 8">
            <a:extLst>
              <a:ext uri="{FF2B5EF4-FFF2-40B4-BE49-F238E27FC236}">
                <a16:creationId xmlns:a16="http://schemas.microsoft.com/office/drawing/2014/main" id="{982997F7-4FF4-4ECD-9AC2-BAA926B20AE4}"/>
              </a:ext>
            </a:extLst>
          </p:cNvPr>
          <p:cNvPicPr>
            <a:picLocks noChangeAspect="1"/>
          </p:cNvPicPr>
          <p:nvPr/>
        </p:nvPicPr>
        <p:blipFill>
          <a:blip r:embed="rId2"/>
          <a:stretch>
            <a:fillRect/>
          </a:stretch>
        </p:blipFill>
        <p:spPr>
          <a:xfrm>
            <a:off x="861134" y="1109751"/>
            <a:ext cx="10294546" cy="5092017"/>
          </a:xfrm>
          <a:prstGeom prst="rect">
            <a:avLst/>
          </a:prstGeom>
        </p:spPr>
      </p:pic>
    </p:spTree>
    <p:extLst>
      <p:ext uri="{BB962C8B-B14F-4D97-AF65-F5344CB8AC3E}">
        <p14:creationId xmlns:p14="http://schemas.microsoft.com/office/powerpoint/2010/main" val="21048681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7D7F086C-791A-40FC-96F2-A437D3EB5A91}"/>
              </a:ext>
            </a:extLst>
          </p:cNvPr>
          <p:cNvSpPr>
            <a:spLocks noGrp="1"/>
          </p:cNvSpPr>
          <p:nvPr>
            <p:ph type="title"/>
          </p:nvPr>
        </p:nvSpPr>
        <p:spPr/>
        <p:txBody>
          <a:bodyPr>
            <a:normAutofit fontScale="90000"/>
          </a:bodyPr>
          <a:lstStyle/>
          <a:p>
            <a:pPr algn="ctr"/>
            <a:r>
              <a:rPr lang="fi-FI" dirty="0" err="1"/>
              <a:t>Throw</a:t>
            </a:r>
            <a:r>
              <a:rPr lang="fi-FI" dirty="0"/>
              <a:t> </a:t>
            </a:r>
            <a:r>
              <a:rPr lang="fi-FI" dirty="0" err="1"/>
              <a:t>Errors</a:t>
            </a:r>
            <a:endParaRPr lang="fi-FI" dirty="0"/>
          </a:p>
        </p:txBody>
      </p:sp>
      <p:sp>
        <p:nvSpPr>
          <p:cNvPr id="3" name="Sisällön paikkamerkki 2">
            <a:extLst>
              <a:ext uri="{FF2B5EF4-FFF2-40B4-BE49-F238E27FC236}">
                <a16:creationId xmlns:a16="http://schemas.microsoft.com/office/drawing/2014/main" id="{D15CC836-F596-46AD-A9C4-EAAD6FE61D3F}"/>
              </a:ext>
            </a:extLst>
          </p:cNvPr>
          <p:cNvSpPr>
            <a:spLocks noGrp="1"/>
          </p:cNvSpPr>
          <p:nvPr>
            <p:ph sz="half" idx="1"/>
          </p:nvPr>
        </p:nvSpPr>
        <p:spPr>
          <a:xfrm>
            <a:off x="798990" y="1180730"/>
            <a:ext cx="4938026" cy="5390664"/>
          </a:xfrm>
        </p:spPr>
        <p:txBody>
          <a:bodyPr>
            <a:normAutofit fontScale="62500" lnSpcReduction="20000"/>
          </a:bodyPr>
          <a:lstStyle/>
          <a:p>
            <a:r>
              <a:rPr lang="en-US" sz="2600" dirty="0"/>
              <a:t>When an error occurs, </a:t>
            </a:r>
            <a:r>
              <a:rPr lang="en-US" sz="2600" dirty="0">
                <a:solidFill>
                  <a:srgbClr val="00B050"/>
                </a:solidFill>
              </a:rPr>
              <a:t>JavaScript</a:t>
            </a:r>
            <a:r>
              <a:rPr lang="en-US" sz="2600" dirty="0"/>
              <a:t> will normally stop and generate an error message. The technical term for this is: JavaScript will </a:t>
            </a:r>
            <a:r>
              <a:rPr lang="en-US" sz="2600" dirty="0">
                <a:solidFill>
                  <a:srgbClr val="00B050"/>
                </a:solidFill>
              </a:rPr>
              <a:t>throw</a:t>
            </a:r>
            <a:r>
              <a:rPr lang="en-US" sz="2600" dirty="0"/>
              <a:t> an exception (</a:t>
            </a:r>
            <a:r>
              <a:rPr lang="en-US" sz="2600" dirty="0">
                <a:solidFill>
                  <a:srgbClr val="00B050"/>
                </a:solidFill>
              </a:rPr>
              <a:t>throw</a:t>
            </a:r>
            <a:r>
              <a:rPr lang="en-US" sz="2600" dirty="0"/>
              <a:t> an error).</a:t>
            </a:r>
          </a:p>
          <a:p>
            <a:r>
              <a:rPr lang="en-US" sz="2600" dirty="0"/>
              <a:t>JavaScript will actually create an Error object with two properties: name and message.</a:t>
            </a:r>
          </a:p>
          <a:p>
            <a:r>
              <a:rPr lang="en-US" sz="2600" dirty="0"/>
              <a:t>The </a:t>
            </a:r>
            <a:r>
              <a:rPr lang="en-US" sz="2600" dirty="0">
                <a:solidFill>
                  <a:srgbClr val="00B050"/>
                </a:solidFill>
              </a:rPr>
              <a:t>throw</a:t>
            </a:r>
            <a:r>
              <a:rPr lang="en-US" sz="2600" dirty="0"/>
              <a:t> Statement:</a:t>
            </a:r>
          </a:p>
          <a:p>
            <a:r>
              <a:rPr lang="en-US" sz="2600" dirty="0"/>
              <a:t>The </a:t>
            </a:r>
            <a:r>
              <a:rPr lang="en-US" sz="2600" dirty="0">
                <a:solidFill>
                  <a:srgbClr val="00B050"/>
                </a:solidFill>
              </a:rPr>
              <a:t>throw</a:t>
            </a:r>
            <a:r>
              <a:rPr lang="en-US" sz="2600" dirty="0"/>
              <a:t> statement allows you to create a custom error.</a:t>
            </a:r>
          </a:p>
          <a:p>
            <a:r>
              <a:rPr lang="en-US" sz="2600" dirty="0"/>
              <a:t>Technically you can </a:t>
            </a:r>
            <a:r>
              <a:rPr lang="en-US" sz="2600" dirty="0">
                <a:solidFill>
                  <a:srgbClr val="00B050"/>
                </a:solidFill>
              </a:rPr>
              <a:t>throw</a:t>
            </a:r>
            <a:r>
              <a:rPr lang="en-US" sz="2600" dirty="0"/>
              <a:t> an exception (throw an error).</a:t>
            </a:r>
          </a:p>
          <a:p>
            <a:r>
              <a:rPr lang="en-US" sz="2600" dirty="0"/>
              <a:t>The exception can be a</a:t>
            </a:r>
            <a:r>
              <a:rPr lang="en-US" sz="2600" dirty="0">
                <a:solidFill>
                  <a:srgbClr val="00B050"/>
                </a:solidFill>
              </a:rPr>
              <a:t> JavaScript </a:t>
            </a:r>
            <a:r>
              <a:rPr lang="en-US" sz="2600" dirty="0"/>
              <a:t>String, a Number, a Boolean or an Object:</a:t>
            </a:r>
          </a:p>
          <a:p>
            <a:r>
              <a:rPr lang="en-US" sz="2600" dirty="0"/>
              <a:t>The </a:t>
            </a:r>
            <a:r>
              <a:rPr lang="en-US" sz="2600" dirty="0" err="1">
                <a:solidFill>
                  <a:srgbClr val="00B050"/>
                </a:solidFill>
              </a:rPr>
              <a:t>console.error</a:t>
            </a:r>
            <a:r>
              <a:rPr lang="en-US" sz="2600" dirty="0">
                <a:solidFill>
                  <a:srgbClr val="00B050"/>
                </a:solidFill>
              </a:rPr>
              <a:t>() </a:t>
            </a:r>
            <a:r>
              <a:rPr lang="en-US" sz="2600" dirty="0"/>
              <a:t>method writes an error message to the console. The console is useful for testing purposes.</a:t>
            </a:r>
            <a:endParaRPr lang="fi-FI" sz="2600" dirty="0"/>
          </a:p>
        </p:txBody>
      </p:sp>
      <p:sp>
        <p:nvSpPr>
          <p:cNvPr id="5" name="Sisällön paikkamerkki 4">
            <a:extLst>
              <a:ext uri="{FF2B5EF4-FFF2-40B4-BE49-F238E27FC236}">
                <a16:creationId xmlns:a16="http://schemas.microsoft.com/office/drawing/2014/main" id="{F3C02114-9925-4FB0-B5B6-59C18E81D268}"/>
              </a:ext>
            </a:extLst>
          </p:cNvPr>
          <p:cNvSpPr>
            <a:spLocks noGrp="1"/>
          </p:cNvSpPr>
          <p:nvPr>
            <p:ph sz="half" idx="2"/>
          </p:nvPr>
        </p:nvSpPr>
        <p:spPr>
          <a:xfrm>
            <a:off x="6217654" y="1180729"/>
            <a:ext cx="4938026" cy="5390665"/>
          </a:xfrm>
        </p:spPr>
        <p:txBody>
          <a:bodyPr>
            <a:normAutofit fontScale="62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sz="2600" dirty="0" err="1"/>
              <a:t>Sources</a:t>
            </a:r>
            <a:r>
              <a:rPr lang="fi-FI" sz="2600" dirty="0"/>
              <a:t>: https://www.w3schools.com/js/js_errors.asp and https://www.w3schools.com/Jsref/met_console_error.asp</a:t>
            </a:r>
          </a:p>
          <a:p>
            <a:endParaRPr lang="fi-FI" dirty="0"/>
          </a:p>
          <a:p>
            <a:endParaRPr lang="fi-FI" dirty="0"/>
          </a:p>
          <a:p>
            <a:pPr marL="0" indent="0">
              <a:buNone/>
            </a:pPr>
            <a:endParaRPr lang="fi-FI" dirty="0"/>
          </a:p>
        </p:txBody>
      </p:sp>
      <p:sp>
        <p:nvSpPr>
          <p:cNvPr id="4" name="Dian numeron paikkamerkki 3">
            <a:extLst>
              <a:ext uri="{FF2B5EF4-FFF2-40B4-BE49-F238E27FC236}">
                <a16:creationId xmlns:a16="http://schemas.microsoft.com/office/drawing/2014/main" id="{FBA8EEDE-0AF8-4092-A2BC-6E34750BE324}"/>
              </a:ext>
            </a:extLst>
          </p:cNvPr>
          <p:cNvSpPr>
            <a:spLocks noGrp="1"/>
          </p:cNvSpPr>
          <p:nvPr>
            <p:ph type="sldNum" sz="quarter" idx="12"/>
          </p:nvPr>
        </p:nvSpPr>
        <p:spPr/>
        <p:txBody>
          <a:bodyPr/>
          <a:lstStyle/>
          <a:p>
            <a:fld id="{3A98EE3D-8CD1-4C3F-BD1C-C98C9596463C}" type="slidenum">
              <a:rPr lang="en-US" smtClean="0"/>
              <a:pPr/>
              <a:t>65</a:t>
            </a:fld>
            <a:endParaRPr lang="en-US" dirty="0"/>
          </a:p>
        </p:txBody>
      </p:sp>
      <p:pic>
        <p:nvPicPr>
          <p:cNvPr id="7" name="Kuva 6">
            <a:extLst>
              <a:ext uri="{FF2B5EF4-FFF2-40B4-BE49-F238E27FC236}">
                <a16:creationId xmlns:a16="http://schemas.microsoft.com/office/drawing/2014/main" id="{6C530536-D4C9-4041-90BB-DC1DDA798315}"/>
              </a:ext>
            </a:extLst>
          </p:cNvPr>
          <p:cNvPicPr>
            <a:picLocks noChangeAspect="1"/>
          </p:cNvPicPr>
          <p:nvPr/>
        </p:nvPicPr>
        <p:blipFill>
          <a:blip r:embed="rId2"/>
          <a:stretch>
            <a:fillRect/>
          </a:stretch>
        </p:blipFill>
        <p:spPr>
          <a:xfrm>
            <a:off x="5903325" y="1180728"/>
            <a:ext cx="6069915" cy="3477087"/>
          </a:xfrm>
          <a:prstGeom prst="rect">
            <a:avLst/>
          </a:prstGeom>
        </p:spPr>
      </p:pic>
    </p:spTree>
    <p:extLst>
      <p:ext uri="{BB962C8B-B14F-4D97-AF65-F5344CB8AC3E}">
        <p14:creationId xmlns:p14="http://schemas.microsoft.com/office/powerpoint/2010/main" val="14582340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8B38517-C066-4CBD-848F-CD2D6C771D06}"/>
              </a:ext>
            </a:extLst>
          </p:cNvPr>
          <p:cNvSpPr>
            <a:spLocks noGrp="1"/>
          </p:cNvSpPr>
          <p:nvPr>
            <p:ph type="title"/>
          </p:nvPr>
        </p:nvSpPr>
        <p:spPr/>
        <p:txBody>
          <a:bodyPr/>
          <a:lstStyle/>
          <a:p>
            <a:pPr algn="ctr"/>
            <a:r>
              <a:rPr lang="fi-FI" dirty="0" err="1"/>
              <a:t>Errors</a:t>
            </a:r>
            <a:endParaRPr lang="fi-FI" dirty="0"/>
          </a:p>
        </p:txBody>
      </p:sp>
      <p:sp>
        <p:nvSpPr>
          <p:cNvPr id="3" name="Sisällön paikkamerkki 2">
            <a:extLst>
              <a:ext uri="{FF2B5EF4-FFF2-40B4-BE49-F238E27FC236}">
                <a16:creationId xmlns:a16="http://schemas.microsoft.com/office/drawing/2014/main" id="{29E0694E-5C24-48DD-8E62-66A6B10FD7B1}"/>
              </a:ext>
            </a:extLst>
          </p:cNvPr>
          <p:cNvSpPr>
            <a:spLocks noGrp="1"/>
          </p:cNvSpPr>
          <p:nvPr>
            <p:ph idx="1"/>
          </p:nvPr>
        </p:nvSpPr>
        <p:spPr>
          <a:xfrm>
            <a:off x="861134" y="1109751"/>
            <a:ext cx="10294546" cy="5461644"/>
          </a:xfrm>
        </p:spPr>
        <p:txBody>
          <a:bodyPr>
            <a:normAutofit fontScale="85000" lnSpcReduction="10000"/>
          </a:bodyPr>
          <a:lstStyle/>
          <a:p>
            <a:endParaRPr lang="fi-FI"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solidFill>
                  <a:srgbClr val="00B050"/>
                </a:solidFill>
              </a:rPr>
              <a:t>JavaScript</a:t>
            </a:r>
            <a:r>
              <a:rPr lang="en-US" dirty="0"/>
              <a:t> has a built in </a:t>
            </a:r>
            <a:r>
              <a:rPr lang="en-US" dirty="0">
                <a:solidFill>
                  <a:srgbClr val="00B050"/>
                </a:solidFill>
              </a:rPr>
              <a:t>error object </a:t>
            </a:r>
            <a:r>
              <a:rPr lang="en-US" dirty="0"/>
              <a:t>that provides error information when an error occurs. The </a:t>
            </a:r>
            <a:r>
              <a:rPr lang="en-US" dirty="0">
                <a:solidFill>
                  <a:srgbClr val="00B050"/>
                </a:solidFill>
              </a:rPr>
              <a:t>error object </a:t>
            </a:r>
            <a:r>
              <a:rPr lang="en-US" dirty="0"/>
              <a:t>provides two useful properties: name and message. Six different values can be returned by the </a:t>
            </a:r>
            <a:r>
              <a:rPr lang="en-US" dirty="0">
                <a:solidFill>
                  <a:srgbClr val="00B050"/>
                </a:solidFill>
              </a:rPr>
              <a:t>error name property</a:t>
            </a:r>
            <a:r>
              <a:rPr lang="en-US" dirty="0"/>
              <a:t>.</a:t>
            </a:r>
            <a:endParaRPr lang="fi-FI" dirty="0"/>
          </a:p>
          <a:p>
            <a:r>
              <a:rPr lang="fi-FI" dirty="0" err="1"/>
              <a:t>Source</a:t>
            </a:r>
            <a:r>
              <a:rPr lang="fi-FI" dirty="0"/>
              <a:t>: https://www.w3schools.com/js/js_errors.asp</a:t>
            </a:r>
          </a:p>
        </p:txBody>
      </p:sp>
      <p:sp>
        <p:nvSpPr>
          <p:cNvPr id="4" name="Dian numeron paikkamerkki 3">
            <a:extLst>
              <a:ext uri="{FF2B5EF4-FFF2-40B4-BE49-F238E27FC236}">
                <a16:creationId xmlns:a16="http://schemas.microsoft.com/office/drawing/2014/main" id="{7B423A26-EDE9-4618-A157-EC3329DE7A53}"/>
              </a:ext>
            </a:extLst>
          </p:cNvPr>
          <p:cNvSpPr>
            <a:spLocks noGrp="1"/>
          </p:cNvSpPr>
          <p:nvPr>
            <p:ph type="sldNum" sz="quarter" idx="12"/>
          </p:nvPr>
        </p:nvSpPr>
        <p:spPr/>
        <p:txBody>
          <a:bodyPr/>
          <a:lstStyle/>
          <a:p>
            <a:fld id="{3A98EE3D-8CD1-4C3F-BD1C-C98C9596463C}" type="slidenum">
              <a:rPr lang="en-US" smtClean="0"/>
              <a:pPr/>
              <a:t>66</a:t>
            </a:fld>
            <a:endParaRPr lang="en-US" dirty="0"/>
          </a:p>
        </p:txBody>
      </p:sp>
      <p:graphicFrame>
        <p:nvGraphicFramePr>
          <p:cNvPr id="6" name="Taulukko 6">
            <a:extLst>
              <a:ext uri="{FF2B5EF4-FFF2-40B4-BE49-F238E27FC236}">
                <a16:creationId xmlns:a16="http://schemas.microsoft.com/office/drawing/2014/main" id="{9E88BD62-3C4E-41DE-9066-FF2BE4F0214F}"/>
              </a:ext>
            </a:extLst>
          </p:cNvPr>
          <p:cNvGraphicFramePr>
            <a:graphicFrameLocks noGrp="1"/>
          </p:cNvGraphicFramePr>
          <p:nvPr>
            <p:extLst>
              <p:ext uri="{D42A27DB-BD31-4B8C-83A1-F6EECF244321}">
                <p14:modId xmlns:p14="http://schemas.microsoft.com/office/powerpoint/2010/main" val="2836266764"/>
              </p:ext>
            </p:extLst>
          </p:nvPr>
        </p:nvGraphicFramePr>
        <p:xfrm>
          <a:off x="966680" y="2450871"/>
          <a:ext cx="7422718" cy="2804160"/>
        </p:xfrm>
        <a:graphic>
          <a:graphicData uri="http://schemas.openxmlformats.org/drawingml/2006/table">
            <a:tbl>
              <a:tblPr firstRow="1" bandRow="1">
                <a:tableStyleId>{93296810-A885-4BE3-A3E7-6D5BEEA58F35}</a:tableStyleId>
              </a:tblPr>
              <a:tblGrid>
                <a:gridCol w="3711359">
                  <a:extLst>
                    <a:ext uri="{9D8B030D-6E8A-4147-A177-3AD203B41FA5}">
                      <a16:colId xmlns:a16="http://schemas.microsoft.com/office/drawing/2014/main" val="706209375"/>
                    </a:ext>
                  </a:extLst>
                </a:gridCol>
                <a:gridCol w="3711359">
                  <a:extLst>
                    <a:ext uri="{9D8B030D-6E8A-4147-A177-3AD203B41FA5}">
                      <a16:colId xmlns:a16="http://schemas.microsoft.com/office/drawing/2014/main" val="1164720517"/>
                    </a:ext>
                  </a:extLst>
                </a:gridCol>
              </a:tblGrid>
              <a:tr h="352460">
                <a:tc>
                  <a:txBody>
                    <a:bodyPr/>
                    <a:lstStyle/>
                    <a:p>
                      <a:pPr algn="l" fontAlgn="t"/>
                      <a:r>
                        <a:rPr lang="fi-FI" sz="1600" dirty="0" err="1">
                          <a:effectLst/>
                        </a:rPr>
                        <a:t>Error</a:t>
                      </a:r>
                      <a:r>
                        <a:rPr lang="fi-FI" sz="1600" dirty="0">
                          <a:effectLst/>
                        </a:rPr>
                        <a:t> </a:t>
                      </a:r>
                      <a:r>
                        <a:rPr lang="fi-FI" sz="1600" dirty="0" err="1">
                          <a:effectLst/>
                        </a:rPr>
                        <a:t>Name</a:t>
                      </a:r>
                      <a:endParaRPr lang="fi-FI" sz="1600" dirty="0">
                        <a:effectLst/>
                      </a:endParaRPr>
                    </a:p>
                  </a:txBody>
                  <a:tcPr marL="121920" marR="60960" marT="60960" marB="60960"/>
                </a:tc>
                <a:tc>
                  <a:txBody>
                    <a:bodyPr/>
                    <a:lstStyle/>
                    <a:p>
                      <a:pPr algn="l" fontAlgn="t"/>
                      <a:r>
                        <a:rPr lang="fi-FI" sz="1600">
                          <a:effectLst/>
                        </a:rPr>
                        <a:t>Description</a:t>
                      </a:r>
                    </a:p>
                  </a:txBody>
                  <a:tcPr marL="60960" marR="60960" marT="60960" marB="60960"/>
                </a:tc>
                <a:extLst>
                  <a:ext uri="{0D108BD9-81ED-4DB2-BD59-A6C34878D82A}">
                    <a16:rowId xmlns:a16="http://schemas.microsoft.com/office/drawing/2014/main" val="893370255"/>
                  </a:ext>
                </a:extLst>
              </a:tr>
              <a:tr h="585201">
                <a:tc>
                  <a:txBody>
                    <a:bodyPr/>
                    <a:lstStyle/>
                    <a:p>
                      <a:pPr algn="l" fontAlgn="t"/>
                      <a:r>
                        <a:rPr lang="fi-FI" sz="1600">
                          <a:effectLst/>
                        </a:rPr>
                        <a:t>EvalError</a:t>
                      </a:r>
                    </a:p>
                  </a:txBody>
                  <a:tcPr marL="121920" marR="60960" marT="60960" marB="60960"/>
                </a:tc>
                <a:tc>
                  <a:txBody>
                    <a:bodyPr/>
                    <a:lstStyle/>
                    <a:p>
                      <a:pPr algn="l" fontAlgn="t"/>
                      <a:r>
                        <a:rPr lang="en-US" sz="1600" dirty="0">
                          <a:effectLst/>
                        </a:rPr>
                        <a:t>An error has occurred in the eval() function</a:t>
                      </a:r>
                    </a:p>
                  </a:txBody>
                  <a:tcPr marL="60960" marR="60960" marT="60960" marB="60960"/>
                </a:tc>
                <a:extLst>
                  <a:ext uri="{0D108BD9-81ED-4DB2-BD59-A6C34878D82A}">
                    <a16:rowId xmlns:a16="http://schemas.microsoft.com/office/drawing/2014/main" val="2842382380"/>
                  </a:ext>
                </a:extLst>
              </a:tr>
              <a:tr h="352460">
                <a:tc>
                  <a:txBody>
                    <a:bodyPr/>
                    <a:lstStyle/>
                    <a:p>
                      <a:pPr algn="l" fontAlgn="t"/>
                      <a:r>
                        <a:rPr lang="fi-FI" sz="1600">
                          <a:effectLst/>
                        </a:rPr>
                        <a:t>RangeError</a:t>
                      </a:r>
                    </a:p>
                  </a:txBody>
                  <a:tcPr marL="121920" marR="60960" marT="60960" marB="60960"/>
                </a:tc>
                <a:tc>
                  <a:txBody>
                    <a:bodyPr/>
                    <a:lstStyle/>
                    <a:p>
                      <a:pPr algn="l" fontAlgn="t"/>
                      <a:r>
                        <a:rPr lang="en-US" sz="1600">
                          <a:effectLst/>
                        </a:rPr>
                        <a:t>A number "out of range" has occurred</a:t>
                      </a:r>
                    </a:p>
                  </a:txBody>
                  <a:tcPr marL="60960" marR="60960" marT="60960" marB="60960"/>
                </a:tc>
                <a:extLst>
                  <a:ext uri="{0D108BD9-81ED-4DB2-BD59-A6C34878D82A}">
                    <a16:rowId xmlns:a16="http://schemas.microsoft.com/office/drawing/2014/main" val="2928587656"/>
                  </a:ext>
                </a:extLst>
              </a:tr>
              <a:tr h="352460">
                <a:tc>
                  <a:txBody>
                    <a:bodyPr/>
                    <a:lstStyle/>
                    <a:p>
                      <a:pPr algn="l" fontAlgn="t"/>
                      <a:r>
                        <a:rPr lang="fi-FI" sz="1600" dirty="0" err="1">
                          <a:effectLst/>
                        </a:rPr>
                        <a:t>ReferenceError</a:t>
                      </a:r>
                      <a:endParaRPr lang="fi-FI" sz="1600" dirty="0">
                        <a:effectLst/>
                      </a:endParaRPr>
                    </a:p>
                  </a:txBody>
                  <a:tcPr marL="121920" marR="60960" marT="60960" marB="60960"/>
                </a:tc>
                <a:tc>
                  <a:txBody>
                    <a:bodyPr/>
                    <a:lstStyle/>
                    <a:p>
                      <a:pPr algn="l" fontAlgn="t"/>
                      <a:r>
                        <a:rPr lang="en-US" sz="1600">
                          <a:effectLst/>
                        </a:rPr>
                        <a:t>An illegal reference has occurred</a:t>
                      </a:r>
                    </a:p>
                  </a:txBody>
                  <a:tcPr marL="60960" marR="60960" marT="60960" marB="60960"/>
                </a:tc>
                <a:extLst>
                  <a:ext uri="{0D108BD9-81ED-4DB2-BD59-A6C34878D82A}">
                    <a16:rowId xmlns:a16="http://schemas.microsoft.com/office/drawing/2014/main" val="2911730026"/>
                  </a:ext>
                </a:extLst>
              </a:tr>
              <a:tr h="352460">
                <a:tc>
                  <a:txBody>
                    <a:bodyPr/>
                    <a:lstStyle/>
                    <a:p>
                      <a:pPr algn="l" fontAlgn="t"/>
                      <a:r>
                        <a:rPr lang="fi-FI" sz="1600" dirty="0" err="1">
                          <a:effectLst/>
                        </a:rPr>
                        <a:t>SyntaxError</a:t>
                      </a:r>
                      <a:endParaRPr lang="fi-FI" sz="1600" dirty="0">
                        <a:effectLst/>
                      </a:endParaRPr>
                    </a:p>
                  </a:txBody>
                  <a:tcPr marL="121920" marR="60960" marT="60960" marB="60960"/>
                </a:tc>
                <a:tc>
                  <a:txBody>
                    <a:bodyPr/>
                    <a:lstStyle/>
                    <a:p>
                      <a:pPr algn="l" fontAlgn="t"/>
                      <a:r>
                        <a:rPr lang="en-US" sz="1600" dirty="0">
                          <a:effectLst/>
                        </a:rPr>
                        <a:t>A syntax error has occurred</a:t>
                      </a:r>
                    </a:p>
                  </a:txBody>
                  <a:tcPr marL="60960" marR="60960" marT="60960" marB="60960"/>
                </a:tc>
                <a:extLst>
                  <a:ext uri="{0D108BD9-81ED-4DB2-BD59-A6C34878D82A}">
                    <a16:rowId xmlns:a16="http://schemas.microsoft.com/office/drawing/2014/main" val="2199947243"/>
                  </a:ext>
                </a:extLst>
              </a:tr>
              <a:tr h="352460">
                <a:tc>
                  <a:txBody>
                    <a:bodyPr/>
                    <a:lstStyle/>
                    <a:p>
                      <a:pPr algn="l" fontAlgn="t"/>
                      <a:r>
                        <a:rPr lang="fi-FI" sz="1600">
                          <a:effectLst/>
                        </a:rPr>
                        <a:t>TypeError</a:t>
                      </a:r>
                    </a:p>
                  </a:txBody>
                  <a:tcPr marL="121920" marR="60960" marT="60960" marB="60960"/>
                </a:tc>
                <a:tc>
                  <a:txBody>
                    <a:bodyPr/>
                    <a:lstStyle/>
                    <a:p>
                      <a:pPr algn="l" fontAlgn="t"/>
                      <a:r>
                        <a:rPr lang="en-US" sz="1600">
                          <a:effectLst/>
                        </a:rPr>
                        <a:t>A type error has occurred</a:t>
                      </a:r>
                    </a:p>
                  </a:txBody>
                  <a:tcPr marL="60960" marR="60960" marT="60960" marB="60960"/>
                </a:tc>
                <a:extLst>
                  <a:ext uri="{0D108BD9-81ED-4DB2-BD59-A6C34878D82A}">
                    <a16:rowId xmlns:a16="http://schemas.microsoft.com/office/drawing/2014/main" val="1713484096"/>
                  </a:ext>
                </a:extLst>
              </a:tr>
              <a:tr h="352460">
                <a:tc>
                  <a:txBody>
                    <a:bodyPr/>
                    <a:lstStyle/>
                    <a:p>
                      <a:pPr algn="l" fontAlgn="t"/>
                      <a:r>
                        <a:rPr lang="fi-FI" sz="1600">
                          <a:effectLst/>
                        </a:rPr>
                        <a:t>URIError</a:t>
                      </a:r>
                    </a:p>
                  </a:txBody>
                  <a:tcPr marL="121920" marR="60960" marT="60960" marB="60960"/>
                </a:tc>
                <a:tc>
                  <a:txBody>
                    <a:bodyPr/>
                    <a:lstStyle/>
                    <a:p>
                      <a:pPr algn="l" fontAlgn="t"/>
                      <a:r>
                        <a:rPr lang="en-US" sz="1600" dirty="0">
                          <a:effectLst/>
                        </a:rPr>
                        <a:t>An error in </a:t>
                      </a:r>
                      <a:r>
                        <a:rPr lang="en-US" sz="1600" dirty="0" err="1">
                          <a:effectLst/>
                        </a:rPr>
                        <a:t>encodeURI</a:t>
                      </a:r>
                      <a:r>
                        <a:rPr lang="en-US" sz="1600" dirty="0">
                          <a:effectLst/>
                        </a:rPr>
                        <a:t>() has occurred</a:t>
                      </a:r>
                    </a:p>
                  </a:txBody>
                  <a:tcPr marL="60960" marR="60960" marT="60960" marB="60960"/>
                </a:tc>
                <a:extLst>
                  <a:ext uri="{0D108BD9-81ED-4DB2-BD59-A6C34878D82A}">
                    <a16:rowId xmlns:a16="http://schemas.microsoft.com/office/drawing/2014/main" val="773290166"/>
                  </a:ext>
                </a:extLst>
              </a:tr>
            </a:tbl>
          </a:graphicData>
        </a:graphic>
      </p:graphicFrame>
      <p:graphicFrame>
        <p:nvGraphicFramePr>
          <p:cNvPr id="8" name="Taulukko 8">
            <a:extLst>
              <a:ext uri="{FF2B5EF4-FFF2-40B4-BE49-F238E27FC236}">
                <a16:creationId xmlns:a16="http://schemas.microsoft.com/office/drawing/2014/main" id="{F69C6138-728D-41EB-827C-57EE2E1B99FE}"/>
              </a:ext>
            </a:extLst>
          </p:cNvPr>
          <p:cNvGraphicFramePr>
            <a:graphicFrameLocks noGrp="1"/>
          </p:cNvGraphicFramePr>
          <p:nvPr>
            <p:extLst>
              <p:ext uri="{D42A27DB-BD31-4B8C-83A1-F6EECF244321}">
                <p14:modId xmlns:p14="http://schemas.microsoft.com/office/powerpoint/2010/main" val="1749235067"/>
              </p:ext>
            </p:extLst>
          </p:nvPr>
        </p:nvGraphicFramePr>
        <p:xfrm>
          <a:off x="966680" y="1109751"/>
          <a:ext cx="7422718" cy="1341120"/>
        </p:xfrm>
        <a:graphic>
          <a:graphicData uri="http://schemas.openxmlformats.org/drawingml/2006/table">
            <a:tbl>
              <a:tblPr firstRow="1" bandRow="1">
                <a:tableStyleId>{93296810-A885-4BE3-A3E7-6D5BEEA58F35}</a:tableStyleId>
              </a:tblPr>
              <a:tblGrid>
                <a:gridCol w="3711359">
                  <a:extLst>
                    <a:ext uri="{9D8B030D-6E8A-4147-A177-3AD203B41FA5}">
                      <a16:colId xmlns:a16="http://schemas.microsoft.com/office/drawing/2014/main" val="2863306122"/>
                    </a:ext>
                  </a:extLst>
                </a:gridCol>
                <a:gridCol w="3711359">
                  <a:extLst>
                    <a:ext uri="{9D8B030D-6E8A-4147-A177-3AD203B41FA5}">
                      <a16:colId xmlns:a16="http://schemas.microsoft.com/office/drawing/2014/main" val="4122155388"/>
                    </a:ext>
                  </a:extLst>
                </a:gridCol>
              </a:tblGrid>
              <a:tr h="319223">
                <a:tc>
                  <a:txBody>
                    <a:bodyPr/>
                    <a:lstStyle/>
                    <a:p>
                      <a:pPr algn="l" fontAlgn="t"/>
                      <a:r>
                        <a:rPr lang="fi-FI" sz="1600" dirty="0">
                          <a:effectLst/>
                        </a:rPr>
                        <a:t>Property</a:t>
                      </a:r>
                    </a:p>
                  </a:txBody>
                  <a:tcPr marL="121920" marR="60960" marT="60960" marB="60960"/>
                </a:tc>
                <a:tc>
                  <a:txBody>
                    <a:bodyPr/>
                    <a:lstStyle/>
                    <a:p>
                      <a:pPr algn="l" fontAlgn="t"/>
                      <a:r>
                        <a:rPr lang="fi-FI" sz="1600" dirty="0" err="1">
                          <a:effectLst/>
                        </a:rPr>
                        <a:t>Description</a:t>
                      </a:r>
                      <a:endParaRPr lang="fi-FI" sz="1600" dirty="0">
                        <a:effectLst/>
                      </a:endParaRPr>
                    </a:p>
                  </a:txBody>
                  <a:tcPr marL="60960" marR="60960" marT="60960" marB="60960"/>
                </a:tc>
                <a:extLst>
                  <a:ext uri="{0D108BD9-81ED-4DB2-BD59-A6C34878D82A}">
                    <a16:rowId xmlns:a16="http://schemas.microsoft.com/office/drawing/2014/main" val="256173996"/>
                  </a:ext>
                </a:extLst>
              </a:tr>
              <a:tr h="319223">
                <a:tc>
                  <a:txBody>
                    <a:bodyPr/>
                    <a:lstStyle/>
                    <a:p>
                      <a:pPr algn="l" fontAlgn="t"/>
                      <a:r>
                        <a:rPr lang="fi-FI" sz="1600">
                          <a:effectLst/>
                        </a:rPr>
                        <a:t>name</a:t>
                      </a:r>
                    </a:p>
                  </a:txBody>
                  <a:tcPr marL="121920" marR="60960" marT="60960" marB="60960"/>
                </a:tc>
                <a:tc>
                  <a:txBody>
                    <a:bodyPr/>
                    <a:lstStyle/>
                    <a:p>
                      <a:pPr algn="l" fontAlgn="t"/>
                      <a:r>
                        <a:rPr lang="en-US" sz="1600" dirty="0">
                          <a:effectLst/>
                        </a:rPr>
                        <a:t>Sets or returns an error name</a:t>
                      </a:r>
                    </a:p>
                  </a:txBody>
                  <a:tcPr marL="60960" marR="60960" marT="60960" marB="60960"/>
                </a:tc>
                <a:extLst>
                  <a:ext uri="{0D108BD9-81ED-4DB2-BD59-A6C34878D82A}">
                    <a16:rowId xmlns:a16="http://schemas.microsoft.com/office/drawing/2014/main" val="2368554434"/>
                  </a:ext>
                </a:extLst>
              </a:tr>
              <a:tr h="540224">
                <a:tc>
                  <a:txBody>
                    <a:bodyPr/>
                    <a:lstStyle/>
                    <a:p>
                      <a:pPr algn="l" fontAlgn="t"/>
                      <a:r>
                        <a:rPr lang="fi-FI" sz="1600">
                          <a:effectLst/>
                        </a:rPr>
                        <a:t>message</a:t>
                      </a:r>
                    </a:p>
                  </a:txBody>
                  <a:tcPr marL="121920" marR="60960" marT="60960" marB="60960"/>
                </a:tc>
                <a:tc>
                  <a:txBody>
                    <a:bodyPr/>
                    <a:lstStyle/>
                    <a:p>
                      <a:pPr algn="l" fontAlgn="t"/>
                      <a:r>
                        <a:rPr lang="en-US" sz="1600" dirty="0">
                          <a:effectLst/>
                        </a:rPr>
                        <a:t>Sets or returns an error message (a string)</a:t>
                      </a:r>
                    </a:p>
                  </a:txBody>
                  <a:tcPr marL="60960" marR="60960" marT="60960" marB="60960"/>
                </a:tc>
                <a:extLst>
                  <a:ext uri="{0D108BD9-81ED-4DB2-BD59-A6C34878D82A}">
                    <a16:rowId xmlns:a16="http://schemas.microsoft.com/office/drawing/2014/main" val="1874773506"/>
                  </a:ext>
                </a:extLst>
              </a:tr>
            </a:tbl>
          </a:graphicData>
        </a:graphic>
      </p:graphicFrame>
    </p:spTree>
    <p:extLst>
      <p:ext uri="{BB962C8B-B14F-4D97-AF65-F5344CB8AC3E}">
        <p14:creationId xmlns:p14="http://schemas.microsoft.com/office/powerpoint/2010/main" val="31514068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tsikko 4">
            <a:extLst>
              <a:ext uri="{FF2B5EF4-FFF2-40B4-BE49-F238E27FC236}">
                <a16:creationId xmlns:a16="http://schemas.microsoft.com/office/drawing/2014/main" id="{B75BFAB1-B9D9-4A04-991A-9BDB6251B66A}"/>
              </a:ext>
            </a:extLst>
          </p:cNvPr>
          <p:cNvSpPr>
            <a:spLocks noGrp="1"/>
          </p:cNvSpPr>
          <p:nvPr>
            <p:ph type="title"/>
          </p:nvPr>
        </p:nvSpPr>
        <p:spPr/>
        <p:txBody>
          <a:bodyPr>
            <a:normAutofit fontScale="90000"/>
          </a:bodyPr>
          <a:lstStyle/>
          <a:p>
            <a:pPr algn="ctr"/>
            <a:r>
              <a:rPr lang="fi-FI" dirty="0" err="1"/>
              <a:t>Errors</a:t>
            </a:r>
            <a:r>
              <a:rPr lang="fi-FI" dirty="0"/>
              <a:t>: </a:t>
            </a:r>
            <a:r>
              <a:rPr lang="fi-FI" dirty="0" err="1"/>
              <a:t>Try</a:t>
            </a:r>
            <a:r>
              <a:rPr lang="fi-FI" dirty="0"/>
              <a:t> </a:t>
            </a:r>
            <a:r>
              <a:rPr lang="fi-FI" dirty="0" err="1"/>
              <a:t>Catch</a:t>
            </a:r>
            <a:r>
              <a:rPr lang="fi-FI" dirty="0"/>
              <a:t> </a:t>
            </a:r>
            <a:r>
              <a:rPr lang="fi-FI" dirty="0" err="1"/>
              <a:t>statement</a:t>
            </a:r>
            <a:endParaRPr lang="fi-FI" dirty="0"/>
          </a:p>
        </p:txBody>
      </p:sp>
      <p:sp>
        <p:nvSpPr>
          <p:cNvPr id="6" name="Sisällön paikkamerkki 5">
            <a:extLst>
              <a:ext uri="{FF2B5EF4-FFF2-40B4-BE49-F238E27FC236}">
                <a16:creationId xmlns:a16="http://schemas.microsoft.com/office/drawing/2014/main" id="{A9891D95-8983-4D23-9620-0DC58A5672B0}"/>
              </a:ext>
            </a:extLst>
          </p:cNvPr>
          <p:cNvSpPr>
            <a:spLocks noGrp="1"/>
          </p:cNvSpPr>
          <p:nvPr>
            <p:ph sz="half" idx="1"/>
          </p:nvPr>
        </p:nvSpPr>
        <p:spPr>
          <a:xfrm>
            <a:off x="798990" y="1180730"/>
            <a:ext cx="4938026" cy="5390665"/>
          </a:xfrm>
        </p:spPr>
        <p:txBody>
          <a:bodyPr>
            <a:normAutofit lnSpcReduction="10000"/>
          </a:bodyPr>
          <a:lstStyle/>
          <a:p>
            <a:r>
              <a:rPr lang="en-US" dirty="0"/>
              <a:t>The </a:t>
            </a:r>
            <a:r>
              <a:rPr lang="en-US" dirty="0">
                <a:solidFill>
                  <a:srgbClr val="00B050"/>
                </a:solidFill>
              </a:rPr>
              <a:t>try statement </a:t>
            </a:r>
            <a:r>
              <a:rPr lang="en-US" dirty="0"/>
              <a:t>consists of a </a:t>
            </a:r>
            <a:r>
              <a:rPr lang="en-US" dirty="0">
                <a:solidFill>
                  <a:srgbClr val="00B050"/>
                </a:solidFill>
              </a:rPr>
              <a:t>try-block</a:t>
            </a:r>
            <a:r>
              <a:rPr lang="en-US" dirty="0"/>
              <a:t>, which contains one or more statements. </a:t>
            </a:r>
            <a:r>
              <a:rPr lang="en-US" dirty="0">
                <a:highlight>
                  <a:srgbClr val="008000"/>
                </a:highlight>
              </a:rPr>
              <a:t>{}</a:t>
            </a:r>
            <a:r>
              <a:rPr lang="en-US" dirty="0"/>
              <a:t> must always be used, even for single statements. At least one </a:t>
            </a:r>
            <a:r>
              <a:rPr lang="en-US" dirty="0">
                <a:solidFill>
                  <a:srgbClr val="00B050"/>
                </a:solidFill>
              </a:rPr>
              <a:t>catch-block</a:t>
            </a:r>
            <a:r>
              <a:rPr lang="en-US" dirty="0"/>
              <a:t>, or a </a:t>
            </a:r>
            <a:r>
              <a:rPr lang="en-US" dirty="0">
                <a:solidFill>
                  <a:srgbClr val="00B050"/>
                </a:solidFill>
              </a:rPr>
              <a:t>finally-block</a:t>
            </a:r>
            <a:r>
              <a:rPr lang="en-US" dirty="0"/>
              <a:t>, must be present. This gives us three forms for the try </a:t>
            </a:r>
            <a:r>
              <a:rPr lang="en-US" dirty="0">
                <a:solidFill>
                  <a:srgbClr val="00B050"/>
                </a:solidFill>
              </a:rPr>
              <a:t>statement</a:t>
            </a:r>
            <a:r>
              <a:rPr lang="en-US" dirty="0"/>
              <a:t>:</a:t>
            </a:r>
          </a:p>
          <a:p>
            <a:pPr>
              <a:buClr>
                <a:srgbClr val="00B050"/>
              </a:buClr>
              <a:buFont typeface="Wingdings" panose="05000000000000000000" pitchFamily="2" charset="2"/>
              <a:buChar char="q"/>
            </a:pPr>
            <a:r>
              <a:rPr lang="en-US" dirty="0">
                <a:highlight>
                  <a:srgbClr val="008000"/>
                </a:highlight>
              </a:rPr>
              <a:t>try...catch</a:t>
            </a:r>
          </a:p>
          <a:p>
            <a:pPr>
              <a:lnSpc>
                <a:spcPct val="130000"/>
              </a:lnSpc>
              <a:buClr>
                <a:srgbClr val="00B050"/>
              </a:buClr>
              <a:buFont typeface="Wingdings" panose="05000000000000000000" pitchFamily="2" charset="2"/>
              <a:buChar char="q"/>
            </a:pPr>
            <a:r>
              <a:rPr lang="en-US" dirty="0">
                <a:highlight>
                  <a:srgbClr val="008000"/>
                </a:highlight>
              </a:rPr>
              <a:t>try...finally</a:t>
            </a:r>
          </a:p>
          <a:p>
            <a:pPr>
              <a:lnSpc>
                <a:spcPct val="140000"/>
              </a:lnSpc>
              <a:buClr>
                <a:srgbClr val="00B050"/>
              </a:buClr>
              <a:buFont typeface="Wingdings" panose="05000000000000000000" pitchFamily="2" charset="2"/>
              <a:buChar char="q"/>
            </a:pPr>
            <a:r>
              <a:rPr lang="en-US" dirty="0">
                <a:highlight>
                  <a:srgbClr val="008000"/>
                </a:highlight>
              </a:rPr>
              <a:t>try...catch...finally</a:t>
            </a:r>
          </a:p>
          <a:p>
            <a:r>
              <a:rPr lang="en-US" dirty="0"/>
              <a:t>A </a:t>
            </a:r>
            <a:r>
              <a:rPr lang="en-US" dirty="0">
                <a:solidFill>
                  <a:srgbClr val="00B050"/>
                </a:solidFill>
              </a:rPr>
              <a:t>catch-block</a:t>
            </a:r>
            <a:r>
              <a:rPr lang="en-US" dirty="0"/>
              <a:t> contains statements that specify what to do if an exception is thrown in the t</a:t>
            </a:r>
            <a:r>
              <a:rPr lang="en-US" dirty="0">
                <a:solidFill>
                  <a:srgbClr val="00B050"/>
                </a:solidFill>
              </a:rPr>
              <a:t>ry-block</a:t>
            </a:r>
            <a:r>
              <a:rPr lang="en-US" dirty="0"/>
              <a:t>. If any statement within the </a:t>
            </a:r>
            <a:r>
              <a:rPr lang="en-US" dirty="0">
                <a:solidFill>
                  <a:srgbClr val="00B050"/>
                </a:solidFill>
              </a:rPr>
              <a:t>try-block </a:t>
            </a:r>
            <a:r>
              <a:rPr lang="en-US" dirty="0"/>
              <a:t>(or in a function called from within the </a:t>
            </a:r>
            <a:r>
              <a:rPr lang="en-US" dirty="0">
                <a:solidFill>
                  <a:srgbClr val="00B050"/>
                </a:solidFill>
              </a:rPr>
              <a:t>try-block</a:t>
            </a:r>
            <a:r>
              <a:rPr lang="en-US" dirty="0"/>
              <a:t>) throws an exception, control is immediately shifted to the </a:t>
            </a:r>
            <a:r>
              <a:rPr lang="en-US" dirty="0">
                <a:solidFill>
                  <a:srgbClr val="00B050"/>
                </a:solidFill>
              </a:rPr>
              <a:t>catch-block</a:t>
            </a:r>
            <a:r>
              <a:rPr lang="en-US" dirty="0"/>
              <a:t>. </a:t>
            </a:r>
          </a:p>
        </p:txBody>
      </p:sp>
      <p:sp>
        <p:nvSpPr>
          <p:cNvPr id="7" name="Sisällön paikkamerkki 6">
            <a:extLst>
              <a:ext uri="{FF2B5EF4-FFF2-40B4-BE49-F238E27FC236}">
                <a16:creationId xmlns:a16="http://schemas.microsoft.com/office/drawing/2014/main" id="{40467510-FEC3-44EB-81CC-ADC788A1836E}"/>
              </a:ext>
            </a:extLst>
          </p:cNvPr>
          <p:cNvSpPr>
            <a:spLocks noGrp="1"/>
          </p:cNvSpPr>
          <p:nvPr>
            <p:ph sz="half" idx="2"/>
          </p:nvPr>
        </p:nvSpPr>
        <p:spPr>
          <a:xfrm>
            <a:off x="6217654" y="1180729"/>
            <a:ext cx="4938026" cy="5390665"/>
          </a:xfrm>
        </p:spPr>
        <p:txBody>
          <a:bodyPr>
            <a:normAutofit lnSpcReduction="10000"/>
          </a:bodyPr>
          <a:lstStyle/>
          <a:p>
            <a:r>
              <a:rPr lang="en-US" dirty="0"/>
              <a:t>If no exception is thrown in the </a:t>
            </a:r>
            <a:r>
              <a:rPr lang="en-US" dirty="0">
                <a:solidFill>
                  <a:srgbClr val="00B050"/>
                </a:solidFill>
              </a:rPr>
              <a:t>try-block</a:t>
            </a:r>
            <a:r>
              <a:rPr lang="en-US" dirty="0"/>
              <a:t>, the </a:t>
            </a:r>
            <a:r>
              <a:rPr lang="en-US" dirty="0">
                <a:solidFill>
                  <a:srgbClr val="00B050"/>
                </a:solidFill>
              </a:rPr>
              <a:t>catch-block</a:t>
            </a:r>
            <a:r>
              <a:rPr lang="en-US" dirty="0"/>
              <a:t> is skipped.</a:t>
            </a:r>
          </a:p>
          <a:p>
            <a:r>
              <a:rPr lang="en-US" dirty="0"/>
              <a:t>The </a:t>
            </a:r>
            <a:r>
              <a:rPr lang="en-US" dirty="0">
                <a:solidFill>
                  <a:srgbClr val="00B050"/>
                </a:solidFill>
              </a:rPr>
              <a:t>finally-block</a:t>
            </a:r>
            <a:r>
              <a:rPr lang="en-US" dirty="0"/>
              <a:t> will always execute after the </a:t>
            </a:r>
            <a:r>
              <a:rPr lang="en-US" dirty="0">
                <a:solidFill>
                  <a:srgbClr val="00B050"/>
                </a:solidFill>
              </a:rPr>
              <a:t>try-block</a:t>
            </a:r>
            <a:r>
              <a:rPr lang="en-US" dirty="0"/>
              <a:t> and </a:t>
            </a:r>
            <a:r>
              <a:rPr lang="en-US" dirty="0">
                <a:solidFill>
                  <a:srgbClr val="00B050"/>
                </a:solidFill>
              </a:rPr>
              <a:t>catch-block(s) </a:t>
            </a:r>
            <a:r>
              <a:rPr lang="en-US" dirty="0"/>
              <a:t>have finished executing. It always executes, regardless of whether an exception was thrown or caught.</a:t>
            </a:r>
          </a:p>
          <a:p>
            <a:r>
              <a:rPr lang="en-US" dirty="0"/>
              <a:t>You can nest one or more try statements. If an inner </a:t>
            </a:r>
            <a:r>
              <a:rPr lang="en-US" dirty="0">
                <a:solidFill>
                  <a:srgbClr val="00B050"/>
                </a:solidFill>
              </a:rPr>
              <a:t>try statement </a:t>
            </a:r>
            <a:r>
              <a:rPr lang="en-US" dirty="0"/>
              <a:t>does not have a </a:t>
            </a:r>
            <a:r>
              <a:rPr lang="en-US" dirty="0">
                <a:solidFill>
                  <a:srgbClr val="00B050"/>
                </a:solidFill>
              </a:rPr>
              <a:t>catch-block</a:t>
            </a:r>
            <a:r>
              <a:rPr lang="en-US" dirty="0"/>
              <a:t>, the enclosing </a:t>
            </a:r>
            <a:r>
              <a:rPr lang="en-US" dirty="0">
                <a:solidFill>
                  <a:srgbClr val="00B050"/>
                </a:solidFill>
              </a:rPr>
              <a:t>try statement's catch-block</a:t>
            </a:r>
            <a:r>
              <a:rPr lang="en-US" dirty="0"/>
              <a:t> is used instead.</a:t>
            </a:r>
          </a:p>
          <a:p>
            <a:r>
              <a:rPr lang="en-US" dirty="0"/>
              <a:t>You can also use the </a:t>
            </a:r>
            <a:r>
              <a:rPr lang="en-US" dirty="0">
                <a:solidFill>
                  <a:srgbClr val="00B050"/>
                </a:solidFill>
              </a:rPr>
              <a:t>try statement </a:t>
            </a:r>
            <a:r>
              <a:rPr lang="en-US" dirty="0"/>
              <a:t>to handle </a:t>
            </a:r>
            <a:r>
              <a:rPr lang="en-US" dirty="0">
                <a:solidFill>
                  <a:srgbClr val="00B050"/>
                </a:solidFill>
              </a:rPr>
              <a:t>JavaScript </a:t>
            </a:r>
            <a:r>
              <a:rPr lang="en-US" dirty="0"/>
              <a:t>exception.</a:t>
            </a:r>
          </a:p>
          <a:p>
            <a:r>
              <a:rPr lang="en-US" dirty="0"/>
              <a:t>Source: https://developer.mozilla.org/</a:t>
            </a:r>
            <a:r>
              <a:rPr lang="en-US" dirty="0" err="1"/>
              <a:t>en</a:t>
            </a:r>
            <a:r>
              <a:rPr lang="en-US" dirty="0"/>
              <a:t>-US/docs/Web/JavaScript/Reference/Statements/try...catch</a:t>
            </a:r>
            <a:endParaRPr lang="fi-FI" dirty="0"/>
          </a:p>
          <a:p>
            <a:endParaRPr lang="fi-FI" dirty="0"/>
          </a:p>
        </p:txBody>
      </p:sp>
      <p:sp>
        <p:nvSpPr>
          <p:cNvPr id="4" name="Dian numeron paikkamerkki 3">
            <a:extLst>
              <a:ext uri="{FF2B5EF4-FFF2-40B4-BE49-F238E27FC236}">
                <a16:creationId xmlns:a16="http://schemas.microsoft.com/office/drawing/2014/main" id="{99896524-CF2E-424C-8E27-F23DB643DB96}"/>
              </a:ext>
            </a:extLst>
          </p:cNvPr>
          <p:cNvSpPr>
            <a:spLocks noGrp="1"/>
          </p:cNvSpPr>
          <p:nvPr>
            <p:ph type="sldNum" sz="quarter" idx="12"/>
          </p:nvPr>
        </p:nvSpPr>
        <p:spPr/>
        <p:txBody>
          <a:bodyPr/>
          <a:lstStyle/>
          <a:p>
            <a:fld id="{3A98EE3D-8CD1-4C3F-BD1C-C98C9596463C}" type="slidenum">
              <a:rPr lang="en-US" smtClean="0"/>
              <a:pPr/>
              <a:t>67</a:t>
            </a:fld>
            <a:endParaRPr lang="en-US" dirty="0"/>
          </a:p>
        </p:txBody>
      </p:sp>
    </p:spTree>
    <p:extLst>
      <p:ext uri="{BB962C8B-B14F-4D97-AF65-F5344CB8AC3E}">
        <p14:creationId xmlns:p14="http://schemas.microsoft.com/office/powerpoint/2010/main" val="29891472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tsikko 5">
            <a:extLst>
              <a:ext uri="{FF2B5EF4-FFF2-40B4-BE49-F238E27FC236}">
                <a16:creationId xmlns:a16="http://schemas.microsoft.com/office/drawing/2014/main" id="{3AA5B2C3-2777-4743-A2C8-144D0728964F}"/>
              </a:ext>
            </a:extLst>
          </p:cNvPr>
          <p:cNvSpPr>
            <a:spLocks noGrp="1"/>
          </p:cNvSpPr>
          <p:nvPr>
            <p:ph type="title"/>
          </p:nvPr>
        </p:nvSpPr>
        <p:spPr/>
        <p:txBody>
          <a:bodyPr>
            <a:normAutofit fontScale="90000"/>
          </a:bodyPr>
          <a:lstStyle/>
          <a:p>
            <a:pPr algn="ctr"/>
            <a:r>
              <a:rPr lang="fi-FI" dirty="0" err="1"/>
              <a:t>Errors</a:t>
            </a:r>
            <a:r>
              <a:rPr lang="fi-FI" dirty="0"/>
              <a:t>: </a:t>
            </a:r>
            <a:r>
              <a:rPr lang="fi-FI" dirty="0" err="1"/>
              <a:t>Try</a:t>
            </a:r>
            <a:r>
              <a:rPr lang="fi-FI" dirty="0"/>
              <a:t> </a:t>
            </a:r>
            <a:r>
              <a:rPr lang="fi-FI" dirty="0" err="1"/>
              <a:t>Catch</a:t>
            </a:r>
            <a:r>
              <a:rPr lang="fi-FI" dirty="0"/>
              <a:t> </a:t>
            </a:r>
            <a:r>
              <a:rPr lang="fi-FI" dirty="0" err="1"/>
              <a:t>statement</a:t>
            </a:r>
            <a:endParaRPr lang="fi-FI" dirty="0"/>
          </a:p>
        </p:txBody>
      </p:sp>
      <p:sp>
        <p:nvSpPr>
          <p:cNvPr id="7" name="Sisällön paikkamerkki 6">
            <a:extLst>
              <a:ext uri="{FF2B5EF4-FFF2-40B4-BE49-F238E27FC236}">
                <a16:creationId xmlns:a16="http://schemas.microsoft.com/office/drawing/2014/main" id="{D7CC47D4-27EE-4705-9D85-B2BC52D2FADF}"/>
              </a:ext>
            </a:extLst>
          </p:cNvPr>
          <p:cNvSpPr>
            <a:spLocks noGrp="1"/>
          </p:cNvSpPr>
          <p:nvPr>
            <p:ph sz="half" idx="1"/>
          </p:nvPr>
        </p:nvSpPr>
        <p:spPr>
          <a:xfrm>
            <a:off x="798990" y="1180730"/>
            <a:ext cx="4938026" cy="5390664"/>
          </a:xfrm>
        </p:spPr>
        <p:txBody>
          <a:bodyPr>
            <a:normAutofit/>
          </a:bodyPr>
          <a:lstStyle/>
          <a:p>
            <a:r>
              <a:rPr lang="fi-FI" dirty="0" err="1">
                <a:solidFill>
                  <a:srgbClr val="00B050"/>
                </a:solidFill>
              </a:rPr>
              <a:t>Nested</a:t>
            </a:r>
            <a:r>
              <a:rPr lang="fi-FI" dirty="0">
                <a:solidFill>
                  <a:srgbClr val="00B050"/>
                </a:solidFill>
              </a:rPr>
              <a:t> </a:t>
            </a:r>
            <a:r>
              <a:rPr lang="fi-FI" dirty="0" err="1">
                <a:solidFill>
                  <a:srgbClr val="00B050"/>
                </a:solidFill>
              </a:rPr>
              <a:t>try-blocks</a:t>
            </a:r>
            <a:endParaRPr lang="en-US" dirty="0">
              <a:solidFill>
                <a:srgbClr val="00B050"/>
              </a:solidFill>
            </a:endParaRPr>
          </a:p>
          <a:p>
            <a:r>
              <a:rPr lang="en-US" dirty="0"/>
              <a:t>Any given exception will be caught only once by the nearest enclosing </a:t>
            </a:r>
            <a:r>
              <a:rPr lang="en-US" dirty="0">
                <a:solidFill>
                  <a:srgbClr val="00B050"/>
                </a:solidFill>
              </a:rPr>
              <a:t>catch-block </a:t>
            </a:r>
            <a:r>
              <a:rPr lang="en-US" dirty="0"/>
              <a:t>unless it is rethrown. </a:t>
            </a:r>
          </a:p>
          <a:p>
            <a:r>
              <a:rPr lang="en-US" dirty="0"/>
              <a:t>Of course, any new exceptions raised in the "inner" block (because the code in </a:t>
            </a:r>
            <a:r>
              <a:rPr lang="en-US" dirty="0">
                <a:solidFill>
                  <a:srgbClr val="00B050"/>
                </a:solidFill>
              </a:rPr>
              <a:t>catch-block</a:t>
            </a:r>
            <a:r>
              <a:rPr lang="en-US" dirty="0"/>
              <a:t> may do something that throws), will be caught by the "outer" block.</a:t>
            </a:r>
          </a:p>
          <a:p>
            <a:r>
              <a:rPr lang="en-US" dirty="0"/>
              <a:t>Note! A </a:t>
            </a:r>
            <a:r>
              <a:rPr lang="en-US" dirty="0">
                <a:solidFill>
                  <a:srgbClr val="00B050"/>
                </a:solidFill>
              </a:rPr>
              <a:t>constructor Error </a:t>
            </a:r>
            <a:r>
              <a:rPr lang="en-US" dirty="0"/>
              <a:t>with </a:t>
            </a:r>
            <a:r>
              <a:rPr lang="en-US" dirty="0">
                <a:solidFill>
                  <a:srgbClr val="00B050"/>
                </a:solidFill>
              </a:rPr>
              <a:t>new keyword </a:t>
            </a:r>
            <a:r>
              <a:rPr lang="en-US" dirty="0"/>
              <a:t>is used </a:t>
            </a:r>
            <a:r>
              <a:rPr lang="en-US" dirty="0">
                <a:highlight>
                  <a:srgbClr val="008000"/>
                </a:highlight>
              </a:rPr>
              <a:t>on the line 3</a:t>
            </a:r>
            <a:r>
              <a:rPr lang="en-US" dirty="0"/>
              <a:t>.</a:t>
            </a:r>
          </a:p>
          <a:p>
            <a:r>
              <a:rPr lang="fi-FI" dirty="0" err="1"/>
              <a:t>Source</a:t>
            </a:r>
            <a:r>
              <a:rPr lang="fi-FI" dirty="0"/>
              <a:t>: https://developer.mozilla.org/en-US/docs/Web/JavaScript/Reference/Statements/try...catch</a:t>
            </a:r>
          </a:p>
        </p:txBody>
      </p:sp>
      <p:sp>
        <p:nvSpPr>
          <p:cNvPr id="10" name="Sisällön paikkamerkki 9">
            <a:extLst>
              <a:ext uri="{FF2B5EF4-FFF2-40B4-BE49-F238E27FC236}">
                <a16:creationId xmlns:a16="http://schemas.microsoft.com/office/drawing/2014/main" id="{65F571DB-8A82-45B7-ADD5-FFF757ECA131}"/>
              </a:ext>
            </a:extLst>
          </p:cNvPr>
          <p:cNvSpPr>
            <a:spLocks noGrp="1"/>
          </p:cNvSpPr>
          <p:nvPr>
            <p:ph sz="half" idx="2"/>
          </p:nvPr>
        </p:nvSpPr>
        <p:spPr>
          <a:xfrm>
            <a:off x="6217654" y="1180729"/>
            <a:ext cx="4938026" cy="5390665"/>
          </a:xfrm>
        </p:spPr>
        <p:txBody>
          <a:bodyPr>
            <a:normAutofit/>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p:txBody>
      </p:sp>
      <p:sp>
        <p:nvSpPr>
          <p:cNvPr id="5" name="Dian numeron paikkamerkki 4">
            <a:extLst>
              <a:ext uri="{FF2B5EF4-FFF2-40B4-BE49-F238E27FC236}">
                <a16:creationId xmlns:a16="http://schemas.microsoft.com/office/drawing/2014/main" id="{8EB2AD1F-3A1D-4481-9F25-B5F68861C37E}"/>
              </a:ext>
            </a:extLst>
          </p:cNvPr>
          <p:cNvSpPr>
            <a:spLocks noGrp="1"/>
          </p:cNvSpPr>
          <p:nvPr>
            <p:ph type="sldNum" sz="quarter" idx="12"/>
          </p:nvPr>
        </p:nvSpPr>
        <p:spPr/>
        <p:txBody>
          <a:bodyPr/>
          <a:lstStyle/>
          <a:p>
            <a:fld id="{3A98EE3D-8CD1-4C3F-BD1C-C98C9596463C}" type="slidenum">
              <a:rPr lang="en-US" smtClean="0"/>
              <a:t>68</a:t>
            </a:fld>
            <a:endParaRPr lang="en-US" dirty="0"/>
          </a:p>
        </p:txBody>
      </p:sp>
      <p:pic>
        <p:nvPicPr>
          <p:cNvPr id="11" name="Kuva 10">
            <a:extLst>
              <a:ext uri="{FF2B5EF4-FFF2-40B4-BE49-F238E27FC236}">
                <a16:creationId xmlns:a16="http://schemas.microsoft.com/office/drawing/2014/main" id="{664D8A69-F82C-4505-961A-5DAA6917EFBE}"/>
              </a:ext>
            </a:extLst>
          </p:cNvPr>
          <p:cNvPicPr>
            <a:picLocks noChangeAspect="1"/>
          </p:cNvPicPr>
          <p:nvPr/>
        </p:nvPicPr>
        <p:blipFill>
          <a:blip r:embed="rId2"/>
          <a:stretch>
            <a:fillRect/>
          </a:stretch>
        </p:blipFill>
        <p:spPr>
          <a:xfrm>
            <a:off x="6217654" y="1180727"/>
            <a:ext cx="5734978" cy="5299972"/>
          </a:xfrm>
          <a:prstGeom prst="rect">
            <a:avLst/>
          </a:prstGeom>
        </p:spPr>
      </p:pic>
      <p:sp>
        <p:nvSpPr>
          <p:cNvPr id="2" name="Suorakulmio: Pyöristetyt kulmat 1">
            <a:extLst>
              <a:ext uri="{FF2B5EF4-FFF2-40B4-BE49-F238E27FC236}">
                <a16:creationId xmlns:a16="http://schemas.microsoft.com/office/drawing/2014/main" id="{391EA3D1-7239-4A75-8BEB-047BC3D842EC}"/>
              </a:ext>
            </a:extLst>
          </p:cNvPr>
          <p:cNvSpPr/>
          <p:nvPr/>
        </p:nvSpPr>
        <p:spPr>
          <a:xfrm>
            <a:off x="8158579" y="1686757"/>
            <a:ext cx="1225118" cy="36398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Tree>
    <p:extLst>
      <p:ext uri="{BB962C8B-B14F-4D97-AF65-F5344CB8AC3E}">
        <p14:creationId xmlns:p14="http://schemas.microsoft.com/office/powerpoint/2010/main" val="26715037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C6BB5A7-8AF6-4113-8270-5D1E598EBDCD}"/>
              </a:ext>
            </a:extLst>
          </p:cNvPr>
          <p:cNvSpPr>
            <a:spLocks noGrp="1"/>
          </p:cNvSpPr>
          <p:nvPr>
            <p:ph type="title"/>
          </p:nvPr>
        </p:nvSpPr>
        <p:spPr/>
        <p:txBody>
          <a:bodyPr/>
          <a:lstStyle/>
          <a:p>
            <a:pPr algn="ctr"/>
            <a:r>
              <a:rPr lang="fi-FI" dirty="0" err="1"/>
              <a:t>Range</a:t>
            </a:r>
            <a:r>
              <a:rPr lang="fi-FI" dirty="0"/>
              <a:t> and </a:t>
            </a:r>
            <a:r>
              <a:rPr lang="fi-FI" dirty="0" err="1"/>
              <a:t>Reference</a:t>
            </a:r>
            <a:r>
              <a:rPr lang="fi-FI" dirty="0"/>
              <a:t> </a:t>
            </a:r>
            <a:r>
              <a:rPr lang="fi-FI" dirty="0" err="1"/>
              <a:t>Errors</a:t>
            </a:r>
            <a:endParaRPr lang="fi-FI" dirty="0"/>
          </a:p>
        </p:txBody>
      </p:sp>
      <p:sp>
        <p:nvSpPr>
          <p:cNvPr id="3" name="Sisällön paikkamerkki 2">
            <a:extLst>
              <a:ext uri="{FF2B5EF4-FFF2-40B4-BE49-F238E27FC236}">
                <a16:creationId xmlns:a16="http://schemas.microsoft.com/office/drawing/2014/main" id="{9D0B5FAA-1473-4085-A424-7FC2D42731FB}"/>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https://www.w3schools.com/js/js_errors.asp</a:t>
            </a:r>
          </a:p>
        </p:txBody>
      </p:sp>
      <p:sp>
        <p:nvSpPr>
          <p:cNvPr id="4" name="Dian numeron paikkamerkki 3">
            <a:extLst>
              <a:ext uri="{FF2B5EF4-FFF2-40B4-BE49-F238E27FC236}">
                <a16:creationId xmlns:a16="http://schemas.microsoft.com/office/drawing/2014/main" id="{C0C6DF8C-0858-450B-B87A-0B43613BEDCF}"/>
              </a:ext>
            </a:extLst>
          </p:cNvPr>
          <p:cNvSpPr>
            <a:spLocks noGrp="1"/>
          </p:cNvSpPr>
          <p:nvPr>
            <p:ph type="sldNum" sz="quarter" idx="12"/>
          </p:nvPr>
        </p:nvSpPr>
        <p:spPr/>
        <p:txBody>
          <a:bodyPr/>
          <a:lstStyle/>
          <a:p>
            <a:fld id="{3A98EE3D-8CD1-4C3F-BD1C-C98C9596463C}" type="slidenum">
              <a:rPr lang="en-US" smtClean="0"/>
              <a:pPr/>
              <a:t>69</a:t>
            </a:fld>
            <a:endParaRPr lang="en-US" dirty="0"/>
          </a:p>
        </p:txBody>
      </p:sp>
      <p:pic>
        <p:nvPicPr>
          <p:cNvPr id="5" name="Kuva 4">
            <a:extLst>
              <a:ext uri="{FF2B5EF4-FFF2-40B4-BE49-F238E27FC236}">
                <a16:creationId xmlns:a16="http://schemas.microsoft.com/office/drawing/2014/main" id="{C4D86748-0F31-4B0A-BB4C-9B4E883BC074}"/>
              </a:ext>
            </a:extLst>
          </p:cNvPr>
          <p:cNvPicPr>
            <a:picLocks noChangeAspect="1"/>
          </p:cNvPicPr>
          <p:nvPr/>
        </p:nvPicPr>
        <p:blipFill>
          <a:blip r:embed="rId2"/>
          <a:stretch>
            <a:fillRect/>
          </a:stretch>
        </p:blipFill>
        <p:spPr>
          <a:xfrm>
            <a:off x="861134" y="1109751"/>
            <a:ext cx="8153123" cy="5158989"/>
          </a:xfrm>
          <a:prstGeom prst="rect">
            <a:avLst/>
          </a:prstGeom>
        </p:spPr>
      </p:pic>
    </p:spTree>
    <p:extLst>
      <p:ext uri="{BB962C8B-B14F-4D97-AF65-F5344CB8AC3E}">
        <p14:creationId xmlns:p14="http://schemas.microsoft.com/office/powerpoint/2010/main" val="5032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tsikko 5">
            <a:extLst>
              <a:ext uri="{FF2B5EF4-FFF2-40B4-BE49-F238E27FC236}">
                <a16:creationId xmlns:a16="http://schemas.microsoft.com/office/drawing/2014/main" id="{5564C57A-9AB4-4C95-9511-649B14A6DB70}"/>
              </a:ext>
            </a:extLst>
          </p:cNvPr>
          <p:cNvSpPr>
            <a:spLocks noGrp="1"/>
          </p:cNvSpPr>
          <p:nvPr>
            <p:ph type="title"/>
          </p:nvPr>
        </p:nvSpPr>
        <p:spPr/>
        <p:txBody>
          <a:bodyPr>
            <a:normAutofit fontScale="90000"/>
          </a:bodyPr>
          <a:lstStyle/>
          <a:p>
            <a:pPr algn="ctr"/>
            <a:r>
              <a:rPr lang="fi-FI" dirty="0"/>
              <a:t>HTML DOM </a:t>
            </a:r>
            <a:r>
              <a:rPr lang="fi-FI" dirty="0" err="1"/>
              <a:t>Navigation</a:t>
            </a:r>
            <a:endParaRPr lang="fi-FI" dirty="0"/>
          </a:p>
        </p:txBody>
      </p:sp>
      <p:sp>
        <p:nvSpPr>
          <p:cNvPr id="7" name="Sisällön paikkamerkki 6">
            <a:extLst>
              <a:ext uri="{FF2B5EF4-FFF2-40B4-BE49-F238E27FC236}">
                <a16:creationId xmlns:a16="http://schemas.microsoft.com/office/drawing/2014/main" id="{0E887B92-38BB-4C82-B04C-EA43F4FD8E80}"/>
              </a:ext>
            </a:extLst>
          </p:cNvPr>
          <p:cNvSpPr>
            <a:spLocks noGrp="1"/>
          </p:cNvSpPr>
          <p:nvPr>
            <p:ph sz="half" idx="1"/>
          </p:nvPr>
        </p:nvSpPr>
        <p:spPr>
          <a:xfrm>
            <a:off x="798990" y="1180730"/>
            <a:ext cx="4938026" cy="5390665"/>
          </a:xfrm>
        </p:spPr>
        <p:txBody>
          <a:bodyPr>
            <a:normAutofit fontScale="92500" lnSpcReduction="10000"/>
          </a:bodyPr>
          <a:lstStyle/>
          <a:p>
            <a:r>
              <a:rPr lang="en-US" dirty="0"/>
              <a:t>With the </a:t>
            </a:r>
            <a:r>
              <a:rPr lang="en-US" dirty="0">
                <a:solidFill>
                  <a:srgbClr val="00B050"/>
                </a:solidFill>
              </a:rPr>
              <a:t>HTML</a:t>
            </a:r>
            <a:r>
              <a:rPr lang="en-US" dirty="0"/>
              <a:t> </a:t>
            </a:r>
            <a:r>
              <a:rPr lang="en-US" dirty="0">
                <a:solidFill>
                  <a:srgbClr val="00B050"/>
                </a:solidFill>
              </a:rPr>
              <a:t>DOM</a:t>
            </a:r>
            <a:r>
              <a:rPr lang="en-US" dirty="0"/>
              <a:t>, you can navigate the </a:t>
            </a:r>
            <a:r>
              <a:rPr lang="en-US" dirty="0">
                <a:solidFill>
                  <a:srgbClr val="00B050"/>
                </a:solidFill>
              </a:rPr>
              <a:t>node tree </a:t>
            </a:r>
            <a:r>
              <a:rPr lang="en-US" dirty="0"/>
              <a:t>using </a:t>
            </a:r>
            <a:r>
              <a:rPr lang="en-US" dirty="0">
                <a:solidFill>
                  <a:srgbClr val="00B050"/>
                </a:solidFill>
              </a:rPr>
              <a:t>node</a:t>
            </a:r>
            <a:r>
              <a:rPr lang="en-US" dirty="0"/>
              <a:t> </a:t>
            </a:r>
            <a:r>
              <a:rPr lang="en-US" dirty="0">
                <a:solidFill>
                  <a:srgbClr val="00B050"/>
                </a:solidFill>
              </a:rPr>
              <a:t>relationships</a:t>
            </a:r>
            <a:r>
              <a:rPr lang="en-US" dirty="0"/>
              <a:t>.</a:t>
            </a:r>
          </a:p>
          <a:p>
            <a:r>
              <a:rPr lang="en-US" dirty="0">
                <a:solidFill>
                  <a:srgbClr val="00B050"/>
                </a:solidFill>
              </a:rPr>
              <a:t>DOM</a:t>
            </a:r>
            <a:r>
              <a:rPr lang="en-US" dirty="0"/>
              <a:t> </a:t>
            </a:r>
            <a:r>
              <a:rPr lang="en-US" dirty="0">
                <a:solidFill>
                  <a:srgbClr val="00B050"/>
                </a:solidFill>
              </a:rPr>
              <a:t>Nodes</a:t>
            </a:r>
            <a:r>
              <a:rPr lang="en-US" dirty="0"/>
              <a:t>: According to the W3C </a:t>
            </a:r>
            <a:r>
              <a:rPr lang="en-US" dirty="0">
                <a:solidFill>
                  <a:srgbClr val="00B050"/>
                </a:solidFill>
              </a:rPr>
              <a:t>HTML</a:t>
            </a:r>
            <a:r>
              <a:rPr lang="en-US" dirty="0"/>
              <a:t> </a:t>
            </a:r>
            <a:r>
              <a:rPr lang="en-US" dirty="0">
                <a:solidFill>
                  <a:srgbClr val="00B050"/>
                </a:solidFill>
              </a:rPr>
              <a:t>DOM</a:t>
            </a:r>
            <a:r>
              <a:rPr lang="en-US" dirty="0"/>
              <a:t> standard, everything in an </a:t>
            </a:r>
            <a:r>
              <a:rPr lang="en-US" dirty="0">
                <a:solidFill>
                  <a:srgbClr val="00B050"/>
                </a:solidFill>
              </a:rPr>
              <a:t>HTML</a:t>
            </a:r>
            <a:r>
              <a:rPr lang="en-US" dirty="0"/>
              <a:t> </a:t>
            </a:r>
            <a:r>
              <a:rPr lang="en-US" dirty="0">
                <a:solidFill>
                  <a:srgbClr val="00B050"/>
                </a:solidFill>
              </a:rPr>
              <a:t>document</a:t>
            </a:r>
            <a:r>
              <a:rPr lang="en-US" dirty="0"/>
              <a:t> is a </a:t>
            </a:r>
            <a:r>
              <a:rPr lang="en-US" dirty="0">
                <a:solidFill>
                  <a:srgbClr val="00B050"/>
                </a:solidFill>
              </a:rPr>
              <a:t>node</a:t>
            </a:r>
            <a:r>
              <a:rPr lang="en-US" dirty="0"/>
              <a:t>.</a:t>
            </a:r>
          </a:p>
          <a:p>
            <a:r>
              <a:rPr lang="en-US" dirty="0"/>
              <a:t>The entire document is a </a:t>
            </a:r>
            <a:r>
              <a:rPr lang="en-US" dirty="0">
                <a:solidFill>
                  <a:srgbClr val="00B050"/>
                </a:solidFill>
              </a:rPr>
              <a:t>document</a:t>
            </a:r>
            <a:r>
              <a:rPr lang="en-US" dirty="0"/>
              <a:t> </a:t>
            </a:r>
            <a:r>
              <a:rPr lang="en-US" dirty="0">
                <a:solidFill>
                  <a:srgbClr val="00B050"/>
                </a:solidFill>
              </a:rPr>
              <a:t>node</a:t>
            </a:r>
            <a:r>
              <a:rPr lang="en-US" dirty="0"/>
              <a:t>. Every </a:t>
            </a:r>
            <a:r>
              <a:rPr lang="en-US" dirty="0">
                <a:solidFill>
                  <a:srgbClr val="00B050"/>
                </a:solidFill>
              </a:rPr>
              <a:t>HTML</a:t>
            </a:r>
            <a:r>
              <a:rPr lang="en-US" dirty="0"/>
              <a:t> </a:t>
            </a:r>
            <a:r>
              <a:rPr lang="en-US" dirty="0">
                <a:solidFill>
                  <a:srgbClr val="00B050"/>
                </a:solidFill>
              </a:rPr>
              <a:t>element</a:t>
            </a:r>
            <a:r>
              <a:rPr lang="en-US" dirty="0"/>
              <a:t> is an </a:t>
            </a:r>
            <a:r>
              <a:rPr lang="en-US" dirty="0">
                <a:solidFill>
                  <a:srgbClr val="00B050"/>
                </a:solidFill>
              </a:rPr>
              <a:t>element</a:t>
            </a:r>
            <a:r>
              <a:rPr lang="en-US" dirty="0"/>
              <a:t> </a:t>
            </a:r>
            <a:r>
              <a:rPr lang="en-US" dirty="0">
                <a:solidFill>
                  <a:srgbClr val="00B050"/>
                </a:solidFill>
              </a:rPr>
              <a:t>node</a:t>
            </a:r>
            <a:r>
              <a:rPr lang="en-US" dirty="0"/>
              <a:t>. The text inside </a:t>
            </a:r>
            <a:r>
              <a:rPr lang="en-US" dirty="0">
                <a:solidFill>
                  <a:srgbClr val="00B050"/>
                </a:solidFill>
              </a:rPr>
              <a:t>HTML</a:t>
            </a:r>
            <a:r>
              <a:rPr lang="en-US" dirty="0"/>
              <a:t> </a:t>
            </a:r>
            <a:r>
              <a:rPr lang="en-US" dirty="0">
                <a:solidFill>
                  <a:srgbClr val="00B050"/>
                </a:solidFill>
              </a:rPr>
              <a:t>elements</a:t>
            </a:r>
            <a:r>
              <a:rPr lang="en-US" dirty="0"/>
              <a:t> are </a:t>
            </a:r>
            <a:r>
              <a:rPr lang="en-US" dirty="0">
                <a:solidFill>
                  <a:srgbClr val="00B050"/>
                </a:solidFill>
              </a:rPr>
              <a:t>text</a:t>
            </a:r>
            <a:r>
              <a:rPr lang="en-US" dirty="0"/>
              <a:t> </a:t>
            </a:r>
            <a:r>
              <a:rPr lang="en-US" dirty="0">
                <a:solidFill>
                  <a:srgbClr val="00B050"/>
                </a:solidFill>
              </a:rPr>
              <a:t>nodes</a:t>
            </a:r>
            <a:r>
              <a:rPr lang="en-US" dirty="0"/>
              <a:t>. Every </a:t>
            </a:r>
            <a:r>
              <a:rPr lang="en-US" dirty="0">
                <a:solidFill>
                  <a:srgbClr val="00B050"/>
                </a:solidFill>
              </a:rPr>
              <a:t>HTML</a:t>
            </a:r>
            <a:r>
              <a:rPr lang="en-US" dirty="0"/>
              <a:t> </a:t>
            </a:r>
            <a:r>
              <a:rPr lang="en-US" dirty="0">
                <a:solidFill>
                  <a:srgbClr val="00B050"/>
                </a:solidFill>
              </a:rPr>
              <a:t>attribute</a:t>
            </a:r>
            <a:r>
              <a:rPr lang="en-US" dirty="0"/>
              <a:t> is an </a:t>
            </a:r>
            <a:r>
              <a:rPr lang="en-US" dirty="0">
                <a:solidFill>
                  <a:srgbClr val="00B050"/>
                </a:solidFill>
              </a:rPr>
              <a:t>attribute</a:t>
            </a:r>
            <a:r>
              <a:rPr lang="en-US" dirty="0"/>
              <a:t> </a:t>
            </a:r>
            <a:r>
              <a:rPr lang="en-US" dirty="0">
                <a:solidFill>
                  <a:srgbClr val="00B050"/>
                </a:solidFill>
              </a:rPr>
              <a:t>node</a:t>
            </a:r>
            <a:r>
              <a:rPr lang="en-US" dirty="0"/>
              <a:t> (deprecated). All comments are </a:t>
            </a:r>
            <a:r>
              <a:rPr lang="en-US" dirty="0">
                <a:solidFill>
                  <a:srgbClr val="00B050"/>
                </a:solidFill>
              </a:rPr>
              <a:t>comment</a:t>
            </a:r>
            <a:r>
              <a:rPr lang="en-US" dirty="0"/>
              <a:t> </a:t>
            </a:r>
            <a:r>
              <a:rPr lang="en-US" dirty="0">
                <a:solidFill>
                  <a:srgbClr val="00B050"/>
                </a:solidFill>
              </a:rPr>
              <a:t>nodes</a:t>
            </a:r>
            <a:r>
              <a:rPr lang="en-US" dirty="0"/>
              <a:t>.</a:t>
            </a:r>
          </a:p>
          <a:p>
            <a:r>
              <a:rPr lang="en-US" dirty="0"/>
              <a:t>With the </a:t>
            </a:r>
            <a:r>
              <a:rPr lang="en-US" dirty="0">
                <a:solidFill>
                  <a:srgbClr val="00B050"/>
                </a:solidFill>
              </a:rPr>
              <a:t>HTML</a:t>
            </a:r>
            <a:r>
              <a:rPr lang="en-US" dirty="0"/>
              <a:t> </a:t>
            </a:r>
            <a:r>
              <a:rPr lang="en-US" dirty="0">
                <a:solidFill>
                  <a:srgbClr val="00B050"/>
                </a:solidFill>
              </a:rPr>
              <a:t>DOM</a:t>
            </a:r>
            <a:r>
              <a:rPr lang="en-US" dirty="0"/>
              <a:t>, all </a:t>
            </a:r>
            <a:r>
              <a:rPr lang="en-US" dirty="0">
                <a:solidFill>
                  <a:srgbClr val="00B050"/>
                </a:solidFill>
              </a:rPr>
              <a:t>nodes</a:t>
            </a:r>
            <a:r>
              <a:rPr lang="en-US" dirty="0"/>
              <a:t> in the </a:t>
            </a:r>
            <a:r>
              <a:rPr lang="en-US" dirty="0">
                <a:solidFill>
                  <a:srgbClr val="00B050"/>
                </a:solidFill>
              </a:rPr>
              <a:t>node</a:t>
            </a:r>
            <a:r>
              <a:rPr lang="en-US" dirty="0"/>
              <a:t> </a:t>
            </a:r>
            <a:r>
              <a:rPr lang="en-US" dirty="0">
                <a:solidFill>
                  <a:srgbClr val="00B050"/>
                </a:solidFill>
              </a:rPr>
              <a:t>tree</a:t>
            </a:r>
            <a:r>
              <a:rPr lang="en-US" dirty="0"/>
              <a:t> can be accessed by </a:t>
            </a:r>
            <a:r>
              <a:rPr lang="en-US" dirty="0">
                <a:solidFill>
                  <a:srgbClr val="00B050"/>
                </a:solidFill>
              </a:rPr>
              <a:t>JavaScript</a:t>
            </a:r>
            <a:r>
              <a:rPr lang="en-US" dirty="0"/>
              <a:t>.</a:t>
            </a:r>
          </a:p>
          <a:p>
            <a:r>
              <a:rPr lang="en-US" dirty="0"/>
              <a:t>New </a:t>
            </a:r>
            <a:r>
              <a:rPr lang="en-US" dirty="0">
                <a:solidFill>
                  <a:srgbClr val="00B050"/>
                </a:solidFill>
              </a:rPr>
              <a:t>nodes</a:t>
            </a:r>
            <a:r>
              <a:rPr lang="en-US" dirty="0"/>
              <a:t> can be created, and all </a:t>
            </a:r>
            <a:r>
              <a:rPr lang="en-US" dirty="0">
                <a:solidFill>
                  <a:srgbClr val="00B050"/>
                </a:solidFill>
              </a:rPr>
              <a:t>nodes</a:t>
            </a:r>
            <a:r>
              <a:rPr lang="en-US" dirty="0"/>
              <a:t> can be modified or deleted. </a:t>
            </a:r>
          </a:p>
          <a:p>
            <a:r>
              <a:rPr lang="fi-FI" dirty="0" err="1"/>
              <a:t>Source</a:t>
            </a:r>
            <a:r>
              <a:rPr lang="fi-FI" dirty="0"/>
              <a:t>: https://www.w3schools.com/js/js_htmldom.asp</a:t>
            </a:r>
          </a:p>
        </p:txBody>
      </p:sp>
      <p:sp>
        <p:nvSpPr>
          <p:cNvPr id="10" name="Sisällön paikkamerkki 9">
            <a:extLst>
              <a:ext uri="{FF2B5EF4-FFF2-40B4-BE49-F238E27FC236}">
                <a16:creationId xmlns:a16="http://schemas.microsoft.com/office/drawing/2014/main" id="{D4FDACA3-B64A-43A6-88D5-8F2E29D12E1C}"/>
              </a:ext>
            </a:extLst>
          </p:cNvPr>
          <p:cNvSpPr>
            <a:spLocks noGrp="1"/>
          </p:cNvSpPr>
          <p:nvPr>
            <p:ph sz="half" idx="2"/>
          </p:nvPr>
        </p:nvSpPr>
        <p:spPr>
          <a:xfrm>
            <a:off x="6217654" y="1180729"/>
            <a:ext cx="4938026" cy="5390665"/>
          </a:xfrm>
        </p:spPr>
        <p:txBody>
          <a:bodyPr>
            <a:normAutofit fontScale="92500" lnSpcReduction="10000"/>
          </a:bodyPr>
          <a:lstStyle/>
          <a:p>
            <a:endParaRPr lang="fi-FI" dirty="0"/>
          </a:p>
          <a:p>
            <a:endParaRPr lang="fi-FI" dirty="0"/>
          </a:p>
          <a:p>
            <a:endParaRPr lang="fi-FI" dirty="0"/>
          </a:p>
          <a:p>
            <a:endParaRPr lang="fi-FI" dirty="0"/>
          </a:p>
          <a:p>
            <a:endParaRPr lang="fi-FI" dirty="0"/>
          </a:p>
          <a:p>
            <a:endParaRPr lang="fi-FI" dirty="0"/>
          </a:p>
          <a:p>
            <a:endParaRPr lang="fi-FI" dirty="0"/>
          </a:p>
          <a:p>
            <a:r>
              <a:rPr lang="en-US" dirty="0"/>
              <a:t>The </a:t>
            </a:r>
            <a:r>
              <a:rPr lang="en-US" dirty="0">
                <a:solidFill>
                  <a:srgbClr val="00B050"/>
                </a:solidFill>
              </a:rPr>
              <a:t>HTML</a:t>
            </a:r>
            <a:r>
              <a:rPr lang="en-US" dirty="0"/>
              <a:t> </a:t>
            </a:r>
            <a:r>
              <a:rPr lang="en-US" dirty="0">
                <a:solidFill>
                  <a:srgbClr val="00B050"/>
                </a:solidFill>
              </a:rPr>
              <a:t>DOM</a:t>
            </a:r>
            <a:r>
              <a:rPr lang="en-US" dirty="0"/>
              <a:t> (</a:t>
            </a:r>
            <a:r>
              <a:rPr lang="en-US" dirty="0">
                <a:solidFill>
                  <a:srgbClr val="00B050"/>
                </a:solidFill>
              </a:rPr>
              <a:t>Document</a:t>
            </a:r>
            <a:r>
              <a:rPr lang="en-US" dirty="0"/>
              <a:t> </a:t>
            </a:r>
            <a:r>
              <a:rPr lang="en-US" dirty="0">
                <a:solidFill>
                  <a:srgbClr val="00B050"/>
                </a:solidFill>
              </a:rPr>
              <a:t>Object</a:t>
            </a:r>
            <a:r>
              <a:rPr lang="en-US" dirty="0"/>
              <a:t> </a:t>
            </a:r>
            <a:r>
              <a:rPr lang="en-US" dirty="0">
                <a:solidFill>
                  <a:srgbClr val="00B050"/>
                </a:solidFill>
              </a:rPr>
              <a:t>Model</a:t>
            </a:r>
            <a:r>
              <a:rPr lang="en-US" dirty="0"/>
              <a:t>)</a:t>
            </a:r>
          </a:p>
          <a:p>
            <a:r>
              <a:rPr lang="en-US" dirty="0"/>
              <a:t>When a web page is loaded, the browser creates a </a:t>
            </a:r>
            <a:r>
              <a:rPr lang="en-US" dirty="0">
                <a:solidFill>
                  <a:srgbClr val="00B050"/>
                </a:solidFill>
              </a:rPr>
              <a:t>Document Object Model </a:t>
            </a:r>
            <a:r>
              <a:rPr lang="en-US" dirty="0"/>
              <a:t>of the page. </a:t>
            </a:r>
          </a:p>
          <a:p>
            <a:r>
              <a:rPr lang="en-US" dirty="0"/>
              <a:t>The </a:t>
            </a:r>
            <a:r>
              <a:rPr lang="en-US" dirty="0">
                <a:solidFill>
                  <a:srgbClr val="00B050"/>
                </a:solidFill>
              </a:rPr>
              <a:t>HTML</a:t>
            </a:r>
            <a:r>
              <a:rPr lang="en-US" dirty="0"/>
              <a:t> </a:t>
            </a:r>
            <a:r>
              <a:rPr lang="en-US" dirty="0">
                <a:solidFill>
                  <a:srgbClr val="00B050"/>
                </a:solidFill>
              </a:rPr>
              <a:t>DOM</a:t>
            </a:r>
            <a:r>
              <a:rPr lang="en-US" dirty="0"/>
              <a:t> model is constructed as a tree of </a:t>
            </a:r>
            <a:r>
              <a:rPr lang="en-US" dirty="0">
                <a:solidFill>
                  <a:srgbClr val="00B050"/>
                </a:solidFill>
              </a:rPr>
              <a:t>Objects</a:t>
            </a:r>
            <a:r>
              <a:rPr lang="en-US" dirty="0"/>
              <a:t>.</a:t>
            </a:r>
            <a:endParaRPr lang="fi-FI" dirty="0"/>
          </a:p>
        </p:txBody>
      </p:sp>
      <p:sp>
        <p:nvSpPr>
          <p:cNvPr id="5" name="Dian numeron paikkamerkki 4">
            <a:extLst>
              <a:ext uri="{FF2B5EF4-FFF2-40B4-BE49-F238E27FC236}">
                <a16:creationId xmlns:a16="http://schemas.microsoft.com/office/drawing/2014/main" id="{6B029329-C4F8-4BB6-B7E2-33E72DF1ED93}"/>
              </a:ext>
            </a:extLst>
          </p:cNvPr>
          <p:cNvSpPr>
            <a:spLocks noGrp="1"/>
          </p:cNvSpPr>
          <p:nvPr>
            <p:ph type="sldNum" sz="quarter" idx="12"/>
          </p:nvPr>
        </p:nvSpPr>
        <p:spPr/>
        <p:txBody>
          <a:bodyPr/>
          <a:lstStyle/>
          <a:p>
            <a:fld id="{3A98EE3D-8CD1-4C3F-BD1C-C98C9596463C}" type="slidenum">
              <a:rPr lang="en-US" smtClean="0"/>
              <a:t>7</a:t>
            </a:fld>
            <a:endParaRPr lang="en-US" dirty="0"/>
          </a:p>
        </p:txBody>
      </p:sp>
      <p:pic>
        <p:nvPicPr>
          <p:cNvPr id="9" name="Kuva 8" descr="Kuva, joka sisältää kohteen näyttökuva&#10;&#10;Kuvaus luotu automaattisesti">
            <a:extLst>
              <a:ext uri="{FF2B5EF4-FFF2-40B4-BE49-F238E27FC236}">
                <a16:creationId xmlns:a16="http://schemas.microsoft.com/office/drawing/2014/main" id="{A49154D0-54EE-4CE9-A4CB-608AFD120C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7654" y="1180728"/>
            <a:ext cx="5536381" cy="3030200"/>
          </a:xfrm>
          <a:prstGeom prst="rect">
            <a:avLst/>
          </a:prstGeom>
        </p:spPr>
      </p:pic>
    </p:spTree>
    <p:extLst>
      <p:ext uri="{BB962C8B-B14F-4D97-AF65-F5344CB8AC3E}">
        <p14:creationId xmlns:p14="http://schemas.microsoft.com/office/powerpoint/2010/main" val="17473750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85FD6320-6ECD-48C5-B670-75A516730BD7}"/>
              </a:ext>
            </a:extLst>
          </p:cNvPr>
          <p:cNvSpPr>
            <a:spLocks noGrp="1"/>
          </p:cNvSpPr>
          <p:nvPr>
            <p:ph type="title"/>
          </p:nvPr>
        </p:nvSpPr>
        <p:spPr/>
        <p:txBody>
          <a:bodyPr/>
          <a:lstStyle/>
          <a:p>
            <a:pPr algn="ctr"/>
            <a:r>
              <a:rPr lang="fi-FI" dirty="0" err="1"/>
              <a:t>Syntax</a:t>
            </a:r>
            <a:r>
              <a:rPr lang="fi-FI" dirty="0"/>
              <a:t> and </a:t>
            </a:r>
            <a:r>
              <a:rPr lang="fi-FI" dirty="0" err="1"/>
              <a:t>Type</a:t>
            </a:r>
            <a:r>
              <a:rPr lang="fi-FI" dirty="0"/>
              <a:t> </a:t>
            </a:r>
            <a:r>
              <a:rPr lang="fi-FI" dirty="0" err="1"/>
              <a:t>errors</a:t>
            </a:r>
            <a:endParaRPr lang="fi-FI" dirty="0"/>
          </a:p>
        </p:txBody>
      </p:sp>
      <p:sp>
        <p:nvSpPr>
          <p:cNvPr id="3" name="Sisällön paikkamerkki 2">
            <a:extLst>
              <a:ext uri="{FF2B5EF4-FFF2-40B4-BE49-F238E27FC236}">
                <a16:creationId xmlns:a16="http://schemas.microsoft.com/office/drawing/2014/main" id="{B128BC79-2EFA-41B8-9765-0130C5647C45}"/>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https://www.w3schools.com/js/js_errors.asp</a:t>
            </a:r>
          </a:p>
          <a:p>
            <a:endParaRPr lang="fi-FI" dirty="0"/>
          </a:p>
        </p:txBody>
      </p:sp>
      <p:sp>
        <p:nvSpPr>
          <p:cNvPr id="4" name="Dian numeron paikkamerkki 3">
            <a:extLst>
              <a:ext uri="{FF2B5EF4-FFF2-40B4-BE49-F238E27FC236}">
                <a16:creationId xmlns:a16="http://schemas.microsoft.com/office/drawing/2014/main" id="{D72CD9E1-B829-4DB3-88E0-8A3F63C658F3}"/>
              </a:ext>
            </a:extLst>
          </p:cNvPr>
          <p:cNvSpPr>
            <a:spLocks noGrp="1"/>
          </p:cNvSpPr>
          <p:nvPr>
            <p:ph type="sldNum" sz="quarter" idx="12"/>
          </p:nvPr>
        </p:nvSpPr>
        <p:spPr/>
        <p:txBody>
          <a:bodyPr/>
          <a:lstStyle/>
          <a:p>
            <a:fld id="{3A98EE3D-8CD1-4C3F-BD1C-C98C9596463C}" type="slidenum">
              <a:rPr lang="en-US" smtClean="0"/>
              <a:pPr/>
              <a:t>70</a:t>
            </a:fld>
            <a:endParaRPr lang="en-US" dirty="0"/>
          </a:p>
        </p:txBody>
      </p:sp>
      <p:pic>
        <p:nvPicPr>
          <p:cNvPr id="5" name="Kuva 4">
            <a:extLst>
              <a:ext uri="{FF2B5EF4-FFF2-40B4-BE49-F238E27FC236}">
                <a16:creationId xmlns:a16="http://schemas.microsoft.com/office/drawing/2014/main" id="{BA07B150-F667-4A99-B36B-5ED19266A9FC}"/>
              </a:ext>
            </a:extLst>
          </p:cNvPr>
          <p:cNvPicPr>
            <a:picLocks noChangeAspect="1"/>
          </p:cNvPicPr>
          <p:nvPr/>
        </p:nvPicPr>
        <p:blipFill>
          <a:blip r:embed="rId2"/>
          <a:stretch>
            <a:fillRect/>
          </a:stretch>
        </p:blipFill>
        <p:spPr>
          <a:xfrm>
            <a:off x="861134" y="1109751"/>
            <a:ext cx="8359066" cy="5087305"/>
          </a:xfrm>
          <a:prstGeom prst="rect">
            <a:avLst/>
          </a:prstGeom>
        </p:spPr>
      </p:pic>
    </p:spTree>
    <p:extLst>
      <p:ext uri="{BB962C8B-B14F-4D97-AF65-F5344CB8AC3E}">
        <p14:creationId xmlns:p14="http://schemas.microsoft.com/office/powerpoint/2010/main" val="4409624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B8D4F9A2-94D8-4BA3-AD1C-732AD9F7C074}"/>
              </a:ext>
            </a:extLst>
          </p:cNvPr>
          <p:cNvSpPr>
            <a:spLocks noGrp="1"/>
          </p:cNvSpPr>
          <p:nvPr>
            <p:ph type="title"/>
          </p:nvPr>
        </p:nvSpPr>
        <p:spPr/>
        <p:txBody>
          <a:bodyPr/>
          <a:lstStyle/>
          <a:p>
            <a:pPr algn="ctr"/>
            <a:r>
              <a:rPr lang="fi-FI" dirty="0"/>
              <a:t>URI and </a:t>
            </a:r>
            <a:r>
              <a:rPr lang="fi-FI" dirty="0" err="1"/>
              <a:t>Eval</a:t>
            </a:r>
            <a:r>
              <a:rPr lang="fi-FI" dirty="0"/>
              <a:t> </a:t>
            </a:r>
            <a:r>
              <a:rPr lang="fi-FI" dirty="0" err="1"/>
              <a:t>Errors</a:t>
            </a:r>
            <a:r>
              <a:rPr lang="fi-FI" dirty="0"/>
              <a:t> </a:t>
            </a:r>
          </a:p>
        </p:txBody>
      </p:sp>
      <p:sp>
        <p:nvSpPr>
          <p:cNvPr id="3" name="Sisällön paikkamerkki 2">
            <a:extLst>
              <a:ext uri="{FF2B5EF4-FFF2-40B4-BE49-F238E27FC236}">
                <a16:creationId xmlns:a16="http://schemas.microsoft.com/office/drawing/2014/main" id="{EF5083E0-6B44-44F9-B860-20453A91B289}"/>
              </a:ext>
            </a:extLst>
          </p:cNvPr>
          <p:cNvSpPr>
            <a:spLocks noGrp="1"/>
          </p:cNvSpPr>
          <p:nvPr>
            <p:ph idx="1"/>
          </p:nvPr>
        </p:nvSpPr>
        <p:spPr>
          <a:xfrm>
            <a:off x="861134" y="1109751"/>
            <a:ext cx="10294546" cy="5461644"/>
          </a:xfrm>
        </p:spPr>
        <p:txBody>
          <a:bodyPr>
            <a:normAutofit fontScale="250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en-US" sz="4000" dirty="0"/>
          </a:p>
          <a:p>
            <a:r>
              <a:rPr lang="en-US" sz="6400" dirty="0">
                <a:solidFill>
                  <a:srgbClr val="FF0000"/>
                </a:solidFill>
              </a:rPr>
              <a:t>Warning ! </a:t>
            </a:r>
            <a:r>
              <a:rPr lang="en-US" sz="6400" dirty="0">
                <a:solidFill>
                  <a:srgbClr val="00B050"/>
                </a:solidFill>
              </a:rPr>
              <a:t>eval() </a:t>
            </a:r>
            <a:r>
              <a:rPr lang="en-US" sz="6400" dirty="0"/>
              <a:t>is a dangerous function, which executes the code it's passed with the privileges of the caller. If you run </a:t>
            </a:r>
            <a:r>
              <a:rPr lang="en-US" sz="6400" dirty="0">
                <a:solidFill>
                  <a:srgbClr val="00B050"/>
                </a:solidFill>
              </a:rPr>
              <a:t>eval() </a:t>
            </a:r>
            <a:r>
              <a:rPr lang="en-US" sz="6400" dirty="0"/>
              <a:t>with a string that could be affected by a malicious party, you may end up running malicious code on the user's machine with the permissions of your webpage / extension.</a:t>
            </a:r>
          </a:p>
          <a:p>
            <a:r>
              <a:rPr lang="en-US" sz="6400" dirty="0"/>
              <a:t>The </a:t>
            </a:r>
            <a:r>
              <a:rPr lang="en-US" sz="6400" dirty="0">
                <a:solidFill>
                  <a:srgbClr val="00B050"/>
                </a:solidFill>
              </a:rPr>
              <a:t>eval() function </a:t>
            </a:r>
            <a:r>
              <a:rPr lang="en-US" sz="6400" dirty="0"/>
              <a:t>evaluates </a:t>
            </a:r>
            <a:r>
              <a:rPr lang="en-US" sz="6400" dirty="0">
                <a:solidFill>
                  <a:srgbClr val="00B050"/>
                </a:solidFill>
              </a:rPr>
              <a:t>JavaScript</a:t>
            </a:r>
            <a:r>
              <a:rPr lang="en-US" sz="6400" dirty="0"/>
              <a:t> code represented as a string. Executing </a:t>
            </a:r>
            <a:r>
              <a:rPr lang="en-US" sz="6400" dirty="0">
                <a:solidFill>
                  <a:srgbClr val="00B050"/>
                </a:solidFill>
              </a:rPr>
              <a:t>JavaScript</a:t>
            </a:r>
            <a:r>
              <a:rPr lang="en-US" sz="6400" dirty="0"/>
              <a:t> from a string is an enormous security risk. It is far too easy for a bad actor to run arbitrary code when you use </a:t>
            </a:r>
            <a:r>
              <a:rPr lang="en-US" sz="6400" dirty="0">
                <a:solidFill>
                  <a:srgbClr val="00B050"/>
                </a:solidFill>
              </a:rPr>
              <a:t>eval()</a:t>
            </a:r>
            <a:r>
              <a:rPr lang="en-US" sz="6400" dirty="0"/>
              <a:t>. More importantly, a third-party code can see the scope in which </a:t>
            </a:r>
            <a:r>
              <a:rPr lang="en-US" sz="6400" dirty="0">
                <a:solidFill>
                  <a:srgbClr val="00B050"/>
                </a:solidFill>
              </a:rPr>
              <a:t>eval() </a:t>
            </a:r>
            <a:r>
              <a:rPr lang="en-US" sz="6400" dirty="0"/>
              <a:t>was invoked, which can lead to possible attacks in ways to which the similar Function is not susceptible.</a:t>
            </a:r>
            <a:endParaRPr lang="fi-FI" sz="6400" dirty="0"/>
          </a:p>
          <a:p>
            <a:r>
              <a:rPr lang="fi-FI" sz="6400" dirty="0" err="1"/>
              <a:t>Sources</a:t>
            </a:r>
            <a:r>
              <a:rPr lang="fi-FI" sz="6400" dirty="0"/>
              <a:t>: https://www.w3schools.com/js/js_errors.asp and https://developer.mozilla.org/en-US/docs/Web/JavaScript/Reference/Global_Objects/eval</a:t>
            </a:r>
          </a:p>
        </p:txBody>
      </p:sp>
      <p:sp>
        <p:nvSpPr>
          <p:cNvPr id="4" name="Dian numeron paikkamerkki 3">
            <a:extLst>
              <a:ext uri="{FF2B5EF4-FFF2-40B4-BE49-F238E27FC236}">
                <a16:creationId xmlns:a16="http://schemas.microsoft.com/office/drawing/2014/main" id="{A22C2CB8-CE81-4626-A3E7-CF895CE53282}"/>
              </a:ext>
            </a:extLst>
          </p:cNvPr>
          <p:cNvSpPr>
            <a:spLocks noGrp="1"/>
          </p:cNvSpPr>
          <p:nvPr>
            <p:ph type="sldNum" sz="quarter" idx="12"/>
          </p:nvPr>
        </p:nvSpPr>
        <p:spPr/>
        <p:txBody>
          <a:bodyPr/>
          <a:lstStyle/>
          <a:p>
            <a:fld id="{3A98EE3D-8CD1-4C3F-BD1C-C98C9596463C}" type="slidenum">
              <a:rPr lang="en-US" smtClean="0"/>
              <a:pPr/>
              <a:t>71</a:t>
            </a:fld>
            <a:endParaRPr lang="en-US" dirty="0"/>
          </a:p>
        </p:txBody>
      </p:sp>
      <p:pic>
        <p:nvPicPr>
          <p:cNvPr id="6" name="Kuva 5">
            <a:extLst>
              <a:ext uri="{FF2B5EF4-FFF2-40B4-BE49-F238E27FC236}">
                <a16:creationId xmlns:a16="http://schemas.microsoft.com/office/drawing/2014/main" id="{00A7787B-992B-4FD5-AD21-F87D05A4B2E6}"/>
              </a:ext>
            </a:extLst>
          </p:cNvPr>
          <p:cNvPicPr>
            <a:picLocks noChangeAspect="1"/>
          </p:cNvPicPr>
          <p:nvPr/>
        </p:nvPicPr>
        <p:blipFill>
          <a:blip r:embed="rId2"/>
          <a:stretch>
            <a:fillRect/>
          </a:stretch>
        </p:blipFill>
        <p:spPr>
          <a:xfrm>
            <a:off x="861134" y="1109751"/>
            <a:ext cx="7554897" cy="2440670"/>
          </a:xfrm>
          <a:prstGeom prst="rect">
            <a:avLst/>
          </a:prstGeom>
        </p:spPr>
      </p:pic>
    </p:spTree>
    <p:extLst>
      <p:ext uri="{BB962C8B-B14F-4D97-AF65-F5344CB8AC3E}">
        <p14:creationId xmlns:p14="http://schemas.microsoft.com/office/powerpoint/2010/main" val="485292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5EF425EB-C50B-459E-BABB-1E27F4B1FDFC}"/>
              </a:ext>
            </a:extLst>
          </p:cNvPr>
          <p:cNvSpPr>
            <a:spLocks noGrp="1"/>
          </p:cNvSpPr>
          <p:nvPr>
            <p:ph type="title"/>
          </p:nvPr>
        </p:nvSpPr>
        <p:spPr/>
        <p:txBody>
          <a:bodyPr>
            <a:normAutofit fontScale="90000"/>
          </a:bodyPr>
          <a:lstStyle/>
          <a:p>
            <a:pPr algn="ctr"/>
            <a:r>
              <a:rPr lang="fi-FI" dirty="0"/>
              <a:t>URI(</a:t>
            </a:r>
            <a:r>
              <a:rPr lang="fi-FI" dirty="0" err="1"/>
              <a:t>Identifier</a:t>
            </a:r>
            <a:r>
              <a:rPr lang="fi-FI" dirty="0"/>
              <a:t>): URL(</a:t>
            </a:r>
            <a:r>
              <a:rPr lang="fi-FI" dirty="0" err="1"/>
              <a:t>Location</a:t>
            </a:r>
            <a:r>
              <a:rPr lang="fi-FI" dirty="0"/>
              <a:t>) URN(</a:t>
            </a:r>
            <a:r>
              <a:rPr lang="fi-FI" dirty="0" err="1"/>
              <a:t>Name</a:t>
            </a:r>
            <a:r>
              <a:rPr lang="fi-FI" dirty="0"/>
              <a:t>) </a:t>
            </a:r>
          </a:p>
        </p:txBody>
      </p:sp>
      <p:sp>
        <p:nvSpPr>
          <p:cNvPr id="3" name="Sisällön paikkamerkki 2">
            <a:extLst>
              <a:ext uri="{FF2B5EF4-FFF2-40B4-BE49-F238E27FC236}">
                <a16:creationId xmlns:a16="http://schemas.microsoft.com/office/drawing/2014/main" id="{7ED740C0-467F-42BB-AC91-6995981083B1}"/>
              </a:ext>
            </a:extLst>
          </p:cNvPr>
          <p:cNvSpPr>
            <a:spLocks noGrp="1"/>
          </p:cNvSpPr>
          <p:nvPr>
            <p:ph sz="half" idx="1"/>
          </p:nvPr>
        </p:nvSpPr>
        <p:spPr>
          <a:xfrm>
            <a:off x="798990" y="1180730"/>
            <a:ext cx="4938026" cy="5390665"/>
          </a:xfrm>
        </p:spPr>
        <p:txBody>
          <a:bodyPr>
            <a:normAutofit fontScale="85000" lnSpcReduction="10000"/>
          </a:bodyPr>
          <a:lstStyle/>
          <a:p>
            <a:r>
              <a:rPr lang="en-US" dirty="0">
                <a:solidFill>
                  <a:srgbClr val="00B050"/>
                </a:solidFill>
              </a:rPr>
              <a:t>URL - Uniform Resource Locator</a:t>
            </a:r>
          </a:p>
          <a:p>
            <a:r>
              <a:rPr lang="en-US" dirty="0"/>
              <a:t>Web browsers request pages from web servers by using a URL.</a:t>
            </a:r>
          </a:p>
          <a:p>
            <a:r>
              <a:rPr lang="en-US" dirty="0"/>
              <a:t>The </a:t>
            </a:r>
            <a:r>
              <a:rPr lang="en-US" dirty="0">
                <a:solidFill>
                  <a:srgbClr val="00B050"/>
                </a:solidFill>
              </a:rPr>
              <a:t>URL</a:t>
            </a:r>
            <a:r>
              <a:rPr lang="en-US" dirty="0"/>
              <a:t> is the address of a web page, like: https://www.w3schools.com.</a:t>
            </a:r>
          </a:p>
          <a:p>
            <a:r>
              <a:rPr lang="en-US" dirty="0">
                <a:solidFill>
                  <a:srgbClr val="00B050"/>
                </a:solidFill>
              </a:rPr>
              <a:t>URL Encoding </a:t>
            </a:r>
            <a:r>
              <a:rPr lang="en-US" dirty="0"/>
              <a:t>(Percent Encoding)</a:t>
            </a:r>
          </a:p>
          <a:p>
            <a:r>
              <a:rPr lang="en-US" dirty="0">
                <a:solidFill>
                  <a:srgbClr val="00B050"/>
                </a:solidFill>
              </a:rPr>
              <a:t>URL</a:t>
            </a:r>
            <a:r>
              <a:rPr lang="en-US" dirty="0"/>
              <a:t>s can only be sent over the Internet using the </a:t>
            </a:r>
            <a:r>
              <a:rPr lang="en-US" dirty="0">
                <a:solidFill>
                  <a:srgbClr val="00B050"/>
                </a:solidFill>
              </a:rPr>
              <a:t>ASCII character-set</a:t>
            </a:r>
            <a:r>
              <a:rPr lang="en-US" dirty="0"/>
              <a:t>.</a:t>
            </a:r>
          </a:p>
          <a:p>
            <a:r>
              <a:rPr lang="en-US" dirty="0"/>
              <a:t>Since </a:t>
            </a:r>
            <a:r>
              <a:rPr lang="en-US" dirty="0">
                <a:solidFill>
                  <a:srgbClr val="00B050"/>
                </a:solidFill>
              </a:rPr>
              <a:t>URL</a:t>
            </a:r>
            <a:r>
              <a:rPr lang="en-US" dirty="0"/>
              <a:t>s often contain characters outside the </a:t>
            </a:r>
            <a:r>
              <a:rPr lang="en-US" dirty="0">
                <a:solidFill>
                  <a:srgbClr val="00B050"/>
                </a:solidFill>
              </a:rPr>
              <a:t>ASCII set</a:t>
            </a:r>
            <a:r>
              <a:rPr lang="en-US" dirty="0"/>
              <a:t>, the </a:t>
            </a:r>
            <a:r>
              <a:rPr lang="en-US" dirty="0">
                <a:solidFill>
                  <a:srgbClr val="00B050"/>
                </a:solidFill>
              </a:rPr>
              <a:t>URL</a:t>
            </a:r>
            <a:r>
              <a:rPr lang="en-US" dirty="0"/>
              <a:t> has to be converted into a valid </a:t>
            </a:r>
            <a:r>
              <a:rPr lang="en-US" dirty="0">
                <a:solidFill>
                  <a:srgbClr val="00B050"/>
                </a:solidFill>
              </a:rPr>
              <a:t>ASCII format</a:t>
            </a:r>
            <a:r>
              <a:rPr lang="en-US" dirty="0"/>
              <a:t>.</a:t>
            </a:r>
          </a:p>
          <a:p>
            <a:r>
              <a:rPr lang="en-US" dirty="0"/>
              <a:t>URL encoding replaces unsafe </a:t>
            </a:r>
            <a:r>
              <a:rPr lang="en-US" dirty="0">
                <a:solidFill>
                  <a:srgbClr val="00B050"/>
                </a:solidFill>
              </a:rPr>
              <a:t>ASCII</a:t>
            </a:r>
            <a:r>
              <a:rPr lang="en-US" dirty="0"/>
              <a:t> </a:t>
            </a:r>
            <a:r>
              <a:rPr lang="en-US" dirty="0">
                <a:solidFill>
                  <a:srgbClr val="00B050"/>
                </a:solidFill>
              </a:rPr>
              <a:t>characters</a:t>
            </a:r>
            <a:r>
              <a:rPr lang="en-US" dirty="0"/>
              <a:t> with a </a:t>
            </a:r>
            <a:r>
              <a:rPr lang="en-US" dirty="0">
                <a:highlight>
                  <a:srgbClr val="008000"/>
                </a:highlight>
              </a:rPr>
              <a:t>"%"</a:t>
            </a:r>
            <a:r>
              <a:rPr lang="en-US" dirty="0"/>
              <a:t> followed by two hexadecimal digits.</a:t>
            </a:r>
          </a:p>
          <a:p>
            <a:r>
              <a:rPr lang="en-US" dirty="0">
                <a:solidFill>
                  <a:srgbClr val="00B050"/>
                </a:solidFill>
              </a:rPr>
              <a:t>URL</a:t>
            </a:r>
            <a:r>
              <a:rPr lang="en-US" dirty="0"/>
              <a:t>s cannot contain spaces. </a:t>
            </a:r>
            <a:r>
              <a:rPr lang="en-US" dirty="0">
                <a:solidFill>
                  <a:srgbClr val="00B050"/>
                </a:solidFill>
              </a:rPr>
              <a:t>URL </a:t>
            </a:r>
            <a:r>
              <a:rPr lang="en-US" dirty="0"/>
              <a:t>encoding normally replaces a space with a plus</a:t>
            </a:r>
            <a:r>
              <a:rPr lang="en-US" dirty="0">
                <a:highlight>
                  <a:srgbClr val="008000"/>
                </a:highlight>
              </a:rPr>
              <a:t> (+) </a:t>
            </a:r>
            <a:r>
              <a:rPr lang="en-US" dirty="0"/>
              <a:t>sign or with </a:t>
            </a:r>
            <a:r>
              <a:rPr lang="en-US" dirty="0">
                <a:highlight>
                  <a:srgbClr val="008000"/>
                </a:highlight>
              </a:rPr>
              <a:t>%20</a:t>
            </a:r>
            <a:r>
              <a:rPr lang="en-US" dirty="0"/>
              <a:t>.</a:t>
            </a:r>
            <a:endParaRPr lang="fi-FI" dirty="0"/>
          </a:p>
        </p:txBody>
      </p:sp>
      <p:sp>
        <p:nvSpPr>
          <p:cNvPr id="4" name="Sisällön paikkamerkki 3">
            <a:extLst>
              <a:ext uri="{FF2B5EF4-FFF2-40B4-BE49-F238E27FC236}">
                <a16:creationId xmlns:a16="http://schemas.microsoft.com/office/drawing/2014/main" id="{B04D1F60-D4E8-42DA-B6D9-FD17B2C96CDE}"/>
              </a:ext>
            </a:extLst>
          </p:cNvPr>
          <p:cNvSpPr>
            <a:spLocks noGrp="1"/>
          </p:cNvSpPr>
          <p:nvPr>
            <p:ph sz="half" idx="2"/>
          </p:nvPr>
        </p:nvSpPr>
        <p:spPr>
          <a:xfrm>
            <a:off x="6217654" y="1180730"/>
            <a:ext cx="4938026" cy="5390664"/>
          </a:xfrm>
        </p:spPr>
        <p:txBody>
          <a:bodyPr>
            <a:normAutofit fontScale="85000" lnSpcReduction="10000"/>
          </a:bodyPr>
          <a:lstStyle/>
          <a:p>
            <a:r>
              <a:rPr lang="en-US" dirty="0">
                <a:solidFill>
                  <a:srgbClr val="00B050"/>
                </a:solidFill>
              </a:rPr>
              <a:t>Uniform Resource Identifier (URI)</a:t>
            </a:r>
          </a:p>
          <a:p>
            <a:r>
              <a:rPr lang="en-US" dirty="0"/>
              <a:t>A </a:t>
            </a:r>
            <a:r>
              <a:rPr lang="en-US" dirty="0">
                <a:solidFill>
                  <a:srgbClr val="00B050"/>
                </a:solidFill>
              </a:rPr>
              <a:t>Uniform Resource Identifier (URI) </a:t>
            </a:r>
            <a:r>
              <a:rPr lang="en-US" dirty="0"/>
              <a:t>is a string of characters which identifies an Internet Resource.</a:t>
            </a:r>
          </a:p>
          <a:p>
            <a:r>
              <a:rPr lang="en-US" dirty="0"/>
              <a:t>The most common </a:t>
            </a:r>
            <a:r>
              <a:rPr lang="en-US" dirty="0">
                <a:solidFill>
                  <a:srgbClr val="00B050"/>
                </a:solidFill>
              </a:rPr>
              <a:t>URI is the Uniform Resource Locator (URL) </a:t>
            </a:r>
            <a:r>
              <a:rPr lang="en-US" dirty="0"/>
              <a:t>which identifies an Internet domain address. Another, not so common type of URI is the </a:t>
            </a:r>
            <a:r>
              <a:rPr lang="en-US" dirty="0">
                <a:solidFill>
                  <a:srgbClr val="00B050"/>
                </a:solidFill>
              </a:rPr>
              <a:t>Uniform Resource Name (URN)</a:t>
            </a:r>
            <a:r>
              <a:rPr lang="en-US" dirty="0"/>
              <a:t>.</a:t>
            </a:r>
          </a:p>
          <a:p>
            <a:endParaRPr lang="fi-FI" dirty="0"/>
          </a:p>
          <a:p>
            <a:endParaRPr lang="fi-FI" dirty="0"/>
          </a:p>
          <a:p>
            <a:endParaRPr lang="fi-FI" dirty="0"/>
          </a:p>
          <a:p>
            <a:endParaRPr lang="fi-FI" dirty="0"/>
          </a:p>
          <a:p>
            <a:r>
              <a:rPr lang="fi-FI" dirty="0" err="1"/>
              <a:t>Sources</a:t>
            </a:r>
            <a:r>
              <a:rPr lang="fi-FI" dirty="0"/>
              <a:t>: https://www.w3schools.com/tags/ref_urlencode.ASP, https://www.w3schools.com/xml/xml_namespaces.asp and https://en.wikipedia.org/wiki/Uniform_Resource_Identifier#examples</a:t>
            </a:r>
          </a:p>
        </p:txBody>
      </p:sp>
      <p:sp>
        <p:nvSpPr>
          <p:cNvPr id="5" name="Dian numeron paikkamerkki 4">
            <a:extLst>
              <a:ext uri="{FF2B5EF4-FFF2-40B4-BE49-F238E27FC236}">
                <a16:creationId xmlns:a16="http://schemas.microsoft.com/office/drawing/2014/main" id="{CEA3DFAE-52B5-4B0C-A451-6BA6D273C6AE}"/>
              </a:ext>
            </a:extLst>
          </p:cNvPr>
          <p:cNvSpPr>
            <a:spLocks noGrp="1"/>
          </p:cNvSpPr>
          <p:nvPr>
            <p:ph type="sldNum" sz="quarter" idx="12"/>
          </p:nvPr>
        </p:nvSpPr>
        <p:spPr/>
        <p:txBody>
          <a:bodyPr/>
          <a:lstStyle/>
          <a:p>
            <a:fld id="{3A98EE3D-8CD1-4C3F-BD1C-C98C9596463C}" type="slidenum">
              <a:rPr lang="en-US" smtClean="0"/>
              <a:t>72</a:t>
            </a:fld>
            <a:endParaRPr lang="en-US" dirty="0"/>
          </a:p>
        </p:txBody>
      </p:sp>
      <p:pic>
        <p:nvPicPr>
          <p:cNvPr id="6" name="Kuva 5">
            <a:extLst>
              <a:ext uri="{FF2B5EF4-FFF2-40B4-BE49-F238E27FC236}">
                <a16:creationId xmlns:a16="http://schemas.microsoft.com/office/drawing/2014/main" id="{BB659AEC-5915-4A7A-AF6B-E692D0992E9F}"/>
              </a:ext>
            </a:extLst>
          </p:cNvPr>
          <p:cNvPicPr>
            <a:picLocks noChangeAspect="1"/>
          </p:cNvPicPr>
          <p:nvPr/>
        </p:nvPicPr>
        <p:blipFill>
          <a:blip r:embed="rId2"/>
          <a:stretch>
            <a:fillRect/>
          </a:stretch>
        </p:blipFill>
        <p:spPr>
          <a:xfrm>
            <a:off x="6297553" y="3366856"/>
            <a:ext cx="4973582" cy="1853214"/>
          </a:xfrm>
          <a:prstGeom prst="rect">
            <a:avLst/>
          </a:prstGeom>
        </p:spPr>
      </p:pic>
    </p:spTree>
    <p:extLst>
      <p:ext uri="{BB962C8B-B14F-4D97-AF65-F5344CB8AC3E}">
        <p14:creationId xmlns:p14="http://schemas.microsoft.com/office/powerpoint/2010/main" val="30524917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5EF425EB-C50B-459E-BABB-1E27F4B1FDFC}"/>
              </a:ext>
            </a:extLst>
          </p:cNvPr>
          <p:cNvSpPr>
            <a:spLocks noGrp="1"/>
          </p:cNvSpPr>
          <p:nvPr>
            <p:ph type="title"/>
          </p:nvPr>
        </p:nvSpPr>
        <p:spPr/>
        <p:txBody>
          <a:bodyPr>
            <a:normAutofit fontScale="90000"/>
          </a:bodyPr>
          <a:lstStyle/>
          <a:p>
            <a:pPr algn="ctr"/>
            <a:r>
              <a:rPr lang="fi-FI" dirty="0" err="1"/>
              <a:t>EncodeURIComponent</a:t>
            </a:r>
            <a:r>
              <a:rPr lang="fi-FI" dirty="0"/>
              <a:t>() and </a:t>
            </a:r>
            <a:r>
              <a:rPr lang="fi-FI" dirty="0" err="1"/>
              <a:t>DecodeURIComponent</a:t>
            </a:r>
            <a:r>
              <a:rPr lang="fi-FI" dirty="0"/>
              <a:t>()</a:t>
            </a:r>
          </a:p>
        </p:txBody>
      </p:sp>
      <p:sp>
        <p:nvSpPr>
          <p:cNvPr id="3" name="Sisällön paikkamerkki 2">
            <a:extLst>
              <a:ext uri="{FF2B5EF4-FFF2-40B4-BE49-F238E27FC236}">
                <a16:creationId xmlns:a16="http://schemas.microsoft.com/office/drawing/2014/main" id="{7ED740C0-467F-42BB-AC91-6995981083B1}"/>
              </a:ext>
            </a:extLst>
          </p:cNvPr>
          <p:cNvSpPr>
            <a:spLocks noGrp="1"/>
          </p:cNvSpPr>
          <p:nvPr>
            <p:ph idx="1"/>
          </p:nvPr>
        </p:nvSpPr>
        <p:spPr>
          <a:xfrm>
            <a:off x="861134" y="1109751"/>
            <a:ext cx="10294546" cy="5461644"/>
          </a:xfrm>
        </p:spPr>
        <p:txBody>
          <a:bodyPr>
            <a:normAutofit fontScale="250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en-US" dirty="0"/>
              <a:t>ASCII Encoding Reference</a:t>
            </a:r>
          </a:p>
          <a:p>
            <a:endParaRPr lang="en-US" dirty="0"/>
          </a:p>
          <a:p>
            <a:r>
              <a:rPr lang="fi-FI" sz="6400" dirty="0">
                <a:solidFill>
                  <a:srgbClr val="00B050"/>
                </a:solidFill>
              </a:rPr>
              <a:t>ASCII </a:t>
            </a:r>
            <a:r>
              <a:rPr lang="fi-FI" sz="6400" dirty="0" err="1">
                <a:solidFill>
                  <a:srgbClr val="00B050"/>
                </a:solidFill>
              </a:rPr>
              <a:t>Encoding</a:t>
            </a:r>
            <a:r>
              <a:rPr lang="fi-FI" sz="6400" dirty="0"/>
              <a:t> </a:t>
            </a:r>
            <a:r>
              <a:rPr lang="fi-FI" sz="6400" dirty="0" err="1"/>
              <a:t>Reference</a:t>
            </a:r>
            <a:r>
              <a:rPr lang="fi-FI" sz="6400" dirty="0"/>
              <a:t> : </a:t>
            </a:r>
            <a:r>
              <a:rPr lang="en-US" sz="6400" dirty="0"/>
              <a:t>Your browser will encode input, according to the character-set used in your page. The default character-set in </a:t>
            </a:r>
            <a:r>
              <a:rPr lang="en-US" sz="6400" dirty="0">
                <a:solidFill>
                  <a:srgbClr val="00B050"/>
                </a:solidFill>
              </a:rPr>
              <a:t>HTML5</a:t>
            </a:r>
            <a:r>
              <a:rPr lang="en-US" sz="6400" dirty="0"/>
              <a:t> is </a:t>
            </a:r>
            <a:r>
              <a:rPr lang="en-US" sz="6400" dirty="0">
                <a:solidFill>
                  <a:srgbClr val="00B050"/>
                </a:solidFill>
              </a:rPr>
              <a:t>UTF-8</a:t>
            </a:r>
            <a:r>
              <a:rPr lang="en-US" sz="6400" dirty="0"/>
              <a:t>. The table below includes three first encodings.</a:t>
            </a:r>
          </a:p>
          <a:p>
            <a:endParaRPr lang="fi-FI" dirty="0"/>
          </a:p>
          <a:p>
            <a:endParaRPr lang="fi-FI" dirty="0"/>
          </a:p>
          <a:p>
            <a:endParaRPr lang="fi-FI" dirty="0"/>
          </a:p>
          <a:p>
            <a:endParaRPr lang="fi-FI" dirty="0"/>
          </a:p>
          <a:p>
            <a:endParaRPr lang="fi-FI" dirty="0"/>
          </a:p>
          <a:p>
            <a:endParaRPr lang="fi-FI" dirty="0"/>
          </a:p>
          <a:p>
            <a:r>
              <a:rPr lang="fi-FI" sz="4800" dirty="0" err="1"/>
              <a:t>Sources</a:t>
            </a:r>
            <a:r>
              <a:rPr lang="fi-FI" sz="4800" dirty="0"/>
              <a:t>: https://www.w3schools.com/jsref/jsref_encodeuricomponent.asp, https://www.w3schools.com/jsref/jsref_decodeuricomponent.asp and https://www.w3schools.com/tags/ref_urlencode.ASP</a:t>
            </a:r>
          </a:p>
        </p:txBody>
      </p:sp>
      <p:sp>
        <p:nvSpPr>
          <p:cNvPr id="5" name="Dian numeron paikkamerkki 4">
            <a:extLst>
              <a:ext uri="{FF2B5EF4-FFF2-40B4-BE49-F238E27FC236}">
                <a16:creationId xmlns:a16="http://schemas.microsoft.com/office/drawing/2014/main" id="{CEA3DFAE-52B5-4B0C-A451-6BA6D273C6AE}"/>
              </a:ext>
            </a:extLst>
          </p:cNvPr>
          <p:cNvSpPr>
            <a:spLocks noGrp="1"/>
          </p:cNvSpPr>
          <p:nvPr>
            <p:ph type="sldNum" sz="quarter" idx="12"/>
          </p:nvPr>
        </p:nvSpPr>
        <p:spPr/>
        <p:txBody>
          <a:bodyPr/>
          <a:lstStyle/>
          <a:p>
            <a:fld id="{3A98EE3D-8CD1-4C3F-BD1C-C98C9596463C}" type="slidenum">
              <a:rPr lang="en-US" smtClean="0"/>
              <a:t>73</a:t>
            </a:fld>
            <a:endParaRPr lang="en-US" dirty="0"/>
          </a:p>
        </p:txBody>
      </p:sp>
      <p:pic>
        <p:nvPicPr>
          <p:cNvPr id="7" name="Kuva 6">
            <a:extLst>
              <a:ext uri="{FF2B5EF4-FFF2-40B4-BE49-F238E27FC236}">
                <a16:creationId xmlns:a16="http://schemas.microsoft.com/office/drawing/2014/main" id="{26FED0BE-8D5E-496F-B124-322A1C186115}"/>
              </a:ext>
            </a:extLst>
          </p:cNvPr>
          <p:cNvPicPr>
            <a:picLocks noChangeAspect="1"/>
          </p:cNvPicPr>
          <p:nvPr/>
        </p:nvPicPr>
        <p:blipFill>
          <a:blip r:embed="rId2"/>
          <a:stretch>
            <a:fillRect/>
          </a:stretch>
        </p:blipFill>
        <p:spPr>
          <a:xfrm>
            <a:off x="861133" y="1109751"/>
            <a:ext cx="8566951" cy="2776930"/>
          </a:xfrm>
          <a:prstGeom prst="rect">
            <a:avLst/>
          </a:prstGeom>
        </p:spPr>
      </p:pic>
      <p:graphicFrame>
        <p:nvGraphicFramePr>
          <p:cNvPr id="8" name="Taulukko 8">
            <a:extLst>
              <a:ext uri="{FF2B5EF4-FFF2-40B4-BE49-F238E27FC236}">
                <a16:creationId xmlns:a16="http://schemas.microsoft.com/office/drawing/2014/main" id="{D0415838-0F23-4C50-905E-85E3A0241D71}"/>
              </a:ext>
            </a:extLst>
          </p:cNvPr>
          <p:cNvGraphicFramePr>
            <a:graphicFrameLocks noGrp="1"/>
          </p:cNvGraphicFramePr>
          <p:nvPr>
            <p:extLst>
              <p:ext uri="{D42A27DB-BD31-4B8C-83A1-F6EECF244321}">
                <p14:modId xmlns:p14="http://schemas.microsoft.com/office/powerpoint/2010/main" val="2481057531"/>
              </p:ext>
            </p:extLst>
          </p:nvPr>
        </p:nvGraphicFramePr>
        <p:xfrm>
          <a:off x="861133" y="4500979"/>
          <a:ext cx="7332954" cy="1520140"/>
        </p:xfrm>
        <a:graphic>
          <a:graphicData uri="http://schemas.openxmlformats.org/drawingml/2006/table">
            <a:tbl>
              <a:tblPr firstRow="1" bandRow="1">
                <a:tableStyleId>{93296810-A885-4BE3-A3E7-6D5BEEA58F35}</a:tableStyleId>
              </a:tblPr>
              <a:tblGrid>
                <a:gridCol w="2444318">
                  <a:extLst>
                    <a:ext uri="{9D8B030D-6E8A-4147-A177-3AD203B41FA5}">
                      <a16:colId xmlns:a16="http://schemas.microsoft.com/office/drawing/2014/main" val="3932503397"/>
                    </a:ext>
                  </a:extLst>
                </a:gridCol>
                <a:gridCol w="2444318">
                  <a:extLst>
                    <a:ext uri="{9D8B030D-6E8A-4147-A177-3AD203B41FA5}">
                      <a16:colId xmlns:a16="http://schemas.microsoft.com/office/drawing/2014/main" val="3069177376"/>
                    </a:ext>
                  </a:extLst>
                </a:gridCol>
                <a:gridCol w="2444318">
                  <a:extLst>
                    <a:ext uri="{9D8B030D-6E8A-4147-A177-3AD203B41FA5}">
                      <a16:colId xmlns:a16="http://schemas.microsoft.com/office/drawing/2014/main" val="4223194710"/>
                    </a:ext>
                  </a:extLst>
                </a:gridCol>
              </a:tblGrid>
              <a:tr h="380035">
                <a:tc>
                  <a:txBody>
                    <a:bodyPr/>
                    <a:lstStyle/>
                    <a:p>
                      <a:pPr algn="l" fontAlgn="t"/>
                      <a:r>
                        <a:rPr lang="fi-FI" sz="1400" dirty="0" err="1">
                          <a:effectLst/>
                        </a:rPr>
                        <a:t>Character</a:t>
                      </a:r>
                      <a:endParaRPr lang="fi-FI" sz="1400" dirty="0">
                        <a:effectLst/>
                      </a:endParaRPr>
                    </a:p>
                  </a:txBody>
                  <a:tcPr marL="121920" marR="60960" marT="60960" marB="60960"/>
                </a:tc>
                <a:tc>
                  <a:txBody>
                    <a:bodyPr/>
                    <a:lstStyle/>
                    <a:p>
                      <a:pPr algn="l" fontAlgn="t"/>
                      <a:r>
                        <a:rPr lang="fi-FI" sz="1400" dirty="0" err="1">
                          <a:effectLst/>
                        </a:rPr>
                        <a:t>From</a:t>
                      </a:r>
                      <a:r>
                        <a:rPr lang="fi-FI" sz="1400" dirty="0">
                          <a:effectLst/>
                        </a:rPr>
                        <a:t> Windows-1252</a:t>
                      </a:r>
                    </a:p>
                  </a:txBody>
                  <a:tcPr marL="60960" marR="60960" marT="60960" marB="60960"/>
                </a:tc>
                <a:tc>
                  <a:txBody>
                    <a:bodyPr/>
                    <a:lstStyle/>
                    <a:p>
                      <a:pPr algn="l" fontAlgn="t"/>
                      <a:r>
                        <a:rPr lang="fi-FI" sz="1400" dirty="0" err="1">
                          <a:effectLst/>
                        </a:rPr>
                        <a:t>From</a:t>
                      </a:r>
                      <a:r>
                        <a:rPr lang="fi-FI" sz="1400" dirty="0">
                          <a:effectLst/>
                        </a:rPr>
                        <a:t> UTF-8</a:t>
                      </a:r>
                    </a:p>
                  </a:txBody>
                  <a:tcPr marL="60960" marR="60960" marT="60960" marB="60960"/>
                </a:tc>
                <a:extLst>
                  <a:ext uri="{0D108BD9-81ED-4DB2-BD59-A6C34878D82A}">
                    <a16:rowId xmlns:a16="http://schemas.microsoft.com/office/drawing/2014/main" val="2465838137"/>
                  </a:ext>
                </a:extLst>
              </a:tr>
              <a:tr h="380035">
                <a:tc>
                  <a:txBody>
                    <a:bodyPr/>
                    <a:lstStyle/>
                    <a:p>
                      <a:pPr algn="l" fontAlgn="t"/>
                      <a:r>
                        <a:rPr lang="fi-FI" sz="1400" dirty="0" err="1">
                          <a:effectLst/>
                        </a:rPr>
                        <a:t>space</a:t>
                      </a:r>
                      <a:endParaRPr lang="fi-FI" sz="1400" dirty="0">
                        <a:effectLst/>
                      </a:endParaRPr>
                    </a:p>
                  </a:txBody>
                  <a:tcPr marL="121920" marR="60960" marT="60960" marB="60960"/>
                </a:tc>
                <a:tc>
                  <a:txBody>
                    <a:bodyPr/>
                    <a:lstStyle/>
                    <a:p>
                      <a:pPr algn="l" fontAlgn="t"/>
                      <a:r>
                        <a:rPr lang="fi-FI" sz="1400">
                          <a:effectLst/>
                        </a:rPr>
                        <a:t>%20</a:t>
                      </a:r>
                    </a:p>
                  </a:txBody>
                  <a:tcPr marL="60960" marR="60960" marT="60960" marB="60960"/>
                </a:tc>
                <a:tc>
                  <a:txBody>
                    <a:bodyPr/>
                    <a:lstStyle/>
                    <a:p>
                      <a:pPr algn="l" fontAlgn="t"/>
                      <a:r>
                        <a:rPr lang="fi-FI" sz="1400">
                          <a:effectLst/>
                        </a:rPr>
                        <a:t>%20</a:t>
                      </a:r>
                    </a:p>
                  </a:txBody>
                  <a:tcPr marL="60960" marR="60960" marT="60960" marB="60960"/>
                </a:tc>
                <a:extLst>
                  <a:ext uri="{0D108BD9-81ED-4DB2-BD59-A6C34878D82A}">
                    <a16:rowId xmlns:a16="http://schemas.microsoft.com/office/drawing/2014/main" val="1723011016"/>
                  </a:ext>
                </a:extLst>
              </a:tr>
              <a:tr h="380035">
                <a:tc>
                  <a:txBody>
                    <a:bodyPr/>
                    <a:lstStyle/>
                    <a:p>
                      <a:pPr algn="l" fontAlgn="t"/>
                      <a:r>
                        <a:rPr lang="fi-FI" sz="1400">
                          <a:effectLst/>
                        </a:rPr>
                        <a:t>!</a:t>
                      </a:r>
                    </a:p>
                  </a:txBody>
                  <a:tcPr marL="121920" marR="60960" marT="60960" marB="60960"/>
                </a:tc>
                <a:tc>
                  <a:txBody>
                    <a:bodyPr/>
                    <a:lstStyle/>
                    <a:p>
                      <a:pPr algn="l" fontAlgn="t"/>
                      <a:r>
                        <a:rPr lang="fi-FI" sz="1400" dirty="0">
                          <a:effectLst/>
                        </a:rPr>
                        <a:t>%21</a:t>
                      </a:r>
                    </a:p>
                  </a:txBody>
                  <a:tcPr marL="60960" marR="60960" marT="60960" marB="60960"/>
                </a:tc>
                <a:tc>
                  <a:txBody>
                    <a:bodyPr/>
                    <a:lstStyle/>
                    <a:p>
                      <a:pPr algn="l" fontAlgn="t"/>
                      <a:r>
                        <a:rPr lang="fi-FI" sz="1400">
                          <a:effectLst/>
                        </a:rPr>
                        <a:t>%21</a:t>
                      </a:r>
                    </a:p>
                  </a:txBody>
                  <a:tcPr marL="60960" marR="60960" marT="60960" marB="60960"/>
                </a:tc>
                <a:extLst>
                  <a:ext uri="{0D108BD9-81ED-4DB2-BD59-A6C34878D82A}">
                    <a16:rowId xmlns:a16="http://schemas.microsoft.com/office/drawing/2014/main" val="3283793856"/>
                  </a:ext>
                </a:extLst>
              </a:tr>
              <a:tr h="380035">
                <a:tc>
                  <a:txBody>
                    <a:bodyPr/>
                    <a:lstStyle/>
                    <a:p>
                      <a:pPr algn="l" fontAlgn="t"/>
                      <a:r>
                        <a:rPr lang="fi-FI" sz="1400" dirty="0">
                          <a:effectLst/>
                        </a:rPr>
                        <a:t>"</a:t>
                      </a:r>
                    </a:p>
                  </a:txBody>
                  <a:tcPr marL="121920" marR="60960" marT="60960" marB="60960"/>
                </a:tc>
                <a:tc>
                  <a:txBody>
                    <a:bodyPr/>
                    <a:lstStyle/>
                    <a:p>
                      <a:pPr algn="l" fontAlgn="t"/>
                      <a:r>
                        <a:rPr lang="fi-FI" sz="1400" dirty="0">
                          <a:effectLst/>
                        </a:rPr>
                        <a:t>%22</a:t>
                      </a:r>
                    </a:p>
                  </a:txBody>
                  <a:tcPr marL="60960" marR="60960" marT="60960" marB="60960"/>
                </a:tc>
                <a:tc>
                  <a:txBody>
                    <a:bodyPr/>
                    <a:lstStyle/>
                    <a:p>
                      <a:pPr algn="l" fontAlgn="t"/>
                      <a:r>
                        <a:rPr lang="fi-FI" sz="1400" dirty="0">
                          <a:effectLst/>
                        </a:rPr>
                        <a:t>%22</a:t>
                      </a:r>
                    </a:p>
                  </a:txBody>
                  <a:tcPr marL="60960" marR="60960" marT="60960" marB="60960"/>
                </a:tc>
                <a:extLst>
                  <a:ext uri="{0D108BD9-81ED-4DB2-BD59-A6C34878D82A}">
                    <a16:rowId xmlns:a16="http://schemas.microsoft.com/office/drawing/2014/main" val="2191667910"/>
                  </a:ext>
                </a:extLst>
              </a:tr>
            </a:tbl>
          </a:graphicData>
        </a:graphic>
      </p:graphicFrame>
    </p:spTree>
    <p:extLst>
      <p:ext uri="{BB962C8B-B14F-4D97-AF65-F5344CB8AC3E}">
        <p14:creationId xmlns:p14="http://schemas.microsoft.com/office/powerpoint/2010/main" val="13480783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58FDCC9-5B85-49DC-87A4-DCA03ACA2A08}"/>
              </a:ext>
            </a:extLst>
          </p:cNvPr>
          <p:cNvSpPr>
            <a:spLocks noGrp="1"/>
          </p:cNvSpPr>
          <p:nvPr>
            <p:ph type="title"/>
          </p:nvPr>
        </p:nvSpPr>
        <p:spPr/>
        <p:txBody>
          <a:bodyPr>
            <a:normAutofit fontScale="90000"/>
          </a:bodyPr>
          <a:lstStyle/>
          <a:p>
            <a:pPr algn="ctr"/>
            <a:r>
              <a:rPr lang="fi-FI" dirty="0" err="1"/>
              <a:t>Javacript</a:t>
            </a:r>
            <a:r>
              <a:rPr lang="fi-FI" dirty="0"/>
              <a:t> Engine</a:t>
            </a:r>
          </a:p>
        </p:txBody>
      </p:sp>
      <p:sp>
        <p:nvSpPr>
          <p:cNvPr id="5" name="Sisällön paikkamerkki 4">
            <a:extLst>
              <a:ext uri="{FF2B5EF4-FFF2-40B4-BE49-F238E27FC236}">
                <a16:creationId xmlns:a16="http://schemas.microsoft.com/office/drawing/2014/main" id="{16C1BBC8-FAB3-4322-9052-C29EC4D3FD1A}"/>
              </a:ext>
            </a:extLst>
          </p:cNvPr>
          <p:cNvSpPr>
            <a:spLocks noGrp="1"/>
          </p:cNvSpPr>
          <p:nvPr>
            <p:ph sz="half" idx="1"/>
          </p:nvPr>
        </p:nvSpPr>
        <p:spPr>
          <a:xfrm>
            <a:off x="798990" y="1180730"/>
            <a:ext cx="4938026" cy="5390665"/>
          </a:xfrm>
        </p:spPr>
        <p:txBody>
          <a:bodyPr>
            <a:normAutofit fontScale="92500" lnSpcReduction="10000"/>
          </a:bodyPr>
          <a:lstStyle/>
          <a:p>
            <a:r>
              <a:rPr lang="en-US" sz="1700" dirty="0">
                <a:solidFill>
                  <a:srgbClr val="00B050"/>
                </a:solidFill>
              </a:rPr>
              <a:t>Engine</a:t>
            </a:r>
            <a:r>
              <a:rPr lang="en-US" sz="1700" dirty="0"/>
              <a:t>: responsible for start-to-finish </a:t>
            </a:r>
            <a:r>
              <a:rPr lang="en-US" sz="1700" dirty="0">
                <a:solidFill>
                  <a:srgbClr val="00B050"/>
                </a:solidFill>
              </a:rPr>
              <a:t>compilation</a:t>
            </a:r>
            <a:r>
              <a:rPr lang="en-US" sz="1700" dirty="0"/>
              <a:t> and </a:t>
            </a:r>
            <a:r>
              <a:rPr lang="en-US" sz="1700" dirty="0">
                <a:solidFill>
                  <a:srgbClr val="00B050"/>
                </a:solidFill>
              </a:rPr>
              <a:t>execution</a:t>
            </a:r>
            <a:r>
              <a:rPr lang="en-US" sz="1700" dirty="0"/>
              <a:t> of our </a:t>
            </a:r>
            <a:r>
              <a:rPr lang="en-US" sz="1700" dirty="0">
                <a:solidFill>
                  <a:srgbClr val="00B050"/>
                </a:solidFill>
              </a:rPr>
              <a:t>JavaScript</a:t>
            </a:r>
            <a:r>
              <a:rPr lang="en-US" sz="1700" dirty="0"/>
              <a:t> program.</a:t>
            </a:r>
          </a:p>
          <a:p>
            <a:r>
              <a:rPr lang="en-US" sz="1700" dirty="0">
                <a:solidFill>
                  <a:srgbClr val="00B050"/>
                </a:solidFill>
              </a:rPr>
              <a:t>Compiler</a:t>
            </a:r>
            <a:r>
              <a:rPr lang="en-US" sz="1700" dirty="0"/>
              <a:t>: handles all the dirty work of </a:t>
            </a:r>
            <a:r>
              <a:rPr lang="en-US" sz="1700" dirty="0">
                <a:solidFill>
                  <a:srgbClr val="00B050"/>
                </a:solidFill>
              </a:rPr>
              <a:t>parsing</a:t>
            </a:r>
            <a:r>
              <a:rPr lang="en-US" sz="1700" dirty="0"/>
              <a:t> and </a:t>
            </a:r>
            <a:r>
              <a:rPr lang="en-US" sz="1700" dirty="0">
                <a:solidFill>
                  <a:srgbClr val="00B050"/>
                </a:solidFill>
              </a:rPr>
              <a:t>code-generation</a:t>
            </a:r>
            <a:r>
              <a:rPr lang="en-US" sz="1700" dirty="0"/>
              <a:t>.</a:t>
            </a:r>
          </a:p>
          <a:p>
            <a:r>
              <a:rPr lang="en-US" sz="1700" dirty="0">
                <a:solidFill>
                  <a:srgbClr val="00B050"/>
                </a:solidFill>
              </a:rPr>
              <a:t>Scope</a:t>
            </a:r>
            <a:r>
              <a:rPr lang="en-US" sz="1700" dirty="0"/>
              <a:t> </a:t>
            </a:r>
            <a:r>
              <a:rPr lang="en-US" sz="1700" dirty="0">
                <a:solidFill>
                  <a:srgbClr val="00B050"/>
                </a:solidFill>
              </a:rPr>
              <a:t>Manager</a:t>
            </a:r>
            <a:r>
              <a:rPr lang="en-US" sz="1700" dirty="0"/>
              <a:t>: collects and maintains a lookup list of all the declared variables/identifiers and enforces a set of rules as to how these are accessible to currently </a:t>
            </a:r>
            <a:r>
              <a:rPr lang="en-US" sz="1700" dirty="0">
                <a:solidFill>
                  <a:srgbClr val="00B050"/>
                </a:solidFill>
              </a:rPr>
              <a:t>executing</a:t>
            </a:r>
            <a:r>
              <a:rPr lang="en-US" sz="1700" dirty="0"/>
              <a:t> code.</a:t>
            </a:r>
          </a:p>
          <a:p>
            <a:r>
              <a:rPr lang="en-US" sz="1700" dirty="0">
                <a:highlight>
                  <a:srgbClr val="008000"/>
                </a:highlight>
              </a:rPr>
              <a:t>var students = [ .. ] </a:t>
            </a:r>
            <a:r>
              <a:rPr lang="en-US" sz="1700" dirty="0"/>
              <a:t>has a declaration and initialization-assignment parts.</a:t>
            </a:r>
          </a:p>
          <a:p>
            <a:r>
              <a:rPr lang="en-US" sz="1700" dirty="0"/>
              <a:t>We typically think of that as a single statement, but that's not how </a:t>
            </a:r>
            <a:r>
              <a:rPr lang="en-US" sz="1700" dirty="0">
                <a:solidFill>
                  <a:srgbClr val="00B050"/>
                </a:solidFill>
              </a:rPr>
              <a:t>Engine</a:t>
            </a:r>
            <a:r>
              <a:rPr lang="en-US" sz="1700" dirty="0"/>
              <a:t> sees it. In fact, </a:t>
            </a:r>
            <a:r>
              <a:rPr lang="en-US" sz="1700" dirty="0">
                <a:solidFill>
                  <a:srgbClr val="00B050"/>
                </a:solidFill>
              </a:rPr>
              <a:t>JS</a:t>
            </a:r>
            <a:r>
              <a:rPr lang="en-US" sz="1700" dirty="0"/>
              <a:t> treats these as two distinct operations, one which </a:t>
            </a:r>
            <a:r>
              <a:rPr lang="en-US" sz="1700" dirty="0">
                <a:solidFill>
                  <a:srgbClr val="00B050"/>
                </a:solidFill>
              </a:rPr>
              <a:t>Compiler</a:t>
            </a:r>
            <a:r>
              <a:rPr lang="en-US" sz="1700" dirty="0"/>
              <a:t> will handle during </a:t>
            </a:r>
            <a:r>
              <a:rPr lang="en-US" sz="1700" dirty="0">
                <a:solidFill>
                  <a:srgbClr val="00B050"/>
                </a:solidFill>
              </a:rPr>
              <a:t>compilation</a:t>
            </a:r>
            <a:r>
              <a:rPr lang="en-US" sz="1700" dirty="0"/>
              <a:t>, and the other which </a:t>
            </a:r>
            <a:r>
              <a:rPr lang="en-US" sz="1700" dirty="0">
                <a:solidFill>
                  <a:srgbClr val="00B050"/>
                </a:solidFill>
              </a:rPr>
              <a:t>Engine</a:t>
            </a:r>
            <a:r>
              <a:rPr lang="en-US" sz="1700" dirty="0"/>
              <a:t> will handle during </a:t>
            </a:r>
            <a:r>
              <a:rPr lang="en-US" sz="1700" dirty="0">
                <a:solidFill>
                  <a:srgbClr val="00B050"/>
                </a:solidFill>
              </a:rPr>
              <a:t>execution</a:t>
            </a:r>
            <a:r>
              <a:rPr lang="en-US" sz="1700" dirty="0"/>
              <a:t>.</a:t>
            </a:r>
            <a:endParaRPr lang="fi-FI" sz="1700" dirty="0"/>
          </a:p>
        </p:txBody>
      </p:sp>
      <p:sp>
        <p:nvSpPr>
          <p:cNvPr id="6" name="Sisällön paikkamerkki 5">
            <a:extLst>
              <a:ext uri="{FF2B5EF4-FFF2-40B4-BE49-F238E27FC236}">
                <a16:creationId xmlns:a16="http://schemas.microsoft.com/office/drawing/2014/main" id="{2B1EE552-95FD-4670-87AB-7762215B3E60}"/>
              </a:ext>
            </a:extLst>
          </p:cNvPr>
          <p:cNvSpPr>
            <a:spLocks noGrp="1"/>
          </p:cNvSpPr>
          <p:nvPr>
            <p:ph sz="half" idx="2"/>
          </p:nvPr>
        </p:nvSpPr>
        <p:spPr>
          <a:xfrm>
            <a:off x="6217654" y="1180729"/>
            <a:ext cx="4938026" cy="5390665"/>
          </a:xfrm>
        </p:spPr>
        <p:txBody>
          <a:bodyPr>
            <a:normAutofit fontScale="92500" lnSpcReduction="1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https://github.com/getify/You-Dont-Know-JS/blob/2nd-ed/scope-closures/ch2.md</a:t>
            </a:r>
          </a:p>
        </p:txBody>
      </p:sp>
      <p:sp>
        <p:nvSpPr>
          <p:cNvPr id="4" name="Dian numeron paikkamerkki 3">
            <a:extLst>
              <a:ext uri="{FF2B5EF4-FFF2-40B4-BE49-F238E27FC236}">
                <a16:creationId xmlns:a16="http://schemas.microsoft.com/office/drawing/2014/main" id="{39D06133-8887-438F-BD05-D73BB0F3D48C}"/>
              </a:ext>
            </a:extLst>
          </p:cNvPr>
          <p:cNvSpPr>
            <a:spLocks noGrp="1"/>
          </p:cNvSpPr>
          <p:nvPr>
            <p:ph type="sldNum" sz="quarter" idx="12"/>
          </p:nvPr>
        </p:nvSpPr>
        <p:spPr/>
        <p:txBody>
          <a:bodyPr/>
          <a:lstStyle/>
          <a:p>
            <a:fld id="{3A98EE3D-8CD1-4C3F-BD1C-C98C9596463C}" type="slidenum">
              <a:rPr lang="en-US" smtClean="0"/>
              <a:pPr/>
              <a:t>74</a:t>
            </a:fld>
            <a:endParaRPr lang="en-US" dirty="0"/>
          </a:p>
        </p:txBody>
      </p:sp>
      <p:pic>
        <p:nvPicPr>
          <p:cNvPr id="9" name="Kuva 8" descr="Kuva, joka sisältää kohteen näyttökuva&#10;&#10;Kuvaus luotu automaattisesti">
            <a:extLst>
              <a:ext uri="{FF2B5EF4-FFF2-40B4-BE49-F238E27FC236}">
                <a16:creationId xmlns:a16="http://schemas.microsoft.com/office/drawing/2014/main" id="{E3C6C0DB-68AC-4ACD-BDB1-68DBC634CB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5124" y="1118583"/>
            <a:ext cx="3878080" cy="4442849"/>
          </a:xfrm>
          <a:prstGeom prst="rect">
            <a:avLst/>
          </a:prstGeom>
        </p:spPr>
      </p:pic>
    </p:spTree>
    <p:extLst>
      <p:ext uri="{BB962C8B-B14F-4D97-AF65-F5344CB8AC3E}">
        <p14:creationId xmlns:p14="http://schemas.microsoft.com/office/powerpoint/2010/main" val="1566339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tsikko 4">
            <a:extLst>
              <a:ext uri="{FF2B5EF4-FFF2-40B4-BE49-F238E27FC236}">
                <a16:creationId xmlns:a16="http://schemas.microsoft.com/office/drawing/2014/main" id="{83EDFD11-132E-4DF7-8F69-BE6028BA1881}"/>
              </a:ext>
            </a:extLst>
          </p:cNvPr>
          <p:cNvSpPr>
            <a:spLocks noGrp="1"/>
          </p:cNvSpPr>
          <p:nvPr>
            <p:ph type="title"/>
          </p:nvPr>
        </p:nvSpPr>
        <p:spPr/>
        <p:txBody>
          <a:bodyPr>
            <a:normAutofit fontScale="90000"/>
          </a:bodyPr>
          <a:lstStyle/>
          <a:p>
            <a:pPr algn="ctr"/>
            <a:r>
              <a:rPr lang="fi-FI" dirty="0" err="1"/>
              <a:t>Javascript</a:t>
            </a:r>
            <a:r>
              <a:rPr lang="fi-FI" dirty="0"/>
              <a:t> </a:t>
            </a:r>
            <a:r>
              <a:rPr lang="fi-FI" dirty="0" err="1"/>
              <a:t>Compiler</a:t>
            </a:r>
            <a:endParaRPr lang="fi-FI" dirty="0"/>
          </a:p>
        </p:txBody>
      </p:sp>
      <p:sp>
        <p:nvSpPr>
          <p:cNvPr id="6" name="Sisällön paikkamerkki 5">
            <a:extLst>
              <a:ext uri="{FF2B5EF4-FFF2-40B4-BE49-F238E27FC236}">
                <a16:creationId xmlns:a16="http://schemas.microsoft.com/office/drawing/2014/main" id="{DA3F1F3C-1352-4C1B-8B11-0402241B021D}"/>
              </a:ext>
            </a:extLst>
          </p:cNvPr>
          <p:cNvSpPr>
            <a:spLocks noGrp="1"/>
          </p:cNvSpPr>
          <p:nvPr>
            <p:ph sz="half" idx="1"/>
          </p:nvPr>
        </p:nvSpPr>
        <p:spPr>
          <a:xfrm>
            <a:off x="798990" y="1180730"/>
            <a:ext cx="4938026" cy="5390665"/>
          </a:xfrm>
        </p:spPr>
        <p:txBody>
          <a:bodyPr>
            <a:normAutofit fontScale="92500" lnSpcReduction="10000"/>
          </a:bodyPr>
          <a:lstStyle/>
          <a:p>
            <a:endParaRPr lang="en-US" sz="1700" dirty="0"/>
          </a:p>
          <a:p>
            <a:endParaRPr lang="en-US" sz="1700" dirty="0"/>
          </a:p>
          <a:p>
            <a:endParaRPr lang="en-US" sz="1700" dirty="0"/>
          </a:p>
          <a:p>
            <a:r>
              <a:rPr lang="en-US" sz="1700" dirty="0"/>
              <a:t>Other than declarations, all occurrences of variables/identifiers in a program serve in one of two "roles": either they're the </a:t>
            </a:r>
            <a:r>
              <a:rPr lang="en-US" sz="1700" dirty="0">
                <a:solidFill>
                  <a:srgbClr val="00B050"/>
                </a:solidFill>
              </a:rPr>
              <a:t>target</a:t>
            </a:r>
            <a:r>
              <a:rPr lang="en-US" sz="1700" dirty="0"/>
              <a:t> of an assignment or they're the </a:t>
            </a:r>
            <a:r>
              <a:rPr lang="en-US" sz="1700" dirty="0">
                <a:solidFill>
                  <a:srgbClr val="00B050"/>
                </a:solidFill>
              </a:rPr>
              <a:t>source</a:t>
            </a:r>
            <a:r>
              <a:rPr lang="en-US" sz="1700" dirty="0"/>
              <a:t> of a value.</a:t>
            </a:r>
          </a:p>
          <a:p>
            <a:r>
              <a:rPr lang="en-US" sz="1700" dirty="0"/>
              <a:t>The terms "LHS" (aka, </a:t>
            </a:r>
            <a:r>
              <a:rPr lang="en-US" sz="1700" dirty="0">
                <a:solidFill>
                  <a:srgbClr val="00B050"/>
                </a:solidFill>
              </a:rPr>
              <a:t>target</a:t>
            </a:r>
            <a:r>
              <a:rPr lang="en-US" sz="1700" dirty="0"/>
              <a:t>) and "RHS" (aka, </a:t>
            </a:r>
            <a:r>
              <a:rPr lang="en-US" sz="1700" dirty="0">
                <a:solidFill>
                  <a:srgbClr val="00B050"/>
                </a:solidFill>
              </a:rPr>
              <a:t>source</a:t>
            </a:r>
            <a:r>
              <a:rPr lang="en-US" sz="1700" dirty="0"/>
              <a:t>) are used for these roles, respectively. As you might guess from the "L" and the "R", the acronyms mean "Left-Hand Side" and "Right-Hand Side", as in left and right sides of an </a:t>
            </a:r>
            <a:r>
              <a:rPr lang="en-US" sz="1700" dirty="0">
                <a:highlight>
                  <a:srgbClr val="008000"/>
                </a:highlight>
              </a:rPr>
              <a:t>=</a:t>
            </a:r>
            <a:r>
              <a:rPr lang="en-US" sz="1700" dirty="0"/>
              <a:t> </a:t>
            </a:r>
            <a:r>
              <a:rPr lang="en-US" sz="1700" dirty="0">
                <a:highlight>
                  <a:srgbClr val="008000"/>
                </a:highlight>
              </a:rPr>
              <a:t>assignment operator</a:t>
            </a:r>
            <a:r>
              <a:rPr lang="en-US" sz="1700" dirty="0"/>
              <a:t>. </a:t>
            </a:r>
          </a:p>
          <a:p>
            <a:r>
              <a:rPr lang="en-US" sz="1700" dirty="0"/>
              <a:t>However, assignment </a:t>
            </a:r>
            <a:r>
              <a:rPr lang="en-US" sz="1700" dirty="0">
                <a:solidFill>
                  <a:srgbClr val="00B050"/>
                </a:solidFill>
              </a:rPr>
              <a:t>targets</a:t>
            </a:r>
            <a:r>
              <a:rPr lang="en-US" sz="1700" dirty="0"/>
              <a:t> and </a:t>
            </a:r>
            <a:r>
              <a:rPr lang="en-US" sz="1700" dirty="0">
                <a:solidFill>
                  <a:srgbClr val="00B050"/>
                </a:solidFill>
              </a:rPr>
              <a:t>sources</a:t>
            </a:r>
            <a:r>
              <a:rPr lang="en-US" sz="1700" dirty="0"/>
              <a:t> don't always literally appear on the left or right of an </a:t>
            </a:r>
            <a:r>
              <a:rPr lang="en-US" sz="1700" dirty="0">
                <a:highlight>
                  <a:srgbClr val="008000"/>
                </a:highlight>
              </a:rPr>
              <a:t>=</a:t>
            </a:r>
            <a:r>
              <a:rPr lang="en-US" sz="1700" dirty="0"/>
              <a:t> , so it's probably clearer to think in terms of </a:t>
            </a:r>
            <a:r>
              <a:rPr lang="en-US" sz="1700" dirty="0">
                <a:solidFill>
                  <a:srgbClr val="00B050"/>
                </a:solidFill>
              </a:rPr>
              <a:t>target</a:t>
            </a:r>
            <a:r>
              <a:rPr lang="en-US" sz="1700" dirty="0"/>
              <a:t> / </a:t>
            </a:r>
            <a:r>
              <a:rPr lang="en-US" sz="1700" dirty="0">
                <a:solidFill>
                  <a:srgbClr val="00B050"/>
                </a:solidFill>
              </a:rPr>
              <a:t>source</a:t>
            </a:r>
            <a:r>
              <a:rPr lang="en-US" sz="1700" dirty="0"/>
              <a:t> rather than left / right.</a:t>
            </a:r>
            <a:endParaRPr lang="fi-FI" sz="1700" dirty="0"/>
          </a:p>
        </p:txBody>
      </p:sp>
      <p:sp>
        <p:nvSpPr>
          <p:cNvPr id="7" name="Sisällön paikkamerkki 6">
            <a:extLst>
              <a:ext uri="{FF2B5EF4-FFF2-40B4-BE49-F238E27FC236}">
                <a16:creationId xmlns:a16="http://schemas.microsoft.com/office/drawing/2014/main" id="{D4484EAE-4DD3-4C33-9833-7836C54A4725}"/>
              </a:ext>
            </a:extLst>
          </p:cNvPr>
          <p:cNvSpPr>
            <a:spLocks noGrp="1"/>
          </p:cNvSpPr>
          <p:nvPr>
            <p:ph sz="half" idx="2"/>
          </p:nvPr>
        </p:nvSpPr>
        <p:spPr>
          <a:xfrm>
            <a:off x="6217654" y="1180729"/>
            <a:ext cx="4938026" cy="5390665"/>
          </a:xfrm>
        </p:spPr>
        <p:txBody>
          <a:bodyPr>
            <a:normAutofit fontScale="92500" lnSpcReduction="1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https://github.com/getify/You-Dont-Know-JS/blob/2nd-ed/scope-closures/ch1.md</a:t>
            </a:r>
          </a:p>
        </p:txBody>
      </p:sp>
      <p:sp>
        <p:nvSpPr>
          <p:cNvPr id="4" name="Dian numeron paikkamerkki 3">
            <a:extLst>
              <a:ext uri="{FF2B5EF4-FFF2-40B4-BE49-F238E27FC236}">
                <a16:creationId xmlns:a16="http://schemas.microsoft.com/office/drawing/2014/main" id="{00D29670-8799-4A36-84B7-C941A6A8423C}"/>
              </a:ext>
            </a:extLst>
          </p:cNvPr>
          <p:cNvSpPr>
            <a:spLocks noGrp="1"/>
          </p:cNvSpPr>
          <p:nvPr>
            <p:ph type="sldNum" sz="quarter" idx="12"/>
          </p:nvPr>
        </p:nvSpPr>
        <p:spPr/>
        <p:txBody>
          <a:bodyPr/>
          <a:lstStyle/>
          <a:p>
            <a:fld id="{3A98EE3D-8CD1-4C3F-BD1C-C98C9596463C}" type="slidenum">
              <a:rPr lang="en-US" smtClean="0"/>
              <a:pPr/>
              <a:t>75</a:t>
            </a:fld>
            <a:endParaRPr lang="en-US" dirty="0"/>
          </a:p>
        </p:txBody>
      </p:sp>
      <p:pic>
        <p:nvPicPr>
          <p:cNvPr id="9" name="Kuva 8" descr="Kuva, joka sisältää kohteen näyttökuva&#10;&#10;Kuvaus luotu automaattisesti">
            <a:extLst>
              <a:ext uri="{FF2B5EF4-FFF2-40B4-BE49-F238E27FC236}">
                <a16:creationId xmlns:a16="http://schemas.microsoft.com/office/drawing/2014/main" id="{A18CDD2E-E12B-4EBA-A045-16A11CDAB9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8339" y="1085293"/>
            <a:ext cx="3942519" cy="4516673"/>
          </a:xfrm>
          <a:prstGeom prst="rect">
            <a:avLst/>
          </a:prstGeom>
        </p:spPr>
      </p:pic>
      <p:sp>
        <p:nvSpPr>
          <p:cNvPr id="2" name="Tekstiruutu 1">
            <a:extLst>
              <a:ext uri="{FF2B5EF4-FFF2-40B4-BE49-F238E27FC236}">
                <a16:creationId xmlns:a16="http://schemas.microsoft.com/office/drawing/2014/main" id="{8D80EE75-7FC9-4821-9C3B-FAE8A9D1ED33}"/>
              </a:ext>
            </a:extLst>
          </p:cNvPr>
          <p:cNvSpPr txBox="1"/>
          <p:nvPr/>
        </p:nvSpPr>
        <p:spPr>
          <a:xfrm>
            <a:off x="5383663" y="1085290"/>
            <a:ext cx="1463982" cy="1477328"/>
          </a:xfrm>
          <a:prstGeom prst="rect">
            <a:avLst/>
          </a:prstGeom>
          <a:noFill/>
          <a:ln>
            <a:solidFill>
              <a:srgbClr val="FF0000"/>
            </a:solidFill>
          </a:ln>
        </p:spPr>
        <p:txBody>
          <a:bodyPr wrap="square" rtlCol="0">
            <a:spAutoFit/>
          </a:bodyPr>
          <a:lstStyle/>
          <a:p>
            <a:r>
              <a:rPr lang="fi-FI" dirty="0" err="1">
                <a:solidFill>
                  <a:srgbClr val="00B050"/>
                </a:solidFill>
              </a:rPr>
              <a:t>Note</a:t>
            </a:r>
            <a:r>
              <a:rPr lang="fi-FI" dirty="0">
                <a:solidFill>
                  <a:srgbClr val="00B050"/>
                </a:solidFill>
              </a:rPr>
              <a:t>!</a:t>
            </a:r>
            <a:r>
              <a:rPr lang="fi-FI" dirty="0"/>
              <a:t> </a:t>
            </a:r>
            <a:r>
              <a:rPr lang="fi-FI" dirty="0" err="1"/>
              <a:t>Hoisting</a:t>
            </a:r>
            <a:r>
              <a:rPr lang="fi-FI" dirty="0"/>
              <a:t> is </a:t>
            </a:r>
            <a:r>
              <a:rPr lang="fi-FI" dirty="0" err="1"/>
              <a:t>done</a:t>
            </a:r>
            <a:r>
              <a:rPr lang="fi-FI" dirty="0"/>
              <a:t> </a:t>
            </a:r>
            <a:r>
              <a:rPr lang="fi-FI" dirty="0" err="1"/>
              <a:t>during</a:t>
            </a:r>
            <a:r>
              <a:rPr lang="fi-FI" dirty="0"/>
              <a:t> </a:t>
            </a:r>
            <a:r>
              <a:rPr lang="fi-FI" dirty="0" err="1"/>
              <a:t>parsing</a:t>
            </a:r>
            <a:r>
              <a:rPr lang="fi-FI" dirty="0"/>
              <a:t> </a:t>
            </a:r>
            <a:r>
              <a:rPr lang="fi-FI" dirty="0" err="1"/>
              <a:t>phase</a:t>
            </a:r>
            <a:r>
              <a:rPr lang="fi-FI" dirty="0"/>
              <a:t>.</a:t>
            </a:r>
          </a:p>
        </p:txBody>
      </p:sp>
      <p:sp>
        <p:nvSpPr>
          <p:cNvPr id="3" name="Tekstiruutu 2">
            <a:extLst>
              <a:ext uri="{FF2B5EF4-FFF2-40B4-BE49-F238E27FC236}">
                <a16:creationId xmlns:a16="http://schemas.microsoft.com/office/drawing/2014/main" id="{6229C893-2BAF-4219-ACB1-A33C86B8D36C}"/>
              </a:ext>
            </a:extLst>
          </p:cNvPr>
          <p:cNvSpPr txBox="1"/>
          <p:nvPr/>
        </p:nvSpPr>
        <p:spPr>
          <a:xfrm>
            <a:off x="798990" y="1085290"/>
            <a:ext cx="4545367" cy="1477328"/>
          </a:xfrm>
          <a:prstGeom prst="rect">
            <a:avLst/>
          </a:prstGeom>
          <a:noFill/>
          <a:ln>
            <a:solidFill>
              <a:srgbClr val="FF0000"/>
            </a:solidFill>
          </a:ln>
        </p:spPr>
        <p:txBody>
          <a:bodyPr wrap="square" rtlCol="0">
            <a:spAutoFit/>
          </a:bodyPr>
          <a:lstStyle/>
          <a:p>
            <a:r>
              <a:rPr lang="en-US" dirty="0"/>
              <a:t>Processing of </a:t>
            </a:r>
            <a:r>
              <a:rPr lang="en-US" dirty="0">
                <a:solidFill>
                  <a:srgbClr val="00B050"/>
                </a:solidFill>
              </a:rPr>
              <a:t>JS</a:t>
            </a:r>
            <a:r>
              <a:rPr lang="en-US" dirty="0"/>
              <a:t> programs occurs in two phases: </a:t>
            </a:r>
            <a:r>
              <a:rPr lang="en-US" dirty="0">
                <a:solidFill>
                  <a:srgbClr val="00B050"/>
                </a:solidFill>
              </a:rPr>
              <a:t>parsing</a:t>
            </a:r>
            <a:r>
              <a:rPr lang="en-US" dirty="0"/>
              <a:t>/</a:t>
            </a:r>
            <a:r>
              <a:rPr lang="en-US" dirty="0">
                <a:solidFill>
                  <a:srgbClr val="00B050"/>
                </a:solidFill>
              </a:rPr>
              <a:t>compilation</a:t>
            </a:r>
            <a:r>
              <a:rPr lang="en-US" dirty="0"/>
              <a:t> first, then </a:t>
            </a:r>
            <a:r>
              <a:rPr lang="en-US" dirty="0">
                <a:solidFill>
                  <a:srgbClr val="00B050"/>
                </a:solidFill>
              </a:rPr>
              <a:t>execution</a:t>
            </a:r>
            <a:r>
              <a:rPr lang="en-US" dirty="0"/>
              <a:t>. (Code is first parsed [possibly to global memory/scope] and then executed [accessing global memory/scope if needed]).</a:t>
            </a:r>
          </a:p>
        </p:txBody>
      </p:sp>
    </p:spTree>
    <p:extLst>
      <p:ext uri="{BB962C8B-B14F-4D97-AF65-F5344CB8AC3E}">
        <p14:creationId xmlns:p14="http://schemas.microsoft.com/office/powerpoint/2010/main" val="27306575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58FDCC9-5B85-49DC-87A4-DCA03ACA2A08}"/>
              </a:ext>
            </a:extLst>
          </p:cNvPr>
          <p:cNvSpPr>
            <a:spLocks noGrp="1"/>
          </p:cNvSpPr>
          <p:nvPr>
            <p:ph type="title"/>
          </p:nvPr>
        </p:nvSpPr>
        <p:spPr/>
        <p:txBody>
          <a:bodyPr>
            <a:normAutofit fontScale="90000"/>
          </a:bodyPr>
          <a:lstStyle/>
          <a:p>
            <a:pPr algn="ctr"/>
            <a:r>
              <a:rPr lang="fi-FI" dirty="0" err="1"/>
              <a:t>Javacript</a:t>
            </a:r>
            <a:r>
              <a:rPr lang="fi-FI" dirty="0"/>
              <a:t> </a:t>
            </a:r>
            <a:r>
              <a:rPr lang="fi-FI" dirty="0" err="1"/>
              <a:t>Scope</a:t>
            </a:r>
            <a:r>
              <a:rPr lang="fi-FI" dirty="0"/>
              <a:t> </a:t>
            </a:r>
            <a:r>
              <a:rPr lang="fi-FI" dirty="0" err="1"/>
              <a:t>Manager</a:t>
            </a:r>
            <a:endParaRPr lang="fi-FI" dirty="0"/>
          </a:p>
        </p:txBody>
      </p:sp>
      <p:sp>
        <p:nvSpPr>
          <p:cNvPr id="5" name="Sisällön paikkamerkki 4">
            <a:extLst>
              <a:ext uri="{FF2B5EF4-FFF2-40B4-BE49-F238E27FC236}">
                <a16:creationId xmlns:a16="http://schemas.microsoft.com/office/drawing/2014/main" id="{16C1BBC8-FAB3-4322-9052-C29EC4D3FD1A}"/>
              </a:ext>
            </a:extLst>
          </p:cNvPr>
          <p:cNvSpPr>
            <a:spLocks noGrp="1"/>
          </p:cNvSpPr>
          <p:nvPr>
            <p:ph sz="half" idx="1"/>
          </p:nvPr>
        </p:nvSpPr>
        <p:spPr>
          <a:xfrm>
            <a:off x="798990" y="1180730"/>
            <a:ext cx="4938026" cy="5390665"/>
          </a:xfrm>
        </p:spPr>
        <p:txBody>
          <a:bodyPr>
            <a:normAutofit fontScale="92500" lnSpcReduction="10000"/>
          </a:bodyPr>
          <a:lstStyle/>
          <a:p>
            <a:r>
              <a:rPr lang="en-US" dirty="0"/>
              <a:t>Bubble 1 (RED) encompasses the </a:t>
            </a:r>
            <a:r>
              <a:rPr lang="en-US" sz="1700" dirty="0">
                <a:solidFill>
                  <a:srgbClr val="00B050"/>
                </a:solidFill>
              </a:rPr>
              <a:t>global</a:t>
            </a:r>
            <a:r>
              <a:rPr lang="en-US" dirty="0"/>
              <a:t> </a:t>
            </a:r>
            <a:r>
              <a:rPr lang="en-US" sz="1700" dirty="0">
                <a:solidFill>
                  <a:srgbClr val="00B050"/>
                </a:solidFill>
              </a:rPr>
              <a:t>scope</a:t>
            </a:r>
            <a:r>
              <a:rPr lang="en-US" dirty="0"/>
              <a:t>, which holds three identifiers/variables: students (line 1), </a:t>
            </a:r>
            <a:r>
              <a:rPr lang="en-US" dirty="0" err="1"/>
              <a:t>getStudentName</a:t>
            </a:r>
            <a:r>
              <a:rPr lang="en-US" dirty="0"/>
              <a:t> (line 8), and </a:t>
            </a:r>
            <a:r>
              <a:rPr lang="en-US" dirty="0" err="1"/>
              <a:t>nextStudent</a:t>
            </a:r>
            <a:r>
              <a:rPr lang="en-US" dirty="0"/>
              <a:t> (line 16).</a:t>
            </a:r>
          </a:p>
          <a:p>
            <a:r>
              <a:rPr lang="en-US" dirty="0"/>
              <a:t>Bubble 2 (BLUE) encompasses the </a:t>
            </a:r>
            <a:r>
              <a:rPr lang="en-US" sz="1700" dirty="0">
                <a:solidFill>
                  <a:srgbClr val="00B050"/>
                </a:solidFill>
              </a:rPr>
              <a:t>scope</a:t>
            </a:r>
            <a:r>
              <a:rPr lang="en-US" dirty="0"/>
              <a:t> of the function </a:t>
            </a:r>
            <a:r>
              <a:rPr lang="en-US" dirty="0" err="1"/>
              <a:t>getStudentName</a:t>
            </a:r>
            <a:r>
              <a:rPr lang="en-US" dirty="0"/>
              <a:t>(..) (line 8), which holds just one identifier/variable: the parameter </a:t>
            </a:r>
            <a:r>
              <a:rPr lang="en-US" dirty="0" err="1"/>
              <a:t>studentID</a:t>
            </a:r>
            <a:r>
              <a:rPr lang="en-US" dirty="0"/>
              <a:t> (line 8).</a:t>
            </a:r>
          </a:p>
          <a:p>
            <a:r>
              <a:rPr lang="en-US" dirty="0"/>
              <a:t>Bubble 3 (GREEN) encompasses the </a:t>
            </a:r>
            <a:r>
              <a:rPr lang="en-US" sz="1700" dirty="0">
                <a:solidFill>
                  <a:srgbClr val="00B050"/>
                </a:solidFill>
              </a:rPr>
              <a:t>scope</a:t>
            </a:r>
            <a:r>
              <a:rPr lang="en-US" dirty="0"/>
              <a:t> of the for-loop (line 9), which holds just one identifier/variable: student (line 9).</a:t>
            </a:r>
          </a:p>
          <a:p>
            <a:r>
              <a:rPr lang="en-US" sz="1700" dirty="0">
                <a:solidFill>
                  <a:srgbClr val="00B050"/>
                </a:solidFill>
              </a:rPr>
              <a:t>Scope</a:t>
            </a:r>
            <a:r>
              <a:rPr lang="en-US" dirty="0"/>
              <a:t> bubbles are determined during </a:t>
            </a:r>
            <a:r>
              <a:rPr lang="en-US" sz="1700" dirty="0">
                <a:solidFill>
                  <a:srgbClr val="00B050"/>
                </a:solidFill>
              </a:rPr>
              <a:t>compilation</a:t>
            </a:r>
            <a:r>
              <a:rPr lang="en-US" dirty="0"/>
              <a:t> based on where the </a:t>
            </a:r>
            <a:r>
              <a:rPr lang="en-US" sz="1700" dirty="0">
                <a:solidFill>
                  <a:srgbClr val="00B050"/>
                </a:solidFill>
              </a:rPr>
              <a:t>functions</a:t>
            </a:r>
            <a:r>
              <a:rPr lang="en-US" dirty="0"/>
              <a:t>/</a:t>
            </a:r>
            <a:r>
              <a:rPr lang="en-US" sz="1700" dirty="0">
                <a:solidFill>
                  <a:srgbClr val="00B050"/>
                </a:solidFill>
              </a:rPr>
              <a:t>blocks</a:t>
            </a:r>
            <a:r>
              <a:rPr lang="en-US" dirty="0"/>
              <a:t> of </a:t>
            </a:r>
            <a:r>
              <a:rPr lang="en-US" sz="1700" dirty="0">
                <a:solidFill>
                  <a:srgbClr val="00B050"/>
                </a:solidFill>
              </a:rPr>
              <a:t>scope</a:t>
            </a:r>
            <a:r>
              <a:rPr lang="en-US" dirty="0"/>
              <a:t> are written, the nesting inside each other, and so on. Each </a:t>
            </a:r>
            <a:r>
              <a:rPr lang="en-US" sz="1700" dirty="0">
                <a:solidFill>
                  <a:srgbClr val="00B050"/>
                </a:solidFill>
              </a:rPr>
              <a:t>scope</a:t>
            </a:r>
            <a:r>
              <a:rPr lang="en-US" dirty="0"/>
              <a:t> bubble is entirely contained within its parent </a:t>
            </a:r>
            <a:r>
              <a:rPr lang="en-US" sz="1700" dirty="0">
                <a:solidFill>
                  <a:srgbClr val="00B050"/>
                </a:solidFill>
              </a:rPr>
              <a:t>scope</a:t>
            </a:r>
            <a:r>
              <a:rPr lang="en-US" dirty="0"/>
              <a:t> bubble. A </a:t>
            </a:r>
            <a:r>
              <a:rPr lang="en-US" sz="1700" dirty="0">
                <a:solidFill>
                  <a:srgbClr val="00B050"/>
                </a:solidFill>
              </a:rPr>
              <a:t>scope</a:t>
            </a:r>
            <a:r>
              <a:rPr lang="en-US" dirty="0"/>
              <a:t> is never partially in two different </a:t>
            </a:r>
            <a:r>
              <a:rPr lang="en-US" sz="1700" dirty="0">
                <a:solidFill>
                  <a:srgbClr val="00B050"/>
                </a:solidFill>
              </a:rPr>
              <a:t>outer</a:t>
            </a:r>
            <a:r>
              <a:rPr lang="en-US" dirty="0"/>
              <a:t> </a:t>
            </a:r>
            <a:r>
              <a:rPr lang="en-US" sz="1700" dirty="0">
                <a:solidFill>
                  <a:srgbClr val="00B050"/>
                </a:solidFill>
              </a:rPr>
              <a:t>scopes</a:t>
            </a:r>
            <a:r>
              <a:rPr lang="en-US" dirty="0"/>
              <a:t>.</a:t>
            </a:r>
            <a:endParaRPr lang="fi-FI" dirty="0"/>
          </a:p>
          <a:p>
            <a:endParaRPr lang="fi-FI" dirty="0"/>
          </a:p>
        </p:txBody>
      </p:sp>
      <p:sp>
        <p:nvSpPr>
          <p:cNvPr id="6" name="Sisällön paikkamerkki 5">
            <a:extLst>
              <a:ext uri="{FF2B5EF4-FFF2-40B4-BE49-F238E27FC236}">
                <a16:creationId xmlns:a16="http://schemas.microsoft.com/office/drawing/2014/main" id="{2B1EE552-95FD-4670-87AB-7762215B3E60}"/>
              </a:ext>
            </a:extLst>
          </p:cNvPr>
          <p:cNvSpPr>
            <a:spLocks noGrp="1"/>
          </p:cNvSpPr>
          <p:nvPr>
            <p:ph sz="half" idx="2"/>
          </p:nvPr>
        </p:nvSpPr>
        <p:spPr>
          <a:xfrm>
            <a:off x="6217654" y="1180729"/>
            <a:ext cx="4938026" cy="5390665"/>
          </a:xfrm>
        </p:spPr>
        <p:txBody>
          <a:bodyPr>
            <a:normAutofit fontScale="92500" lnSpcReduction="1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https://github.com/getify/You-Dont-Know-JS/blob/2nd-ed/scope-closures/ch2.md</a:t>
            </a:r>
          </a:p>
        </p:txBody>
      </p:sp>
      <p:sp>
        <p:nvSpPr>
          <p:cNvPr id="4" name="Dian numeron paikkamerkki 3">
            <a:extLst>
              <a:ext uri="{FF2B5EF4-FFF2-40B4-BE49-F238E27FC236}">
                <a16:creationId xmlns:a16="http://schemas.microsoft.com/office/drawing/2014/main" id="{39D06133-8887-438F-BD05-D73BB0F3D48C}"/>
              </a:ext>
            </a:extLst>
          </p:cNvPr>
          <p:cNvSpPr>
            <a:spLocks noGrp="1"/>
          </p:cNvSpPr>
          <p:nvPr>
            <p:ph type="sldNum" sz="quarter" idx="12"/>
          </p:nvPr>
        </p:nvSpPr>
        <p:spPr/>
        <p:txBody>
          <a:bodyPr/>
          <a:lstStyle/>
          <a:p>
            <a:fld id="{3A98EE3D-8CD1-4C3F-BD1C-C98C9596463C}" type="slidenum">
              <a:rPr lang="en-US" smtClean="0"/>
              <a:pPr/>
              <a:t>76</a:t>
            </a:fld>
            <a:endParaRPr lang="en-US" dirty="0"/>
          </a:p>
        </p:txBody>
      </p:sp>
      <p:pic>
        <p:nvPicPr>
          <p:cNvPr id="7" name="Kuva 6" descr="Kuva, joka sisältää kohteen näyttökuva&#10;&#10;Kuvaus luotu automaattisesti">
            <a:extLst>
              <a:ext uri="{FF2B5EF4-FFF2-40B4-BE49-F238E27FC236}">
                <a16:creationId xmlns:a16="http://schemas.microsoft.com/office/drawing/2014/main" id="{31F1645D-FFEC-4C42-AA0E-85E57AFAA0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6947" y="1100829"/>
            <a:ext cx="3882328" cy="4447715"/>
          </a:xfrm>
          <a:prstGeom prst="rect">
            <a:avLst/>
          </a:prstGeom>
        </p:spPr>
      </p:pic>
    </p:spTree>
    <p:extLst>
      <p:ext uri="{BB962C8B-B14F-4D97-AF65-F5344CB8AC3E}">
        <p14:creationId xmlns:p14="http://schemas.microsoft.com/office/powerpoint/2010/main" val="4827113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58FDCC9-5B85-49DC-87A4-DCA03ACA2A08}"/>
              </a:ext>
            </a:extLst>
          </p:cNvPr>
          <p:cNvSpPr>
            <a:spLocks noGrp="1"/>
          </p:cNvSpPr>
          <p:nvPr>
            <p:ph type="title"/>
          </p:nvPr>
        </p:nvSpPr>
        <p:spPr/>
        <p:txBody>
          <a:bodyPr>
            <a:normAutofit fontScale="90000"/>
          </a:bodyPr>
          <a:lstStyle/>
          <a:p>
            <a:pPr algn="ctr"/>
            <a:r>
              <a:rPr lang="fi-FI" dirty="0" err="1"/>
              <a:t>Lexical</a:t>
            </a:r>
            <a:r>
              <a:rPr lang="fi-FI" dirty="0"/>
              <a:t> </a:t>
            </a:r>
            <a:r>
              <a:rPr lang="fi-FI" dirty="0" err="1"/>
              <a:t>Scope</a:t>
            </a:r>
            <a:endParaRPr lang="fi-FI" dirty="0"/>
          </a:p>
        </p:txBody>
      </p:sp>
      <p:sp>
        <p:nvSpPr>
          <p:cNvPr id="5" name="Sisällön paikkamerkki 4">
            <a:extLst>
              <a:ext uri="{FF2B5EF4-FFF2-40B4-BE49-F238E27FC236}">
                <a16:creationId xmlns:a16="http://schemas.microsoft.com/office/drawing/2014/main" id="{16C1BBC8-FAB3-4322-9052-C29EC4D3FD1A}"/>
              </a:ext>
            </a:extLst>
          </p:cNvPr>
          <p:cNvSpPr>
            <a:spLocks noGrp="1"/>
          </p:cNvSpPr>
          <p:nvPr>
            <p:ph sz="half" idx="1"/>
          </p:nvPr>
        </p:nvSpPr>
        <p:spPr>
          <a:xfrm>
            <a:off x="798990" y="1180730"/>
            <a:ext cx="4938026" cy="5390665"/>
          </a:xfrm>
        </p:spPr>
        <p:txBody>
          <a:bodyPr>
            <a:normAutofit fontScale="85000" lnSpcReduction="20000"/>
          </a:bodyPr>
          <a:lstStyle/>
          <a:p>
            <a:r>
              <a:rPr lang="en-US" sz="1900" dirty="0"/>
              <a:t>We've demonstrated that </a:t>
            </a:r>
            <a:r>
              <a:rPr lang="en-US" sz="1900" dirty="0">
                <a:solidFill>
                  <a:srgbClr val="00B050"/>
                </a:solidFill>
              </a:rPr>
              <a:t>JS's</a:t>
            </a:r>
            <a:r>
              <a:rPr lang="en-US" sz="1900" dirty="0"/>
              <a:t> </a:t>
            </a:r>
            <a:r>
              <a:rPr lang="en-US" sz="1900" dirty="0">
                <a:solidFill>
                  <a:srgbClr val="00B050"/>
                </a:solidFill>
              </a:rPr>
              <a:t>scope</a:t>
            </a:r>
            <a:r>
              <a:rPr lang="en-US" sz="1900" dirty="0"/>
              <a:t> is determined at </a:t>
            </a:r>
            <a:r>
              <a:rPr lang="en-US" sz="1900" dirty="0">
                <a:solidFill>
                  <a:srgbClr val="00B050"/>
                </a:solidFill>
              </a:rPr>
              <a:t>compile</a:t>
            </a:r>
            <a:r>
              <a:rPr lang="en-US" sz="1900" dirty="0"/>
              <a:t> time; the term for this kind of </a:t>
            </a:r>
            <a:r>
              <a:rPr lang="en-US" sz="1900" dirty="0">
                <a:solidFill>
                  <a:srgbClr val="00B050"/>
                </a:solidFill>
              </a:rPr>
              <a:t>scope</a:t>
            </a:r>
            <a:r>
              <a:rPr lang="en-US" sz="1900" dirty="0"/>
              <a:t> is "</a:t>
            </a:r>
            <a:r>
              <a:rPr lang="en-US" sz="1900" dirty="0">
                <a:solidFill>
                  <a:srgbClr val="00B050"/>
                </a:solidFill>
              </a:rPr>
              <a:t>lexical</a:t>
            </a:r>
            <a:r>
              <a:rPr lang="en-US" sz="1900" dirty="0"/>
              <a:t> </a:t>
            </a:r>
            <a:r>
              <a:rPr lang="en-US" sz="1900" dirty="0">
                <a:solidFill>
                  <a:srgbClr val="00B050"/>
                </a:solidFill>
              </a:rPr>
              <a:t>scope</a:t>
            </a:r>
            <a:r>
              <a:rPr lang="en-US" sz="1900" dirty="0"/>
              <a:t>". "</a:t>
            </a:r>
            <a:r>
              <a:rPr lang="en-US" sz="1900" dirty="0">
                <a:solidFill>
                  <a:srgbClr val="00B050"/>
                </a:solidFill>
              </a:rPr>
              <a:t>Lexical</a:t>
            </a:r>
            <a:r>
              <a:rPr lang="en-US" sz="1900" dirty="0"/>
              <a:t>" is associated with the "</a:t>
            </a:r>
            <a:r>
              <a:rPr lang="en-US" sz="1900" dirty="0" err="1">
                <a:solidFill>
                  <a:srgbClr val="00B050"/>
                </a:solidFill>
              </a:rPr>
              <a:t>lexing</a:t>
            </a:r>
            <a:r>
              <a:rPr lang="en-US" sz="1900" dirty="0"/>
              <a:t>" stage of </a:t>
            </a:r>
            <a:r>
              <a:rPr lang="en-US" sz="1900" dirty="0">
                <a:solidFill>
                  <a:srgbClr val="00B050"/>
                </a:solidFill>
              </a:rPr>
              <a:t>compilation</a:t>
            </a:r>
            <a:r>
              <a:rPr lang="en-US" sz="1900" dirty="0"/>
              <a:t>.</a:t>
            </a:r>
          </a:p>
          <a:p>
            <a:r>
              <a:rPr lang="en-US" sz="1900" dirty="0"/>
              <a:t>The key idea of "</a:t>
            </a:r>
            <a:r>
              <a:rPr lang="en-US" sz="1900" dirty="0">
                <a:solidFill>
                  <a:srgbClr val="00B050"/>
                </a:solidFill>
              </a:rPr>
              <a:t>lexical</a:t>
            </a:r>
            <a:r>
              <a:rPr lang="en-US" sz="1900" dirty="0"/>
              <a:t> </a:t>
            </a:r>
            <a:r>
              <a:rPr lang="en-US" sz="1900" dirty="0">
                <a:solidFill>
                  <a:srgbClr val="00B050"/>
                </a:solidFill>
              </a:rPr>
              <a:t>scope</a:t>
            </a:r>
            <a:r>
              <a:rPr lang="en-US" sz="1900" dirty="0"/>
              <a:t>" is that it's controlled entirely by the placement of functions, blocks, and variable declarations, in relation to one another.</a:t>
            </a:r>
          </a:p>
          <a:p>
            <a:r>
              <a:rPr lang="en-US" sz="1900" dirty="0"/>
              <a:t>If you place a variable declaration inside a function, the compiler handles this declaration as it's </a:t>
            </a:r>
            <a:r>
              <a:rPr lang="en-US" sz="1900" dirty="0">
                <a:solidFill>
                  <a:srgbClr val="00B050"/>
                </a:solidFill>
              </a:rPr>
              <a:t>parsing</a:t>
            </a:r>
            <a:r>
              <a:rPr lang="en-US" sz="1900" dirty="0"/>
              <a:t> the function and associates that declaration with the </a:t>
            </a:r>
            <a:r>
              <a:rPr lang="en-US" sz="1900" dirty="0">
                <a:solidFill>
                  <a:srgbClr val="00B050"/>
                </a:solidFill>
              </a:rPr>
              <a:t>function's</a:t>
            </a:r>
            <a:r>
              <a:rPr lang="en-US" sz="1900" dirty="0"/>
              <a:t> </a:t>
            </a:r>
            <a:r>
              <a:rPr lang="en-US" sz="1900" dirty="0">
                <a:solidFill>
                  <a:srgbClr val="00B050"/>
                </a:solidFill>
              </a:rPr>
              <a:t>scope</a:t>
            </a:r>
            <a:r>
              <a:rPr lang="en-US" sz="1900" dirty="0"/>
              <a:t>. If a variable is </a:t>
            </a:r>
            <a:r>
              <a:rPr lang="en-US" sz="1900" dirty="0">
                <a:solidFill>
                  <a:srgbClr val="00B050"/>
                </a:solidFill>
              </a:rPr>
              <a:t>block-scope</a:t>
            </a:r>
            <a:r>
              <a:rPr lang="en-US" sz="1900" dirty="0"/>
              <a:t> declared (let / const), then it's associated with the nearest enclosing </a:t>
            </a:r>
            <a:r>
              <a:rPr lang="en-US" sz="1900" dirty="0">
                <a:highlight>
                  <a:srgbClr val="008000"/>
                </a:highlight>
              </a:rPr>
              <a:t>{ .. } block</a:t>
            </a:r>
            <a:r>
              <a:rPr lang="en-US" sz="1900" dirty="0"/>
              <a:t>, rather than its enclosing function (as with var).</a:t>
            </a:r>
          </a:p>
          <a:p>
            <a:r>
              <a:rPr lang="en-US" sz="1900" dirty="0"/>
              <a:t>A reference (target or source role) for a variable must be resolved as coming from one of the scopes that are </a:t>
            </a:r>
            <a:r>
              <a:rPr lang="en-US" sz="1900" dirty="0">
                <a:solidFill>
                  <a:srgbClr val="00B050"/>
                </a:solidFill>
              </a:rPr>
              <a:t>lexically</a:t>
            </a:r>
            <a:r>
              <a:rPr lang="en-US" sz="1900" dirty="0"/>
              <a:t> available to it; otherwise the variable is said to be "undeclared“.</a:t>
            </a:r>
          </a:p>
          <a:p>
            <a:endParaRPr lang="en-US" dirty="0"/>
          </a:p>
          <a:p>
            <a:endParaRPr lang="fi-FI" dirty="0"/>
          </a:p>
        </p:txBody>
      </p:sp>
      <p:sp>
        <p:nvSpPr>
          <p:cNvPr id="6" name="Sisällön paikkamerkki 5">
            <a:extLst>
              <a:ext uri="{FF2B5EF4-FFF2-40B4-BE49-F238E27FC236}">
                <a16:creationId xmlns:a16="http://schemas.microsoft.com/office/drawing/2014/main" id="{2B1EE552-95FD-4670-87AB-7762215B3E60}"/>
              </a:ext>
            </a:extLst>
          </p:cNvPr>
          <p:cNvSpPr>
            <a:spLocks noGrp="1"/>
          </p:cNvSpPr>
          <p:nvPr>
            <p:ph sz="half" idx="2"/>
          </p:nvPr>
        </p:nvSpPr>
        <p:spPr>
          <a:xfrm>
            <a:off x="6217654" y="1180729"/>
            <a:ext cx="4938026" cy="5390665"/>
          </a:xfrm>
        </p:spPr>
        <p:txBody>
          <a:bodyPr>
            <a:noAutofit/>
          </a:bodyPr>
          <a:lstStyle/>
          <a:p>
            <a:pPr>
              <a:lnSpc>
                <a:spcPct val="100000"/>
              </a:lnSpc>
            </a:pPr>
            <a:r>
              <a:rPr lang="en-US" sz="1600" dirty="0"/>
              <a:t>If the variable is not declared in the </a:t>
            </a:r>
            <a:r>
              <a:rPr lang="en-US" sz="1600" dirty="0">
                <a:solidFill>
                  <a:srgbClr val="00B050"/>
                </a:solidFill>
              </a:rPr>
              <a:t>current</a:t>
            </a:r>
            <a:r>
              <a:rPr lang="en-US" sz="1600" dirty="0"/>
              <a:t> </a:t>
            </a:r>
            <a:r>
              <a:rPr lang="en-US" sz="1600" dirty="0">
                <a:solidFill>
                  <a:srgbClr val="00B050"/>
                </a:solidFill>
              </a:rPr>
              <a:t>scope</a:t>
            </a:r>
            <a:r>
              <a:rPr lang="en-US" sz="1600" dirty="0"/>
              <a:t>, the next </a:t>
            </a:r>
            <a:r>
              <a:rPr lang="en-US" sz="1600" dirty="0">
                <a:solidFill>
                  <a:srgbClr val="00B050"/>
                </a:solidFill>
              </a:rPr>
              <a:t>outer</a:t>
            </a:r>
            <a:r>
              <a:rPr lang="en-US" sz="1600" dirty="0"/>
              <a:t>/</a:t>
            </a:r>
            <a:r>
              <a:rPr lang="en-US" sz="1600" dirty="0">
                <a:solidFill>
                  <a:srgbClr val="00B050"/>
                </a:solidFill>
              </a:rPr>
              <a:t>enclosing</a:t>
            </a:r>
            <a:r>
              <a:rPr lang="en-US" sz="1600" dirty="0"/>
              <a:t> </a:t>
            </a:r>
            <a:r>
              <a:rPr lang="en-US" sz="1600" dirty="0">
                <a:solidFill>
                  <a:srgbClr val="00B050"/>
                </a:solidFill>
              </a:rPr>
              <a:t>scope</a:t>
            </a:r>
            <a:r>
              <a:rPr lang="en-US" sz="1600" dirty="0"/>
              <a:t> will be consulted. </a:t>
            </a:r>
          </a:p>
          <a:p>
            <a:pPr>
              <a:lnSpc>
                <a:spcPct val="100000"/>
              </a:lnSpc>
            </a:pPr>
            <a:r>
              <a:rPr lang="en-US" sz="1600" dirty="0"/>
              <a:t>This process of stepping out one level of </a:t>
            </a:r>
            <a:r>
              <a:rPr lang="en-US" sz="1600" dirty="0">
                <a:solidFill>
                  <a:srgbClr val="00B050"/>
                </a:solidFill>
              </a:rPr>
              <a:t>scope</a:t>
            </a:r>
            <a:r>
              <a:rPr lang="en-US" sz="1600" dirty="0"/>
              <a:t> </a:t>
            </a:r>
            <a:r>
              <a:rPr lang="en-US" sz="1600" dirty="0">
                <a:solidFill>
                  <a:srgbClr val="00B050"/>
                </a:solidFill>
              </a:rPr>
              <a:t>nesting</a:t>
            </a:r>
            <a:r>
              <a:rPr lang="en-US" sz="1600" dirty="0"/>
              <a:t> continues until either a matching variable declaration can be found, or the </a:t>
            </a:r>
            <a:r>
              <a:rPr lang="en-US" sz="1600" dirty="0">
                <a:solidFill>
                  <a:srgbClr val="00B050"/>
                </a:solidFill>
              </a:rPr>
              <a:t>global</a:t>
            </a:r>
            <a:r>
              <a:rPr lang="en-US" sz="1600" dirty="0"/>
              <a:t> </a:t>
            </a:r>
            <a:r>
              <a:rPr lang="en-US" sz="1600" dirty="0">
                <a:solidFill>
                  <a:srgbClr val="00B050"/>
                </a:solidFill>
              </a:rPr>
              <a:t>scope</a:t>
            </a:r>
            <a:r>
              <a:rPr lang="en-US" sz="1600" dirty="0"/>
              <a:t> is reached.</a:t>
            </a:r>
          </a:p>
          <a:p>
            <a:pPr>
              <a:lnSpc>
                <a:spcPct val="100000"/>
              </a:lnSpc>
            </a:pPr>
            <a:r>
              <a:rPr lang="en-US" sz="1600" dirty="0">
                <a:solidFill>
                  <a:srgbClr val="00B050"/>
                </a:solidFill>
              </a:rPr>
              <a:t>Compilation</a:t>
            </a:r>
            <a:r>
              <a:rPr lang="en-US" sz="1600" dirty="0"/>
              <a:t> doesn't do anything in terms of reserving memory for scopes and variables. None of the program has been executed yet.</a:t>
            </a:r>
          </a:p>
          <a:p>
            <a:pPr>
              <a:lnSpc>
                <a:spcPct val="100000"/>
              </a:lnSpc>
            </a:pPr>
            <a:r>
              <a:rPr lang="en-US" sz="1600" dirty="0">
                <a:solidFill>
                  <a:srgbClr val="00B050"/>
                </a:solidFill>
              </a:rPr>
              <a:t>Compilation</a:t>
            </a:r>
            <a:r>
              <a:rPr lang="en-US" sz="1600" dirty="0"/>
              <a:t> creates a map of all the </a:t>
            </a:r>
            <a:r>
              <a:rPr lang="en-US" sz="1600" dirty="0">
                <a:solidFill>
                  <a:srgbClr val="00B050"/>
                </a:solidFill>
              </a:rPr>
              <a:t>lexical</a:t>
            </a:r>
            <a:r>
              <a:rPr lang="en-US" sz="1600" dirty="0"/>
              <a:t> </a:t>
            </a:r>
            <a:r>
              <a:rPr lang="en-US" sz="1600" dirty="0">
                <a:solidFill>
                  <a:srgbClr val="00B050"/>
                </a:solidFill>
              </a:rPr>
              <a:t>scopes</a:t>
            </a:r>
            <a:r>
              <a:rPr lang="en-US" sz="1600" dirty="0"/>
              <a:t> that lays out what the program will need while it executes.</a:t>
            </a:r>
          </a:p>
          <a:p>
            <a:pPr>
              <a:lnSpc>
                <a:spcPct val="100000"/>
              </a:lnSpc>
            </a:pPr>
            <a:r>
              <a:rPr lang="en-US" sz="1600"/>
              <a:t>While </a:t>
            </a:r>
            <a:r>
              <a:rPr lang="en-US" sz="1600" dirty="0">
                <a:solidFill>
                  <a:srgbClr val="00B050"/>
                </a:solidFill>
              </a:rPr>
              <a:t>scopes</a:t>
            </a:r>
            <a:r>
              <a:rPr lang="en-US" sz="1600"/>
              <a:t> </a:t>
            </a:r>
            <a:r>
              <a:rPr lang="en-US" sz="1600" dirty="0"/>
              <a:t>are identified </a:t>
            </a:r>
            <a:r>
              <a:rPr lang="en-US" sz="1600"/>
              <a:t>during </a:t>
            </a:r>
            <a:r>
              <a:rPr lang="en-US" sz="1600" dirty="0">
                <a:solidFill>
                  <a:srgbClr val="00B050"/>
                </a:solidFill>
              </a:rPr>
              <a:t>compilation</a:t>
            </a:r>
            <a:r>
              <a:rPr lang="en-US" sz="1600"/>
              <a:t>, </a:t>
            </a:r>
            <a:r>
              <a:rPr lang="en-US" sz="1600" dirty="0"/>
              <a:t>they're not actually created </a:t>
            </a:r>
            <a:r>
              <a:rPr lang="en-US" sz="1600"/>
              <a:t>until </a:t>
            </a:r>
            <a:r>
              <a:rPr lang="en-US" sz="1600" dirty="0">
                <a:solidFill>
                  <a:srgbClr val="00B050"/>
                </a:solidFill>
              </a:rPr>
              <a:t>runtime</a:t>
            </a:r>
            <a:r>
              <a:rPr lang="en-US" sz="1600"/>
              <a:t>, </a:t>
            </a:r>
            <a:r>
              <a:rPr lang="en-US" sz="1600" dirty="0"/>
              <a:t>each time </a:t>
            </a:r>
            <a:r>
              <a:rPr lang="en-US" sz="1600"/>
              <a:t>a </a:t>
            </a:r>
            <a:r>
              <a:rPr lang="en-US" sz="1600" dirty="0">
                <a:solidFill>
                  <a:srgbClr val="00B050"/>
                </a:solidFill>
              </a:rPr>
              <a:t>scope</a:t>
            </a:r>
            <a:r>
              <a:rPr lang="en-US" sz="1600"/>
              <a:t> </a:t>
            </a:r>
            <a:r>
              <a:rPr lang="en-US" sz="1600" dirty="0"/>
              <a:t>needs to run.</a:t>
            </a:r>
          </a:p>
          <a:p>
            <a:pPr>
              <a:lnSpc>
                <a:spcPct val="100000"/>
              </a:lnSpc>
            </a:pPr>
            <a:endParaRPr lang="en-US" sz="1600" dirty="0"/>
          </a:p>
          <a:p>
            <a:pPr>
              <a:lnSpc>
                <a:spcPct val="100000"/>
              </a:lnSpc>
            </a:pPr>
            <a:r>
              <a:rPr lang="en-US" sz="1600" dirty="0"/>
              <a:t>Source: https://github.com/getify/You-Dont-Know-JS/blob/2nd-ed/scope-closures/ch1.md</a:t>
            </a:r>
            <a:endParaRPr lang="fi-FI" sz="1600" dirty="0"/>
          </a:p>
        </p:txBody>
      </p:sp>
      <p:sp>
        <p:nvSpPr>
          <p:cNvPr id="4" name="Dian numeron paikkamerkki 3">
            <a:extLst>
              <a:ext uri="{FF2B5EF4-FFF2-40B4-BE49-F238E27FC236}">
                <a16:creationId xmlns:a16="http://schemas.microsoft.com/office/drawing/2014/main" id="{39D06133-8887-438F-BD05-D73BB0F3D48C}"/>
              </a:ext>
            </a:extLst>
          </p:cNvPr>
          <p:cNvSpPr>
            <a:spLocks noGrp="1"/>
          </p:cNvSpPr>
          <p:nvPr>
            <p:ph type="sldNum" sz="quarter" idx="12"/>
          </p:nvPr>
        </p:nvSpPr>
        <p:spPr/>
        <p:txBody>
          <a:bodyPr/>
          <a:lstStyle/>
          <a:p>
            <a:fld id="{3A98EE3D-8CD1-4C3F-BD1C-C98C9596463C}" type="slidenum">
              <a:rPr lang="en-US" smtClean="0"/>
              <a:pPr/>
              <a:t>77</a:t>
            </a:fld>
            <a:endParaRPr lang="en-US" dirty="0"/>
          </a:p>
        </p:txBody>
      </p:sp>
    </p:spTree>
    <p:extLst>
      <p:ext uri="{BB962C8B-B14F-4D97-AF65-F5344CB8AC3E}">
        <p14:creationId xmlns:p14="http://schemas.microsoft.com/office/powerpoint/2010/main" val="20033452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158FDCC9-5B85-49DC-87A4-DCA03ACA2A08}"/>
              </a:ext>
            </a:extLst>
          </p:cNvPr>
          <p:cNvSpPr>
            <a:spLocks noGrp="1"/>
          </p:cNvSpPr>
          <p:nvPr>
            <p:ph type="title"/>
          </p:nvPr>
        </p:nvSpPr>
        <p:spPr/>
        <p:txBody>
          <a:bodyPr>
            <a:normAutofit fontScale="90000"/>
          </a:bodyPr>
          <a:lstStyle/>
          <a:p>
            <a:pPr algn="ctr"/>
            <a:r>
              <a:rPr lang="fi-FI" dirty="0"/>
              <a:t>Global </a:t>
            </a:r>
            <a:r>
              <a:rPr lang="fi-FI" dirty="0" err="1"/>
              <a:t>Scope</a:t>
            </a:r>
            <a:endParaRPr lang="fi-FI" dirty="0"/>
          </a:p>
        </p:txBody>
      </p:sp>
      <p:sp>
        <p:nvSpPr>
          <p:cNvPr id="5" name="Sisällön paikkamerkki 4">
            <a:extLst>
              <a:ext uri="{FF2B5EF4-FFF2-40B4-BE49-F238E27FC236}">
                <a16:creationId xmlns:a16="http://schemas.microsoft.com/office/drawing/2014/main" id="{16C1BBC8-FAB3-4322-9052-C29EC4D3FD1A}"/>
              </a:ext>
            </a:extLst>
          </p:cNvPr>
          <p:cNvSpPr>
            <a:spLocks noGrp="1"/>
          </p:cNvSpPr>
          <p:nvPr>
            <p:ph sz="half" idx="1"/>
          </p:nvPr>
        </p:nvSpPr>
        <p:spPr>
          <a:xfrm>
            <a:off x="798990" y="1180730"/>
            <a:ext cx="4938026" cy="5390665"/>
          </a:xfrm>
        </p:spPr>
        <p:txBody>
          <a:bodyPr>
            <a:normAutofit fontScale="92500" lnSpcReduction="20000"/>
          </a:bodyPr>
          <a:lstStyle/>
          <a:p>
            <a:r>
              <a:rPr lang="en-US" dirty="0"/>
              <a:t>The </a:t>
            </a:r>
            <a:r>
              <a:rPr lang="en-US" dirty="0">
                <a:solidFill>
                  <a:srgbClr val="00B050"/>
                </a:solidFill>
              </a:rPr>
              <a:t>global</a:t>
            </a:r>
            <a:r>
              <a:rPr lang="en-US" dirty="0"/>
              <a:t> </a:t>
            </a:r>
            <a:r>
              <a:rPr lang="en-US" dirty="0">
                <a:solidFill>
                  <a:srgbClr val="00B050"/>
                </a:solidFill>
              </a:rPr>
              <a:t>scope</a:t>
            </a:r>
            <a:r>
              <a:rPr lang="en-US" dirty="0"/>
              <a:t> is where </a:t>
            </a:r>
            <a:r>
              <a:rPr lang="en-US" dirty="0">
                <a:solidFill>
                  <a:srgbClr val="00B050"/>
                </a:solidFill>
              </a:rPr>
              <a:t>JS</a:t>
            </a:r>
            <a:r>
              <a:rPr lang="en-US" dirty="0"/>
              <a:t> exposes its </a:t>
            </a:r>
            <a:r>
              <a:rPr lang="en-US" dirty="0">
                <a:solidFill>
                  <a:srgbClr val="00B050"/>
                </a:solidFill>
              </a:rPr>
              <a:t>built-ins</a:t>
            </a:r>
            <a:r>
              <a:rPr lang="en-US" dirty="0"/>
              <a:t>:</a:t>
            </a:r>
          </a:p>
          <a:p>
            <a:r>
              <a:rPr lang="fi-FI" dirty="0" err="1">
                <a:solidFill>
                  <a:srgbClr val="00B050"/>
                </a:solidFill>
              </a:rPr>
              <a:t>primitives</a:t>
            </a:r>
            <a:r>
              <a:rPr lang="fi-FI" dirty="0"/>
              <a:t>: </a:t>
            </a:r>
            <a:r>
              <a:rPr lang="fi-FI" dirty="0" err="1"/>
              <a:t>undefined</a:t>
            </a:r>
            <a:r>
              <a:rPr lang="fi-FI" dirty="0"/>
              <a:t>, </a:t>
            </a:r>
            <a:r>
              <a:rPr lang="fi-FI" dirty="0" err="1"/>
              <a:t>null</a:t>
            </a:r>
            <a:r>
              <a:rPr lang="fi-FI" dirty="0"/>
              <a:t>, </a:t>
            </a:r>
            <a:r>
              <a:rPr lang="fi-FI" dirty="0" err="1"/>
              <a:t>Infinity</a:t>
            </a:r>
            <a:r>
              <a:rPr lang="fi-FI" dirty="0"/>
              <a:t>, </a:t>
            </a:r>
            <a:r>
              <a:rPr lang="fi-FI" dirty="0" err="1"/>
              <a:t>NaN</a:t>
            </a:r>
            <a:endParaRPr lang="fi-FI" dirty="0"/>
          </a:p>
          <a:p>
            <a:r>
              <a:rPr lang="fi-FI" dirty="0" err="1">
                <a:solidFill>
                  <a:srgbClr val="00B050"/>
                </a:solidFill>
              </a:rPr>
              <a:t>natives</a:t>
            </a:r>
            <a:r>
              <a:rPr lang="fi-FI" dirty="0"/>
              <a:t>: </a:t>
            </a:r>
            <a:r>
              <a:rPr lang="fi-FI" dirty="0" err="1"/>
              <a:t>Date</a:t>
            </a:r>
            <a:r>
              <a:rPr lang="fi-FI" dirty="0"/>
              <a:t>(), Object(), </a:t>
            </a:r>
            <a:r>
              <a:rPr lang="fi-FI" dirty="0" err="1"/>
              <a:t>String</a:t>
            </a:r>
            <a:r>
              <a:rPr lang="fi-FI" dirty="0"/>
              <a:t>(), etc.</a:t>
            </a:r>
          </a:p>
          <a:p>
            <a:r>
              <a:rPr lang="fi-FI" dirty="0" err="1">
                <a:solidFill>
                  <a:srgbClr val="00B050"/>
                </a:solidFill>
              </a:rPr>
              <a:t>global</a:t>
            </a:r>
            <a:r>
              <a:rPr lang="fi-FI" dirty="0"/>
              <a:t> </a:t>
            </a:r>
            <a:r>
              <a:rPr lang="fi-FI" dirty="0" err="1">
                <a:solidFill>
                  <a:srgbClr val="00B050"/>
                </a:solidFill>
              </a:rPr>
              <a:t>functions</a:t>
            </a:r>
            <a:r>
              <a:rPr lang="fi-FI" dirty="0"/>
              <a:t>: </a:t>
            </a:r>
            <a:r>
              <a:rPr lang="fi-FI" dirty="0" err="1"/>
              <a:t>eval</a:t>
            </a:r>
            <a:r>
              <a:rPr lang="fi-FI" dirty="0"/>
              <a:t>(), </a:t>
            </a:r>
            <a:r>
              <a:rPr lang="fi-FI" dirty="0" err="1"/>
              <a:t>parseInt</a:t>
            </a:r>
            <a:r>
              <a:rPr lang="fi-FI" dirty="0"/>
              <a:t>(), etc.</a:t>
            </a:r>
          </a:p>
          <a:p>
            <a:r>
              <a:rPr lang="fi-FI" dirty="0" err="1">
                <a:solidFill>
                  <a:srgbClr val="00B050"/>
                </a:solidFill>
              </a:rPr>
              <a:t>namespaces</a:t>
            </a:r>
            <a:r>
              <a:rPr lang="fi-FI" dirty="0"/>
              <a:t>: Math, </a:t>
            </a:r>
            <a:r>
              <a:rPr lang="fi-FI" dirty="0" err="1"/>
              <a:t>Atomics</a:t>
            </a:r>
            <a:r>
              <a:rPr lang="fi-FI" dirty="0"/>
              <a:t>, JSON</a:t>
            </a:r>
          </a:p>
          <a:p>
            <a:r>
              <a:rPr lang="fi-FI" dirty="0" err="1">
                <a:solidFill>
                  <a:srgbClr val="00B050"/>
                </a:solidFill>
              </a:rPr>
              <a:t>friends</a:t>
            </a:r>
            <a:r>
              <a:rPr lang="fi-FI" dirty="0"/>
              <a:t> of </a:t>
            </a:r>
            <a:r>
              <a:rPr lang="fi-FI" dirty="0">
                <a:solidFill>
                  <a:srgbClr val="00B050"/>
                </a:solidFill>
              </a:rPr>
              <a:t>JS</a:t>
            </a:r>
            <a:r>
              <a:rPr lang="fi-FI" dirty="0"/>
              <a:t>: </a:t>
            </a:r>
            <a:r>
              <a:rPr lang="fi-FI" dirty="0" err="1"/>
              <a:t>Intl</a:t>
            </a:r>
            <a:r>
              <a:rPr lang="fi-FI" dirty="0"/>
              <a:t>, WebAssembly</a:t>
            </a:r>
          </a:p>
          <a:p>
            <a:r>
              <a:rPr lang="fi-FI" dirty="0" err="1"/>
              <a:t>The</a:t>
            </a:r>
            <a:r>
              <a:rPr lang="fi-FI" dirty="0"/>
              <a:t> </a:t>
            </a:r>
            <a:r>
              <a:rPr lang="fi-FI" dirty="0" err="1"/>
              <a:t>environment</a:t>
            </a:r>
            <a:r>
              <a:rPr lang="fi-FI" dirty="0"/>
              <a:t> </a:t>
            </a:r>
            <a:r>
              <a:rPr lang="fi-FI" dirty="0" err="1"/>
              <a:t>hosting</a:t>
            </a:r>
            <a:r>
              <a:rPr lang="fi-FI" dirty="0"/>
              <a:t> </a:t>
            </a:r>
            <a:r>
              <a:rPr lang="fi-FI" dirty="0" err="1"/>
              <a:t>the</a:t>
            </a:r>
            <a:r>
              <a:rPr lang="fi-FI" dirty="0"/>
              <a:t> </a:t>
            </a:r>
            <a:r>
              <a:rPr lang="fi-FI" dirty="0">
                <a:solidFill>
                  <a:srgbClr val="00B050"/>
                </a:solidFill>
              </a:rPr>
              <a:t>JS</a:t>
            </a:r>
            <a:r>
              <a:rPr lang="fi-FI" dirty="0"/>
              <a:t> </a:t>
            </a:r>
            <a:r>
              <a:rPr lang="fi-FI" dirty="0" err="1">
                <a:solidFill>
                  <a:srgbClr val="00B050"/>
                </a:solidFill>
              </a:rPr>
              <a:t>engine</a:t>
            </a:r>
            <a:r>
              <a:rPr lang="fi-FI" dirty="0"/>
              <a:t> </a:t>
            </a:r>
            <a:r>
              <a:rPr lang="fi-FI" dirty="0" err="1"/>
              <a:t>exposes</a:t>
            </a:r>
            <a:r>
              <a:rPr lang="fi-FI" dirty="0"/>
              <a:t> </a:t>
            </a:r>
            <a:r>
              <a:rPr lang="fi-FI" dirty="0" err="1"/>
              <a:t>its</a:t>
            </a:r>
            <a:r>
              <a:rPr lang="fi-FI" dirty="0"/>
              <a:t> </a:t>
            </a:r>
            <a:r>
              <a:rPr lang="fi-FI" dirty="0" err="1"/>
              <a:t>own</a:t>
            </a:r>
            <a:r>
              <a:rPr lang="fi-FI" dirty="0"/>
              <a:t> </a:t>
            </a:r>
            <a:r>
              <a:rPr lang="fi-FI" dirty="0" err="1">
                <a:solidFill>
                  <a:srgbClr val="00B050"/>
                </a:solidFill>
              </a:rPr>
              <a:t>built-ins</a:t>
            </a:r>
            <a:r>
              <a:rPr lang="fi-FI" dirty="0"/>
              <a:t>:</a:t>
            </a:r>
          </a:p>
          <a:p>
            <a:r>
              <a:rPr lang="fi-FI" dirty="0" err="1">
                <a:solidFill>
                  <a:srgbClr val="00B050"/>
                </a:solidFill>
              </a:rPr>
              <a:t>console</a:t>
            </a:r>
            <a:r>
              <a:rPr lang="fi-FI" dirty="0"/>
              <a:t> (and </a:t>
            </a:r>
            <a:r>
              <a:rPr lang="fi-FI" dirty="0" err="1"/>
              <a:t>its</a:t>
            </a:r>
            <a:r>
              <a:rPr lang="fi-FI" dirty="0"/>
              <a:t> </a:t>
            </a:r>
            <a:r>
              <a:rPr lang="fi-FI" dirty="0" err="1"/>
              <a:t>methods</a:t>
            </a:r>
            <a:r>
              <a:rPr lang="fi-FI" dirty="0"/>
              <a:t>)</a:t>
            </a:r>
          </a:p>
          <a:p>
            <a:r>
              <a:rPr lang="fi-FI" dirty="0" err="1"/>
              <a:t>the</a:t>
            </a:r>
            <a:r>
              <a:rPr lang="fi-FI" dirty="0"/>
              <a:t> </a:t>
            </a:r>
            <a:r>
              <a:rPr lang="fi-FI" dirty="0">
                <a:solidFill>
                  <a:srgbClr val="00B050"/>
                </a:solidFill>
              </a:rPr>
              <a:t>DOM</a:t>
            </a:r>
            <a:r>
              <a:rPr lang="fi-FI" dirty="0"/>
              <a:t> (</a:t>
            </a:r>
            <a:r>
              <a:rPr lang="fi-FI" dirty="0" err="1"/>
              <a:t>window</a:t>
            </a:r>
            <a:r>
              <a:rPr lang="fi-FI" dirty="0"/>
              <a:t>, </a:t>
            </a:r>
            <a:r>
              <a:rPr lang="fi-FI" dirty="0" err="1"/>
              <a:t>document</a:t>
            </a:r>
            <a:r>
              <a:rPr lang="fi-FI" dirty="0"/>
              <a:t>, </a:t>
            </a:r>
            <a:r>
              <a:rPr lang="fi-FI" dirty="0" err="1"/>
              <a:t>etc</a:t>
            </a:r>
            <a:r>
              <a:rPr lang="fi-FI" dirty="0"/>
              <a:t>)</a:t>
            </a:r>
          </a:p>
          <a:p>
            <a:r>
              <a:rPr lang="fi-FI" dirty="0" err="1">
                <a:solidFill>
                  <a:srgbClr val="00B050"/>
                </a:solidFill>
              </a:rPr>
              <a:t>timers</a:t>
            </a:r>
            <a:r>
              <a:rPr lang="fi-FI" dirty="0"/>
              <a:t> (</a:t>
            </a:r>
            <a:r>
              <a:rPr lang="fi-FI" dirty="0" err="1"/>
              <a:t>setTimeout</a:t>
            </a:r>
            <a:r>
              <a:rPr lang="fi-FI" dirty="0"/>
              <a:t>(..), </a:t>
            </a:r>
            <a:r>
              <a:rPr lang="fi-FI" dirty="0" err="1"/>
              <a:t>etc</a:t>
            </a:r>
            <a:r>
              <a:rPr lang="fi-FI" dirty="0"/>
              <a:t>)</a:t>
            </a:r>
          </a:p>
          <a:p>
            <a:r>
              <a:rPr lang="fi-FI" dirty="0">
                <a:solidFill>
                  <a:srgbClr val="00B050"/>
                </a:solidFill>
              </a:rPr>
              <a:t>web</a:t>
            </a:r>
            <a:r>
              <a:rPr lang="fi-FI" dirty="0"/>
              <a:t> </a:t>
            </a:r>
            <a:r>
              <a:rPr lang="fi-FI" dirty="0" err="1">
                <a:solidFill>
                  <a:srgbClr val="00B050"/>
                </a:solidFill>
              </a:rPr>
              <a:t>platform</a:t>
            </a:r>
            <a:r>
              <a:rPr lang="fi-FI" dirty="0"/>
              <a:t> </a:t>
            </a:r>
            <a:r>
              <a:rPr lang="fi-FI" dirty="0" err="1">
                <a:solidFill>
                  <a:srgbClr val="00B050"/>
                </a:solidFill>
              </a:rPr>
              <a:t>APIs</a:t>
            </a:r>
            <a:r>
              <a:rPr lang="fi-FI" dirty="0"/>
              <a:t>: </a:t>
            </a:r>
            <a:r>
              <a:rPr lang="fi-FI" dirty="0" err="1"/>
              <a:t>navigator</a:t>
            </a:r>
            <a:r>
              <a:rPr lang="fi-FI" dirty="0"/>
              <a:t>, </a:t>
            </a:r>
            <a:r>
              <a:rPr lang="fi-FI" dirty="0" err="1"/>
              <a:t>history</a:t>
            </a:r>
            <a:r>
              <a:rPr lang="fi-FI" dirty="0"/>
              <a:t>, </a:t>
            </a:r>
            <a:r>
              <a:rPr lang="fi-FI" dirty="0" err="1"/>
              <a:t>geolocation</a:t>
            </a:r>
            <a:r>
              <a:rPr lang="fi-FI" dirty="0"/>
              <a:t>, </a:t>
            </a:r>
            <a:r>
              <a:rPr lang="fi-FI" dirty="0" err="1"/>
              <a:t>WebRTC</a:t>
            </a:r>
            <a:r>
              <a:rPr lang="fi-FI" dirty="0"/>
              <a:t>, etc.</a:t>
            </a:r>
          </a:p>
        </p:txBody>
      </p:sp>
      <p:sp>
        <p:nvSpPr>
          <p:cNvPr id="6" name="Sisällön paikkamerkki 5">
            <a:extLst>
              <a:ext uri="{FF2B5EF4-FFF2-40B4-BE49-F238E27FC236}">
                <a16:creationId xmlns:a16="http://schemas.microsoft.com/office/drawing/2014/main" id="{2B1EE552-95FD-4670-87AB-7762215B3E60}"/>
              </a:ext>
            </a:extLst>
          </p:cNvPr>
          <p:cNvSpPr>
            <a:spLocks noGrp="1"/>
          </p:cNvSpPr>
          <p:nvPr>
            <p:ph sz="half" idx="2"/>
          </p:nvPr>
        </p:nvSpPr>
        <p:spPr>
          <a:xfrm>
            <a:off x="6217654" y="1180729"/>
            <a:ext cx="4938026" cy="5390665"/>
          </a:xfrm>
        </p:spPr>
        <p:txBody>
          <a:bodyPr>
            <a:normAutofit fontScale="92500" lnSpcReduction="20000"/>
          </a:bodyPr>
          <a:lstStyle/>
          <a:p>
            <a:r>
              <a:rPr lang="en-US" sz="1700" dirty="0"/>
              <a:t>The </a:t>
            </a:r>
            <a:r>
              <a:rPr lang="en-US" dirty="0">
                <a:solidFill>
                  <a:srgbClr val="00B050"/>
                </a:solidFill>
              </a:rPr>
              <a:t>global</a:t>
            </a:r>
            <a:r>
              <a:rPr lang="en-US" sz="1700" dirty="0"/>
              <a:t> </a:t>
            </a:r>
            <a:r>
              <a:rPr lang="en-US" dirty="0">
                <a:solidFill>
                  <a:srgbClr val="00B050"/>
                </a:solidFill>
              </a:rPr>
              <a:t>scope</a:t>
            </a:r>
            <a:r>
              <a:rPr lang="en-US" sz="1700" dirty="0"/>
              <a:t> is the “outermost” </a:t>
            </a:r>
            <a:r>
              <a:rPr lang="en-US" dirty="0">
                <a:solidFill>
                  <a:srgbClr val="00B050"/>
                </a:solidFill>
              </a:rPr>
              <a:t>scope</a:t>
            </a:r>
            <a:r>
              <a:rPr lang="en-US" sz="1700" dirty="0"/>
              <a:t> – it has no </a:t>
            </a:r>
            <a:r>
              <a:rPr lang="en-US" dirty="0">
                <a:solidFill>
                  <a:srgbClr val="00B050"/>
                </a:solidFill>
              </a:rPr>
              <a:t>outer</a:t>
            </a:r>
            <a:r>
              <a:rPr lang="en-US" sz="1700" dirty="0"/>
              <a:t> </a:t>
            </a:r>
            <a:r>
              <a:rPr lang="en-US" dirty="0">
                <a:solidFill>
                  <a:srgbClr val="00B050"/>
                </a:solidFill>
              </a:rPr>
              <a:t>scope</a:t>
            </a:r>
            <a:r>
              <a:rPr lang="en-US" sz="1700" dirty="0"/>
              <a:t>. Its environment is the global environment. Every environment is connected with the global environment via a chain of environments that are linked by outer environment references. </a:t>
            </a:r>
          </a:p>
          <a:p>
            <a:r>
              <a:rPr lang="en-US" sz="1700" dirty="0"/>
              <a:t>Different </a:t>
            </a:r>
            <a:r>
              <a:rPr lang="en-US" dirty="0">
                <a:solidFill>
                  <a:srgbClr val="00B050"/>
                </a:solidFill>
              </a:rPr>
              <a:t>JS</a:t>
            </a:r>
            <a:r>
              <a:rPr lang="en-US" sz="1700" dirty="0"/>
              <a:t> environments handle the </a:t>
            </a:r>
            <a:r>
              <a:rPr lang="en-US" dirty="0">
                <a:solidFill>
                  <a:srgbClr val="00B050"/>
                </a:solidFill>
              </a:rPr>
              <a:t>scopes</a:t>
            </a:r>
            <a:r>
              <a:rPr lang="en-US" sz="1700" dirty="0"/>
              <a:t> of your programs, especially the </a:t>
            </a:r>
            <a:r>
              <a:rPr lang="en-US" dirty="0">
                <a:solidFill>
                  <a:srgbClr val="00B050"/>
                </a:solidFill>
              </a:rPr>
              <a:t>global</a:t>
            </a:r>
            <a:r>
              <a:rPr lang="en-US" sz="1700" dirty="0"/>
              <a:t> </a:t>
            </a:r>
            <a:r>
              <a:rPr lang="en-US" dirty="0">
                <a:solidFill>
                  <a:srgbClr val="00B050"/>
                </a:solidFill>
              </a:rPr>
              <a:t>scope</a:t>
            </a:r>
            <a:r>
              <a:rPr lang="en-US" sz="1700" dirty="0"/>
              <a:t>, differently. </a:t>
            </a:r>
          </a:p>
          <a:p>
            <a:r>
              <a:rPr lang="en-US" sz="1700" dirty="0"/>
              <a:t>In a programming environment, the </a:t>
            </a:r>
            <a:r>
              <a:rPr lang="en-US" dirty="0">
                <a:solidFill>
                  <a:srgbClr val="00B050"/>
                </a:solidFill>
              </a:rPr>
              <a:t>global</a:t>
            </a:r>
            <a:r>
              <a:rPr lang="en-US" sz="1700" dirty="0"/>
              <a:t> </a:t>
            </a:r>
            <a:r>
              <a:rPr lang="en-US" dirty="0">
                <a:solidFill>
                  <a:srgbClr val="00B050"/>
                </a:solidFill>
              </a:rPr>
              <a:t>scope</a:t>
            </a:r>
            <a:r>
              <a:rPr lang="en-US" sz="1700" dirty="0"/>
              <a:t> is the </a:t>
            </a:r>
            <a:r>
              <a:rPr lang="en-US" dirty="0">
                <a:solidFill>
                  <a:srgbClr val="00B050"/>
                </a:solidFill>
              </a:rPr>
              <a:t>scope</a:t>
            </a:r>
            <a:r>
              <a:rPr lang="en-US" sz="1700" dirty="0"/>
              <a:t> that contains, and is visible in, all other </a:t>
            </a:r>
            <a:r>
              <a:rPr lang="en-US" dirty="0">
                <a:solidFill>
                  <a:srgbClr val="00B050"/>
                </a:solidFill>
              </a:rPr>
              <a:t>scopes</a:t>
            </a:r>
            <a:r>
              <a:rPr lang="en-US" sz="1700" dirty="0"/>
              <a:t>.</a:t>
            </a:r>
          </a:p>
          <a:p>
            <a:r>
              <a:rPr lang="en-US" sz="1700" dirty="0"/>
              <a:t>In client-side </a:t>
            </a:r>
            <a:r>
              <a:rPr lang="en-US" dirty="0">
                <a:solidFill>
                  <a:srgbClr val="00B050"/>
                </a:solidFill>
              </a:rPr>
              <a:t>JavaScript</a:t>
            </a:r>
            <a:r>
              <a:rPr lang="en-US" sz="1700" dirty="0"/>
              <a:t>, the </a:t>
            </a:r>
            <a:r>
              <a:rPr lang="en-US" dirty="0">
                <a:solidFill>
                  <a:srgbClr val="00B050"/>
                </a:solidFill>
              </a:rPr>
              <a:t>global</a:t>
            </a:r>
            <a:r>
              <a:rPr lang="en-US" sz="1700" dirty="0"/>
              <a:t> </a:t>
            </a:r>
            <a:r>
              <a:rPr lang="en-US" dirty="0">
                <a:solidFill>
                  <a:srgbClr val="00B050"/>
                </a:solidFill>
              </a:rPr>
              <a:t>scope</a:t>
            </a:r>
            <a:r>
              <a:rPr lang="en-US" sz="1700" dirty="0"/>
              <a:t> is generally the web page inside which all the code is being executed.</a:t>
            </a:r>
          </a:p>
          <a:p>
            <a:endParaRPr lang="en-US" sz="1700" dirty="0"/>
          </a:p>
          <a:p>
            <a:r>
              <a:rPr lang="fi-FI" sz="1700" dirty="0" err="1"/>
              <a:t>Sources</a:t>
            </a:r>
            <a:r>
              <a:rPr lang="fi-FI" sz="1700" dirty="0"/>
              <a:t>: https://github.com/getify/You-Dont-Know-JS/blob/2nd-ed/scope-closures/ch4.md, https://exploringjs.com/deep-js/ch_global-scope.html and https://developer.mozilla.org/en-US/docs/Glossary/Global_scope</a:t>
            </a:r>
          </a:p>
        </p:txBody>
      </p:sp>
      <p:sp>
        <p:nvSpPr>
          <p:cNvPr id="4" name="Dian numeron paikkamerkki 3">
            <a:extLst>
              <a:ext uri="{FF2B5EF4-FFF2-40B4-BE49-F238E27FC236}">
                <a16:creationId xmlns:a16="http://schemas.microsoft.com/office/drawing/2014/main" id="{39D06133-8887-438F-BD05-D73BB0F3D48C}"/>
              </a:ext>
            </a:extLst>
          </p:cNvPr>
          <p:cNvSpPr>
            <a:spLocks noGrp="1"/>
          </p:cNvSpPr>
          <p:nvPr>
            <p:ph type="sldNum" sz="quarter" idx="12"/>
          </p:nvPr>
        </p:nvSpPr>
        <p:spPr/>
        <p:txBody>
          <a:bodyPr/>
          <a:lstStyle/>
          <a:p>
            <a:fld id="{3A98EE3D-8CD1-4C3F-BD1C-C98C9596463C}" type="slidenum">
              <a:rPr lang="en-US" smtClean="0"/>
              <a:pPr/>
              <a:t>78</a:t>
            </a:fld>
            <a:endParaRPr lang="en-US" dirty="0"/>
          </a:p>
        </p:txBody>
      </p:sp>
    </p:spTree>
    <p:extLst>
      <p:ext uri="{BB962C8B-B14F-4D97-AF65-F5344CB8AC3E}">
        <p14:creationId xmlns:p14="http://schemas.microsoft.com/office/powerpoint/2010/main" val="18372395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9FAB94E9-867B-480A-87BF-9A59AB4EFAD4}"/>
              </a:ext>
            </a:extLst>
          </p:cNvPr>
          <p:cNvSpPr>
            <a:spLocks noGrp="1"/>
          </p:cNvSpPr>
          <p:nvPr>
            <p:ph type="title"/>
          </p:nvPr>
        </p:nvSpPr>
        <p:spPr/>
        <p:txBody>
          <a:bodyPr>
            <a:normAutofit fontScale="90000"/>
          </a:bodyPr>
          <a:lstStyle/>
          <a:p>
            <a:pPr algn="ctr"/>
            <a:r>
              <a:rPr lang="fi-FI" dirty="0" err="1"/>
              <a:t>Variables</a:t>
            </a:r>
            <a:endParaRPr lang="fi-FI" dirty="0"/>
          </a:p>
        </p:txBody>
      </p:sp>
      <p:sp>
        <p:nvSpPr>
          <p:cNvPr id="3" name="Sisällön paikkamerkki 2">
            <a:extLst>
              <a:ext uri="{FF2B5EF4-FFF2-40B4-BE49-F238E27FC236}">
                <a16:creationId xmlns:a16="http://schemas.microsoft.com/office/drawing/2014/main" id="{7D73E409-AB85-4B05-95F0-877AB36D00A2}"/>
              </a:ext>
            </a:extLst>
          </p:cNvPr>
          <p:cNvSpPr>
            <a:spLocks noGrp="1"/>
          </p:cNvSpPr>
          <p:nvPr>
            <p:ph sz="half" idx="1"/>
          </p:nvPr>
        </p:nvSpPr>
        <p:spPr>
          <a:xfrm>
            <a:off x="798989" y="1180729"/>
            <a:ext cx="5175357" cy="5390665"/>
          </a:xfrm>
        </p:spPr>
        <p:txBody>
          <a:bodyPr>
            <a:normAutofit fontScale="92500"/>
          </a:bodyPr>
          <a:lstStyle/>
          <a:p>
            <a:r>
              <a:rPr lang="fi-FI" dirty="0" err="1"/>
              <a:t>The</a:t>
            </a:r>
            <a:r>
              <a:rPr lang="fi-FI" dirty="0"/>
              <a:t> </a:t>
            </a:r>
            <a:r>
              <a:rPr lang="fi-FI" dirty="0" err="1"/>
              <a:t>names</a:t>
            </a:r>
            <a:r>
              <a:rPr lang="fi-FI" dirty="0"/>
              <a:t> of </a:t>
            </a:r>
            <a:r>
              <a:rPr lang="fi-FI" dirty="0" err="1">
                <a:solidFill>
                  <a:srgbClr val="00B050"/>
                </a:solidFill>
              </a:rPr>
              <a:t>variables</a:t>
            </a:r>
            <a:r>
              <a:rPr lang="fi-FI" dirty="0"/>
              <a:t>, </a:t>
            </a:r>
            <a:r>
              <a:rPr lang="fi-FI" dirty="0" err="1"/>
              <a:t>called</a:t>
            </a:r>
            <a:r>
              <a:rPr lang="fi-FI" dirty="0"/>
              <a:t> </a:t>
            </a:r>
            <a:r>
              <a:rPr lang="fi-FI" dirty="0" err="1">
                <a:solidFill>
                  <a:srgbClr val="00B050"/>
                </a:solidFill>
              </a:rPr>
              <a:t>identifiers</a:t>
            </a:r>
            <a:r>
              <a:rPr lang="fi-FI" dirty="0"/>
              <a:t>, </a:t>
            </a:r>
            <a:r>
              <a:rPr lang="fi-FI" dirty="0" err="1"/>
              <a:t>conform</a:t>
            </a:r>
            <a:r>
              <a:rPr lang="fi-FI" dirty="0"/>
              <a:t> to </a:t>
            </a:r>
            <a:r>
              <a:rPr lang="fi-FI" dirty="0" err="1"/>
              <a:t>certain</a:t>
            </a:r>
            <a:r>
              <a:rPr lang="fi-FI" dirty="0"/>
              <a:t> </a:t>
            </a:r>
            <a:r>
              <a:rPr lang="fi-FI" dirty="0" err="1"/>
              <a:t>rules</a:t>
            </a:r>
            <a:r>
              <a:rPr lang="fi-FI" dirty="0"/>
              <a:t>. </a:t>
            </a:r>
          </a:p>
          <a:p>
            <a:r>
              <a:rPr lang="fi-FI" dirty="0"/>
              <a:t>A </a:t>
            </a:r>
            <a:r>
              <a:rPr lang="fi-FI" dirty="0">
                <a:solidFill>
                  <a:srgbClr val="00B050"/>
                </a:solidFill>
              </a:rPr>
              <a:t>JavaScript</a:t>
            </a:r>
            <a:r>
              <a:rPr lang="fi-FI" dirty="0"/>
              <a:t> </a:t>
            </a:r>
            <a:r>
              <a:rPr lang="fi-FI" dirty="0" err="1">
                <a:solidFill>
                  <a:srgbClr val="00B050"/>
                </a:solidFill>
              </a:rPr>
              <a:t>identifier</a:t>
            </a:r>
            <a:r>
              <a:rPr lang="fi-FI" dirty="0"/>
              <a:t> </a:t>
            </a:r>
            <a:r>
              <a:rPr lang="fi-FI" dirty="0" err="1"/>
              <a:t>must</a:t>
            </a:r>
            <a:r>
              <a:rPr lang="fi-FI" dirty="0"/>
              <a:t> </a:t>
            </a:r>
            <a:r>
              <a:rPr lang="fi-FI" dirty="0" err="1"/>
              <a:t>start</a:t>
            </a:r>
            <a:r>
              <a:rPr lang="fi-FI" dirty="0"/>
              <a:t> </a:t>
            </a:r>
            <a:r>
              <a:rPr lang="fi-FI" dirty="0" err="1"/>
              <a:t>with</a:t>
            </a:r>
            <a:r>
              <a:rPr lang="fi-FI" dirty="0"/>
              <a:t> a </a:t>
            </a:r>
            <a:r>
              <a:rPr lang="fi-FI" dirty="0" err="1"/>
              <a:t>letter</a:t>
            </a:r>
            <a:r>
              <a:rPr lang="fi-FI" dirty="0"/>
              <a:t>, </a:t>
            </a:r>
            <a:r>
              <a:rPr lang="fi-FI" dirty="0" err="1"/>
              <a:t>underscore</a:t>
            </a:r>
            <a:r>
              <a:rPr lang="fi-FI" dirty="0"/>
              <a:t> </a:t>
            </a:r>
            <a:r>
              <a:rPr lang="fi-FI" dirty="0">
                <a:highlight>
                  <a:srgbClr val="008000"/>
                </a:highlight>
              </a:rPr>
              <a:t>(_)</a:t>
            </a:r>
            <a:r>
              <a:rPr lang="fi-FI" dirty="0"/>
              <a:t>, </a:t>
            </a:r>
            <a:r>
              <a:rPr lang="fi-FI" dirty="0" err="1"/>
              <a:t>or</a:t>
            </a:r>
            <a:r>
              <a:rPr lang="fi-FI" dirty="0"/>
              <a:t> </a:t>
            </a:r>
            <a:r>
              <a:rPr lang="fi-FI" dirty="0" err="1"/>
              <a:t>dollar</a:t>
            </a:r>
            <a:r>
              <a:rPr lang="fi-FI" dirty="0"/>
              <a:t> </a:t>
            </a:r>
            <a:r>
              <a:rPr lang="fi-FI" dirty="0" err="1"/>
              <a:t>sign</a:t>
            </a:r>
            <a:r>
              <a:rPr lang="fi-FI" dirty="0"/>
              <a:t> </a:t>
            </a:r>
            <a:r>
              <a:rPr lang="fi-FI" dirty="0">
                <a:highlight>
                  <a:srgbClr val="008000"/>
                </a:highlight>
              </a:rPr>
              <a:t>($)</a:t>
            </a:r>
            <a:r>
              <a:rPr lang="fi-FI" dirty="0"/>
              <a:t>. </a:t>
            </a:r>
            <a:r>
              <a:rPr lang="fi-FI" dirty="0" err="1"/>
              <a:t>Subsequent</a:t>
            </a:r>
            <a:r>
              <a:rPr lang="fi-FI" dirty="0"/>
              <a:t> </a:t>
            </a:r>
            <a:r>
              <a:rPr lang="fi-FI" dirty="0" err="1"/>
              <a:t>characters</a:t>
            </a:r>
            <a:r>
              <a:rPr lang="fi-FI" dirty="0"/>
              <a:t> </a:t>
            </a:r>
            <a:r>
              <a:rPr lang="fi-FI" dirty="0" err="1"/>
              <a:t>can</a:t>
            </a:r>
            <a:r>
              <a:rPr lang="fi-FI" dirty="0"/>
              <a:t> </a:t>
            </a:r>
            <a:r>
              <a:rPr lang="fi-FI" dirty="0" err="1"/>
              <a:t>also</a:t>
            </a:r>
            <a:r>
              <a:rPr lang="fi-FI" dirty="0"/>
              <a:t> </a:t>
            </a:r>
            <a:r>
              <a:rPr lang="fi-FI" dirty="0" err="1"/>
              <a:t>be</a:t>
            </a:r>
            <a:r>
              <a:rPr lang="fi-FI" dirty="0"/>
              <a:t> </a:t>
            </a:r>
            <a:r>
              <a:rPr lang="fi-FI" dirty="0" err="1"/>
              <a:t>digits</a:t>
            </a:r>
            <a:r>
              <a:rPr lang="fi-FI" dirty="0"/>
              <a:t> </a:t>
            </a:r>
            <a:r>
              <a:rPr lang="fi-FI" dirty="0">
                <a:highlight>
                  <a:srgbClr val="008000"/>
                </a:highlight>
              </a:rPr>
              <a:t>(0–9)</a:t>
            </a:r>
            <a:r>
              <a:rPr lang="fi-FI" dirty="0"/>
              <a:t>. </a:t>
            </a:r>
          </a:p>
          <a:p>
            <a:r>
              <a:rPr lang="fi-FI" dirty="0" err="1"/>
              <a:t>Because</a:t>
            </a:r>
            <a:r>
              <a:rPr lang="fi-FI" dirty="0"/>
              <a:t> </a:t>
            </a:r>
            <a:r>
              <a:rPr lang="fi-FI" dirty="0">
                <a:solidFill>
                  <a:srgbClr val="00B050"/>
                </a:solidFill>
              </a:rPr>
              <a:t>JavaScript</a:t>
            </a:r>
            <a:r>
              <a:rPr lang="fi-FI" dirty="0"/>
              <a:t> is case </a:t>
            </a:r>
            <a:r>
              <a:rPr lang="fi-FI" dirty="0" err="1"/>
              <a:t>sensitive</a:t>
            </a:r>
            <a:r>
              <a:rPr lang="fi-FI" dirty="0"/>
              <a:t>, </a:t>
            </a:r>
            <a:r>
              <a:rPr lang="fi-FI" dirty="0" err="1"/>
              <a:t>letters</a:t>
            </a:r>
            <a:r>
              <a:rPr lang="fi-FI" dirty="0"/>
              <a:t> </a:t>
            </a:r>
            <a:r>
              <a:rPr lang="fi-FI" dirty="0" err="1"/>
              <a:t>include</a:t>
            </a:r>
            <a:r>
              <a:rPr lang="fi-FI" dirty="0"/>
              <a:t> </a:t>
            </a:r>
            <a:r>
              <a:rPr lang="fi-FI" dirty="0" err="1"/>
              <a:t>the</a:t>
            </a:r>
            <a:r>
              <a:rPr lang="fi-FI" dirty="0"/>
              <a:t> </a:t>
            </a:r>
            <a:r>
              <a:rPr lang="fi-FI" dirty="0" err="1"/>
              <a:t>characters</a:t>
            </a:r>
            <a:r>
              <a:rPr lang="fi-FI" dirty="0"/>
              <a:t> </a:t>
            </a:r>
            <a:r>
              <a:rPr lang="fi-FI" dirty="0">
                <a:highlight>
                  <a:srgbClr val="008000"/>
                </a:highlight>
              </a:rPr>
              <a:t>"A" </a:t>
            </a:r>
            <a:r>
              <a:rPr lang="fi-FI" dirty="0" err="1"/>
              <a:t>through</a:t>
            </a:r>
            <a:r>
              <a:rPr lang="fi-FI" dirty="0"/>
              <a:t> </a:t>
            </a:r>
            <a:r>
              <a:rPr lang="fi-FI" dirty="0">
                <a:highlight>
                  <a:srgbClr val="008000"/>
                </a:highlight>
              </a:rPr>
              <a:t>"Z" </a:t>
            </a:r>
            <a:r>
              <a:rPr lang="fi-FI" dirty="0"/>
              <a:t>(</a:t>
            </a:r>
            <a:r>
              <a:rPr lang="fi-FI" dirty="0" err="1"/>
              <a:t>uppercase</a:t>
            </a:r>
            <a:r>
              <a:rPr lang="fi-FI" dirty="0"/>
              <a:t>) as </a:t>
            </a:r>
            <a:r>
              <a:rPr lang="fi-FI" dirty="0" err="1"/>
              <a:t>well</a:t>
            </a:r>
            <a:r>
              <a:rPr lang="fi-FI" dirty="0"/>
              <a:t> as</a:t>
            </a:r>
            <a:r>
              <a:rPr lang="fi-FI" dirty="0">
                <a:highlight>
                  <a:srgbClr val="008000"/>
                </a:highlight>
              </a:rPr>
              <a:t> "a" </a:t>
            </a:r>
            <a:r>
              <a:rPr lang="fi-FI" dirty="0" err="1"/>
              <a:t>through</a:t>
            </a:r>
            <a:r>
              <a:rPr lang="fi-FI" dirty="0"/>
              <a:t> </a:t>
            </a:r>
            <a:r>
              <a:rPr lang="fi-FI" dirty="0">
                <a:highlight>
                  <a:srgbClr val="008000"/>
                </a:highlight>
              </a:rPr>
              <a:t>"z" </a:t>
            </a:r>
            <a:r>
              <a:rPr lang="fi-FI" dirty="0"/>
              <a:t>(</a:t>
            </a:r>
            <a:r>
              <a:rPr lang="fi-FI" dirty="0" err="1"/>
              <a:t>lowercase</a:t>
            </a:r>
            <a:r>
              <a:rPr lang="fi-FI" dirty="0"/>
              <a:t>). </a:t>
            </a:r>
          </a:p>
          <a:p>
            <a:endParaRPr lang="fi-FI" dirty="0"/>
          </a:p>
          <a:p>
            <a:endParaRPr lang="fi-FI" dirty="0"/>
          </a:p>
          <a:p>
            <a:endParaRPr lang="fi-FI" dirty="0"/>
          </a:p>
          <a:p>
            <a:endParaRPr lang="fi-FI" sz="1100" dirty="0"/>
          </a:p>
          <a:p>
            <a:r>
              <a:rPr lang="fi-FI" sz="1100" dirty="0" err="1"/>
              <a:t>Source</a:t>
            </a:r>
            <a:r>
              <a:rPr lang="fi-FI" sz="1100" dirty="0"/>
              <a:t>: https://developer.mozilla.org/enUS/docs/Web/JavaScript/Guide/Grammar_and_Types#Variables</a:t>
            </a:r>
          </a:p>
          <a:p>
            <a:endParaRPr lang="fi-FI" dirty="0"/>
          </a:p>
        </p:txBody>
      </p:sp>
      <p:sp>
        <p:nvSpPr>
          <p:cNvPr id="5" name="Sisällön paikkamerkki 4">
            <a:extLst>
              <a:ext uri="{FF2B5EF4-FFF2-40B4-BE49-F238E27FC236}">
                <a16:creationId xmlns:a16="http://schemas.microsoft.com/office/drawing/2014/main" id="{24C83C5B-FF9D-4EDB-BEE5-00C530FB58AD}"/>
              </a:ext>
            </a:extLst>
          </p:cNvPr>
          <p:cNvSpPr>
            <a:spLocks noGrp="1"/>
          </p:cNvSpPr>
          <p:nvPr>
            <p:ph sz="half" idx="2"/>
          </p:nvPr>
        </p:nvSpPr>
        <p:spPr>
          <a:xfrm>
            <a:off x="6217654" y="1180730"/>
            <a:ext cx="4938026" cy="5390664"/>
          </a:xfrm>
        </p:spPr>
        <p:txBody>
          <a:bodyPr>
            <a:normAutofit fontScale="92500"/>
          </a:bodyPr>
          <a:lstStyle/>
          <a:p>
            <a:r>
              <a:rPr lang="fi-FI" dirty="0"/>
              <a:t>Some </a:t>
            </a:r>
            <a:r>
              <a:rPr lang="fi-FI" dirty="0" err="1"/>
              <a:t>examples</a:t>
            </a:r>
            <a:r>
              <a:rPr lang="fi-FI" dirty="0"/>
              <a:t> of </a:t>
            </a:r>
            <a:r>
              <a:rPr lang="fi-FI" dirty="0" err="1"/>
              <a:t>legal</a:t>
            </a:r>
            <a:r>
              <a:rPr lang="fi-FI" dirty="0"/>
              <a:t> </a:t>
            </a:r>
            <a:r>
              <a:rPr lang="fi-FI" dirty="0" err="1"/>
              <a:t>names</a:t>
            </a:r>
            <a:r>
              <a:rPr lang="fi-FI" dirty="0"/>
              <a:t> </a:t>
            </a:r>
            <a:r>
              <a:rPr lang="fi-FI" dirty="0" err="1"/>
              <a:t>are</a:t>
            </a:r>
            <a:r>
              <a:rPr lang="fi-FI" dirty="0"/>
              <a:t> </a:t>
            </a:r>
            <a:r>
              <a:rPr lang="fi-FI" dirty="0" err="1"/>
              <a:t>Number_hits</a:t>
            </a:r>
            <a:r>
              <a:rPr lang="fi-FI" dirty="0"/>
              <a:t>, temp99, $</a:t>
            </a:r>
            <a:r>
              <a:rPr lang="fi-FI" dirty="0" err="1"/>
              <a:t>credit</a:t>
            </a:r>
            <a:r>
              <a:rPr lang="fi-FI" dirty="0"/>
              <a:t>, and _</a:t>
            </a:r>
            <a:r>
              <a:rPr lang="fi-FI" dirty="0" err="1"/>
              <a:t>name</a:t>
            </a:r>
            <a:r>
              <a:rPr lang="fi-FI" dirty="0"/>
              <a:t>.</a:t>
            </a:r>
          </a:p>
          <a:p>
            <a:r>
              <a:rPr lang="en-US" dirty="0"/>
              <a:t>A </a:t>
            </a:r>
            <a:r>
              <a:rPr lang="en-US" dirty="0">
                <a:solidFill>
                  <a:srgbClr val="00B050"/>
                </a:solidFill>
              </a:rPr>
              <a:t>variable</a:t>
            </a:r>
            <a:r>
              <a:rPr lang="en-US" dirty="0"/>
              <a:t> declared using the </a:t>
            </a:r>
            <a:r>
              <a:rPr lang="en-US" dirty="0">
                <a:solidFill>
                  <a:srgbClr val="00B050"/>
                </a:solidFill>
              </a:rPr>
              <a:t>var</a:t>
            </a:r>
            <a:r>
              <a:rPr lang="en-US" dirty="0"/>
              <a:t> or </a:t>
            </a:r>
            <a:r>
              <a:rPr lang="en-US" dirty="0">
                <a:solidFill>
                  <a:srgbClr val="00B050"/>
                </a:solidFill>
              </a:rPr>
              <a:t>let</a:t>
            </a:r>
            <a:r>
              <a:rPr lang="en-US" dirty="0"/>
              <a:t> </a:t>
            </a:r>
            <a:r>
              <a:rPr lang="en-US" dirty="0">
                <a:solidFill>
                  <a:srgbClr val="00B050"/>
                </a:solidFill>
              </a:rPr>
              <a:t>statement</a:t>
            </a:r>
            <a:r>
              <a:rPr lang="en-US" dirty="0"/>
              <a:t> with no assigned value specified has the value of undefined.</a:t>
            </a:r>
          </a:p>
          <a:p>
            <a:r>
              <a:rPr lang="en-US" dirty="0"/>
              <a:t>An attempt to access an </a:t>
            </a:r>
            <a:r>
              <a:rPr lang="en-US" dirty="0">
                <a:solidFill>
                  <a:srgbClr val="00B050"/>
                </a:solidFill>
              </a:rPr>
              <a:t>undeclared</a:t>
            </a:r>
            <a:r>
              <a:rPr lang="en-US" dirty="0"/>
              <a:t> </a:t>
            </a:r>
            <a:r>
              <a:rPr lang="en-US" dirty="0">
                <a:solidFill>
                  <a:srgbClr val="00B050"/>
                </a:solidFill>
              </a:rPr>
              <a:t>variable</a:t>
            </a:r>
            <a:r>
              <a:rPr lang="en-US" dirty="0"/>
              <a:t> results in a </a:t>
            </a:r>
            <a:r>
              <a:rPr lang="en-US" dirty="0" err="1">
                <a:solidFill>
                  <a:srgbClr val="00B050"/>
                </a:solidFill>
              </a:rPr>
              <a:t>ReferenceError</a:t>
            </a:r>
            <a:r>
              <a:rPr lang="en-US" dirty="0"/>
              <a:t> exception being thrown.</a:t>
            </a:r>
          </a:p>
          <a:p>
            <a:endParaRPr lang="en-US" dirty="0"/>
          </a:p>
          <a:p>
            <a:endParaRPr lang="fi-FI" dirty="0"/>
          </a:p>
        </p:txBody>
      </p:sp>
      <p:sp>
        <p:nvSpPr>
          <p:cNvPr id="4" name="Dian numeron paikkamerkki 3">
            <a:extLst>
              <a:ext uri="{FF2B5EF4-FFF2-40B4-BE49-F238E27FC236}">
                <a16:creationId xmlns:a16="http://schemas.microsoft.com/office/drawing/2014/main" id="{7B91D7D7-1325-4E10-9216-144232541BD2}"/>
              </a:ext>
            </a:extLst>
          </p:cNvPr>
          <p:cNvSpPr>
            <a:spLocks noGrp="1"/>
          </p:cNvSpPr>
          <p:nvPr>
            <p:ph type="sldNum" sz="quarter" idx="12"/>
          </p:nvPr>
        </p:nvSpPr>
        <p:spPr/>
        <p:txBody>
          <a:bodyPr/>
          <a:lstStyle/>
          <a:p>
            <a:fld id="{3A98EE3D-8CD1-4C3F-BD1C-C98C9596463C}" type="slidenum">
              <a:rPr lang="en-US" smtClean="0"/>
              <a:pPr/>
              <a:t>79</a:t>
            </a:fld>
            <a:endParaRPr lang="en-US" dirty="0"/>
          </a:p>
        </p:txBody>
      </p:sp>
      <p:pic>
        <p:nvPicPr>
          <p:cNvPr id="9" name="Kuva 8">
            <a:extLst>
              <a:ext uri="{FF2B5EF4-FFF2-40B4-BE49-F238E27FC236}">
                <a16:creationId xmlns:a16="http://schemas.microsoft.com/office/drawing/2014/main" id="{6C1FA0EB-3E09-4808-A491-AB01C0B90ED9}"/>
              </a:ext>
            </a:extLst>
          </p:cNvPr>
          <p:cNvPicPr>
            <a:picLocks noChangeAspect="1"/>
          </p:cNvPicPr>
          <p:nvPr/>
        </p:nvPicPr>
        <p:blipFill>
          <a:blip r:embed="rId2"/>
          <a:stretch>
            <a:fillRect/>
          </a:stretch>
        </p:blipFill>
        <p:spPr>
          <a:xfrm>
            <a:off x="798989" y="4159491"/>
            <a:ext cx="9295614" cy="1835153"/>
          </a:xfrm>
          <a:prstGeom prst="rect">
            <a:avLst/>
          </a:prstGeom>
        </p:spPr>
      </p:pic>
    </p:spTree>
    <p:extLst>
      <p:ext uri="{BB962C8B-B14F-4D97-AF65-F5344CB8AC3E}">
        <p14:creationId xmlns:p14="http://schemas.microsoft.com/office/powerpoint/2010/main" val="2030560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tsikko 4">
            <a:extLst>
              <a:ext uri="{FF2B5EF4-FFF2-40B4-BE49-F238E27FC236}">
                <a16:creationId xmlns:a16="http://schemas.microsoft.com/office/drawing/2014/main" id="{D940F684-ABF5-48DF-87E8-AFE639B0346C}"/>
              </a:ext>
            </a:extLst>
          </p:cNvPr>
          <p:cNvSpPr>
            <a:spLocks noGrp="1"/>
          </p:cNvSpPr>
          <p:nvPr>
            <p:ph type="title"/>
          </p:nvPr>
        </p:nvSpPr>
        <p:spPr/>
        <p:txBody>
          <a:bodyPr>
            <a:normAutofit fontScale="90000"/>
          </a:bodyPr>
          <a:lstStyle/>
          <a:p>
            <a:pPr algn="ctr"/>
            <a:r>
              <a:rPr lang="fi-FI" dirty="0"/>
              <a:t>HTML DOM </a:t>
            </a:r>
            <a:r>
              <a:rPr lang="fi-FI" dirty="0" err="1"/>
              <a:t>Navigation</a:t>
            </a:r>
            <a:r>
              <a:rPr lang="fi-FI" dirty="0"/>
              <a:t> 2</a:t>
            </a:r>
          </a:p>
        </p:txBody>
      </p:sp>
      <p:sp>
        <p:nvSpPr>
          <p:cNvPr id="3" name="Sisällön paikkamerkki 2">
            <a:extLst>
              <a:ext uri="{FF2B5EF4-FFF2-40B4-BE49-F238E27FC236}">
                <a16:creationId xmlns:a16="http://schemas.microsoft.com/office/drawing/2014/main" id="{3A5415DB-74A9-41C0-BC38-C6DEBB33FA5A}"/>
              </a:ext>
            </a:extLst>
          </p:cNvPr>
          <p:cNvSpPr>
            <a:spLocks noGrp="1"/>
          </p:cNvSpPr>
          <p:nvPr>
            <p:ph sz="half" idx="1"/>
          </p:nvPr>
        </p:nvSpPr>
        <p:spPr>
          <a:xfrm>
            <a:off x="798990" y="1180730"/>
            <a:ext cx="4938026" cy="5390664"/>
          </a:xfrm>
        </p:spPr>
        <p:txBody>
          <a:bodyPr>
            <a:normAutofit fontScale="92500" lnSpcReduction="20000"/>
          </a:bodyPr>
          <a:lstStyle/>
          <a:p>
            <a:r>
              <a:rPr lang="en-US" dirty="0">
                <a:solidFill>
                  <a:srgbClr val="00B050"/>
                </a:solidFill>
              </a:rPr>
              <a:t>Node</a:t>
            </a:r>
            <a:r>
              <a:rPr lang="en-US" dirty="0"/>
              <a:t> Relationships:</a:t>
            </a:r>
          </a:p>
          <a:p>
            <a:r>
              <a:rPr lang="en-US" dirty="0"/>
              <a:t>The </a:t>
            </a:r>
            <a:r>
              <a:rPr lang="en-US" dirty="0">
                <a:solidFill>
                  <a:srgbClr val="00B050"/>
                </a:solidFill>
              </a:rPr>
              <a:t>nodes</a:t>
            </a:r>
            <a:r>
              <a:rPr lang="en-US" dirty="0"/>
              <a:t> in the </a:t>
            </a:r>
            <a:r>
              <a:rPr lang="en-US" dirty="0">
                <a:solidFill>
                  <a:srgbClr val="00B050"/>
                </a:solidFill>
              </a:rPr>
              <a:t>node</a:t>
            </a:r>
            <a:r>
              <a:rPr lang="en-US" dirty="0"/>
              <a:t> </a:t>
            </a:r>
            <a:r>
              <a:rPr lang="en-US" dirty="0">
                <a:solidFill>
                  <a:srgbClr val="00B050"/>
                </a:solidFill>
              </a:rPr>
              <a:t>tree</a:t>
            </a:r>
            <a:r>
              <a:rPr lang="en-US" dirty="0"/>
              <a:t> have a hierarchical relationship to each other.</a:t>
            </a:r>
          </a:p>
          <a:p>
            <a:r>
              <a:rPr lang="en-US" dirty="0"/>
              <a:t>The terms </a:t>
            </a:r>
            <a:r>
              <a:rPr lang="en-US" dirty="0">
                <a:solidFill>
                  <a:srgbClr val="00B050"/>
                </a:solidFill>
              </a:rPr>
              <a:t>parent</a:t>
            </a:r>
            <a:r>
              <a:rPr lang="en-US" dirty="0"/>
              <a:t>, </a:t>
            </a:r>
            <a:r>
              <a:rPr lang="en-US" dirty="0">
                <a:solidFill>
                  <a:srgbClr val="00B050"/>
                </a:solidFill>
              </a:rPr>
              <a:t>child</a:t>
            </a:r>
            <a:r>
              <a:rPr lang="en-US" dirty="0"/>
              <a:t>, and </a:t>
            </a:r>
            <a:r>
              <a:rPr lang="en-US" dirty="0">
                <a:solidFill>
                  <a:srgbClr val="00B050"/>
                </a:solidFill>
              </a:rPr>
              <a:t>sibling</a:t>
            </a:r>
            <a:r>
              <a:rPr lang="en-US" dirty="0"/>
              <a:t> are used to describe the relationships. </a:t>
            </a:r>
          </a:p>
          <a:p>
            <a:r>
              <a:rPr lang="en-US" dirty="0"/>
              <a:t>In a </a:t>
            </a:r>
            <a:r>
              <a:rPr lang="en-US" dirty="0">
                <a:solidFill>
                  <a:srgbClr val="00B050"/>
                </a:solidFill>
              </a:rPr>
              <a:t>node</a:t>
            </a:r>
            <a:r>
              <a:rPr lang="en-US" dirty="0"/>
              <a:t> </a:t>
            </a:r>
            <a:r>
              <a:rPr lang="en-US" dirty="0">
                <a:solidFill>
                  <a:srgbClr val="00B050"/>
                </a:solidFill>
              </a:rPr>
              <a:t>tree</a:t>
            </a:r>
            <a:r>
              <a:rPr lang="en-US" dirty="0"/>
              <a:t>, the </a:t>
            </a:r>
            <a:r>
              <a:rPr lang="en-US" dirty="0">
                <a:solidFill>
                  <a:srgbClr val="00B050"/>
                </a:solidFill>
              </a:rPr>
              <a:t>top</a:t>
            </a:r>
            <a:r>
              <a:rPr lang="en-US" dirty="0"/>
              <a:t> </a:t>
            </a:r>
            <a:r>
              <a:rPr lang="en-US" dirty="0">
                <a:solidFill>
                  <a:srgbClr val="00B050"/>
                </a:solidFill>
              </a:rPr>
              <a:t>node</a:t>
            </a:r>
            <a:r>
              <a:rPr lang="en-US" dirty="0"/>
              <a:t> is called the root (or </a:t>
            </a:r>
            <a:r>
              <a:rPr lang="en-US" dirty="0">
                <a:solidFill>
                  <a:srgbClr val="00B050"/>
                </a:solidFill>
              </a:rPr>
              <a:t>root</a:t>
            </a:r>
            <a:r>
              <a:rPr lang="en-US" dirty="0"/>
              <a:t> </a:t>
            </a:r>
            <a:r>
              <a:rPr lang="en-US" dirty="0">
                <a:solidFill>
                  <a:srgbClr val="00B050"/>
                </a:solidFill>
              </a:rPr>
              <a:t>node</a:t>
            </a:r>
            <a:r>
              <a:rPr lang="en-US" dirty="0"/>
              <a:t>).</a:t>
            </a:r>
          </a:p>
          <a:p>
            <a:r>
              <a:rPr lang="en-US" dirty="0"/>
              <a:t>Every </a:t>
            </a:r>
            <a:r>
              <a:rPr lang="en-US" dirty="0">
                <a:solidFill>
                  <a:srgbClr val="00B050"/>
                </a:solidFill>
              </a:rPr>
              <a:t>node</a:t>
            </a:r>
            <a:r>
              <a:rPr lang="en-US" dirty="0"/>
              <a:t> has exactly one </a:t>
            </a:r>
            <a:r>
              <a:rPr lang="en-US" dirty="0">
                <a:solidFill>
                  <a:srgbClr val="00B050"/>
                </a:solidFill>
              </a:rPr>
              <a:t>parent</a:t>
            </a:r>
            <a:r>
              <a:rPr lang="en-US" dirty="0"/>
              <a:t>, except the </a:t>
            </a:r>
            <a:r>
              <a:rPr lang="en-US" dirty="0">
                <a:solidFill>
                  <a:srgbClr val="00B050"/>
                </a:solidFill>
              </a:rPr>
              <a:t>root</a:t>
            </a:r>
            <a:r>
              <a:rPr lang="en-US" dirty="0"/>
              <a:t> (which has no </a:t>
            </a:r>
            <a:r>
              <a:rPr lang="en-US" dirty="0">
                <a:solidFill>
                  <a:srgbClr val="00B050"/>
                </a:solidFill>
              </a:rPr>
              <a:t>parent</a:t>
            </a:r>
            <a:r>
              <a:rPr lang="en-US" dirty="0"/>
              <a:t>).</a:t>
            </a:r>
          </a:p>
          <a:p>
            <a:r>
              <a:rPr lang="en-US" dirty="0"/>
              <a:t>A </a:t>
            </a:r>
            <a:r>
              <a:rPr lang="en-US" dirty="0">
                <a:solidFill>
                  <a:srgbClr val="00B050"/>
                </a:solidFill>
              </a:rPr>
              <a:t>node</a:t>
            </a:r>
            <a:r>
              <a:rPr lang="en-US" dirty="0"/>
              <a:t> can have a number of </a:t>
            </a:r>
            <a:r>
              <a:rPr lang="en-US" dirty="0">
                <a:solidFill>
                  <a:srgbClr val="00B050"/>
                </a:solidFill>
              </a:rPr>
              <a:t>children</a:t>
            </a:r>
            <a:r>
              <a:rPr lang="en-US" dirty="0"/>
              <a:t>.</a:t>
            </a:r>
          </a:p>
          <a:p>
            <a:r>
              <a:rPr lang="en-US" dirty="0">
                <a:solidFill>
                  <a:srgbClr val="00B050"/>
                </a:solidFill>
              </a:rPr>
              <a:t>Siblings</a:t>
            </a:r>
            <a:r>
              <a:rPr lang="en-US" dirty="0"/>
              <a:t> (brothers or sisters) are </a:t>
            </a:r>
            <a:r>
              <a:rPr lang="en-US" dirty="0">
                <a:solidFill>
                  <a:srgbClr val="00B050"/>
                </a:solidFill>
              </a:rPr>
              <a:t>nodes</a:t>
            </a:r>
            <a:r>
              <a:rPr lang="en-US" dirty="0"/>
              <a:t> with the same </a:t>
            </a:r>
            <a:r>
              <a:rPr lang="en-US" dirty="0">
                <a:solidFill>
                  <a:srgbClr val="00B050"/>
                </a:solidFill>
              </a:rPr>
              <a:t>parent</a:t>
            </a:r>
            <a:r>
              <a:rPr lang="en-US" dirty="0"/>
              <a:t>.</a:t>
            </a:r>
            <a:endParaRPr lang="fi-FI" dirty="0"/>
          </a:p>
          <a:p>
            <a:r>
              <a:rPr lang="fi-FI" dirty="0" err="1"/>
              <a:t>Source</a:t>
            </a:r>
            <a:r>
              <a:rPr lang="fi-FI" dirty="0"/>
              <a:t>: https://www.w3schools.com/js/js_htmldom_navigation.asp</a:t>
            </a:r>
          </a:p>
        </p:txBody>
      </p:sp>
      <p:sp>
        <p:nvSpPr>
          <p:cNvPr id="6" name="Sisällön paikkamerkki 5">
            <a:extLst>
              <a:ext uri="{FF2B5EF4-FFF2-40B4-BE49-F238E27FC236}">
                <a16:creationId xmlns:a16="http://schemas.microsoft.com/office/drawing/2014/main" id="{AFDE2AE9-28BA-4F80-AC08-D8AC442D8433}"/>
              </a:ext>
            </a:extLst>
          </p:cNvPr>
          <p:cNvSpPr>
            <a:spLocks noGrp="1"/>
          </p:cNvSpPr>
          <p:nvPr>
            <p:ph sz="half" idx="2"/>
          </p:nvPr>
        </p:nvSpPr>
        <p:spPr>
          <a:xfrm>
            <a:off x="6217654" y="1180729"/>
            <a:ext cx="4938026" cy="5390665"/>
          </a:xfrm>
        </p:spPr>
        <p:txBody>
          <a:bodyPr>
            <a:normAutofit fontScale="92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p:txBody>
      </p:sp>
      <p:sp>
        <p:nvSpPr>
          <p:cNvPr id="4" name="Dian numeron paikkamerkki 3">
            <a:extLst>
              <a:ext uri="{FF2B5EF4-FFF2-40B4-BE49-F238E27FC236}">
                <a16:creationId xmlns:a16="http://schemas.microsoft.com/office/drawing/2014/main" id="{ED7E92C3-21CF-4851-84A6-222C7B72BCCE}"/>
              </a:ext>
            </a:extLst>
          </p:cNvPr>
          <p:cNvSpPr>
            <a:spLocks noGrp="1"/>
          </p:cNvSpPr>
          <p:nvPr>
            <p:ph type="sldNum" sz="quarter" idx="12"/>
          </p:nvPr>
        </p:nvSpPr>
        <p:spPr/>
        <p:txBody>
          <a:bodyPr/>
          <a:lstStyle/>
          <a:p>
            <a:fld id="{3A98EE3D-8CD1-4C3F-BD1C-C98C9596463C}" type="slidenum">
              <a:rPr lang="en-US" smtClean="0"/>
              <a:pPr/>
              <a:t>8</a:t>
            </a:fld>
            <a:endParaRPr lang="en-US" dirty="0"/>
          </a:p>
        </p:txBody>
      </p:sp>
      <p:pic>
        <p:nvPicPr>
          <p:cNvPr id="8" name="Kuva 7" descr="Kuva, joka sisältää kohteen näyttökuva&#10;&#10;Kuvaus luotu automaattisesti">
            <a:extLst>
              <a:ext uri="{FF2B5EF4-FFF2-40B4-BE49-F238E27FC236}">
                <a16:creationId xmlns:a16="http://schemas.microsoft.com/office/drawing/2014/main" id="{D451390F-645A-4A8D-8CF2-B3CDA11073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180729"/>
            <a:ext cx="3767091" cy="2653614"/>
          </a:xfrm>
          <a:prstGeom prst="rect">
            <a:avLst/>
          </a:prstGeom>
        </p:spPr>
      </p:pic>
      <p:pic>
        <p:nvPicPr>
          <p:cNvPr id="9" name="Kuva 8">
            <a:extLst>
              <a:ext uri="{FF2B5EF4-FFF2-40B4-BE49-F238E27FC236}">
                <a16:creationId xmlns:a16="http://schemas.microsoft.com/office/drawing/2014/main" id="{D3B890A3-374F-4251-B027-1847C06B7147}"/>
              </a:ext>
            </a:extLst>
          </p:cNvPr>
          <p:cNvPicPr>
            <a:picLocks noChangeAspect="1"/>
          </p:cNvPicPr>
          <p:nvPr/>
        </p:nvPicPr>
        <p:blipFill>
          <a:blip r:embed="rId3"/>
          <a:stretch>
            <a:fillRect/>
          </a:stretch>
        </p:blipFill>
        <p:spPr>
          <a:xfrm>
            <a:off x="6096000" y="3876061"/>
            <a:ext cx="2941468" cy="2727974"/>
          </a:xfrm>
          <a:prstGeom prst="rect">
            <a:avLst/>
          </a:prstGeom>
        </p:spPr>
      </p:pic>
    </p:spTree>
    <p:extLst>
      <p:ext uri="{BB962C8B-B14F-4D97-AF65-F5344CB8AC3E}">
        <p14:creationId xmlns:p14="http://schemas.microsoft.com/office/powerpoint/2010/main" val="20559575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E8099DE0-B0E7-4FEB-9996-45C497FF95C2}"/>
              </a:ext>
            </a:extLst>
          </p:cNvPr>
          <p:cNvSpPr>
            <a:spLocks noGrp="1"/>
          </p:cNvSpPr>
          <p:nvPr>
            <p:ph type="title"/>
          </p:nvPr>
        </p:nvSpPr>
        <p:spPr/>
        <p:txBody>
          <a:bodyPr>
            <a:normAutofit/>
          </a:bodyPr>
          <a:lstStyle/>
          <a:p>
            <a:pPr algn="ctr"/>
            <a:r>
              <a:rPr lang="fi-FI" dirty="0" err="1">
                <a:latin typeface="Candara" panose="020E0502030303020204" pitchFamily="34" charset="0"/>
              </a:rPr>
              <a:t>Initializing</a:t>
            </a:r>
            <a:r>
              <a:rPr lang="fi-FI" dirty="0">
                <a:latin typeface="Candara" panose="020E0502030303020204" pitchFamily="34" charset="0"/>
              </a:rPr>
              <a:t> a </a:t>
            </a:r>
            <a:r>
              <a:rPr lang="fi-FI" dirty="0" err="1">
                <a:latin typeface="Candara" panose="020E0502030303020204" pitchFamily="34" charset="0"/>
              </a:rPr>
              <a:t>Variable</a:t>
            </a:r>
            <a:endParaRPr lang="fi-FI" dirty="0">
              <a:latin typeface="Candara" panose="020E0502030303020204" pitchFamily="34" charset="0"/>
            </a:endParaRPr>
          </a:p>
        </p:txBody>
      </p:sp>
      <p:sp>
        <p:nvSpPr>
          <p:cNvPr id="3" name="Sisällön paikkamerkki 2">
            <a:extLst>
              <a:ext uri="{FF2B5EF4-FFF2-40B4-BE49-F238E27FC236}">
                <a16:creationId xmlns:a16="http://schemas.microsoft.com/office/drawing/2014/main" id="{61575B34-4EE2-4432-A5BF-97BC3BEC2AC1}"/>
              </a:ext>
            </a:extLst>
          </p:cNvPr>
          <p:cNvSpPr>
            <a:spLocks noGrp="1"/>
          </p:cNvSpPr>
          <p:nvPr>
            <p:ph idx="1"/>
          </p:nvPr>
        </p:nvSpPr>
        <p:spPr>
          <a:xfrm>
            <a:off x="861134" y="1109751"/>
            <a:ext cx="10294546" cy="5461644"/>
          </a:xfrm>
        </p:spPr>
        <p:txBody>
          <a:bodyPr>
            <a:normAutofit fontScale="55000" lnSpcReduction="20000"/>
          </a:bodyPr>
          <a:lstStyle/>
          <a:p>
            <a:endParaRPr lang="en-US" sz="2900" dirty="0">
              <a:latin typeface="Candara" panose="020E0502030303020204" pitchFamily="34" charset="0"/>
            </a:endParaRPr>
          </a:p>
          <a:p>
            <a:endParaRPr lang="en-US" sz="2900" dirty="0">
              <a:latin typeface="Candara" panose="020E0502030303020204" pitchFamily="34" charset="0"/>
            </a:endParaRPr>
          </a:p>
          <a:p>
            <a:endParaRPr lang="en-US" sz="2900" dirty="0">
              <a:latin typeface="Candara" panose="020E0502030303020204" pitchFamily="34" charset="0"/>
            </a:endParaRPr>
          </a:p>
          <a:p>
            <a:endParaRPr lang="en-US" sz="2900" dirty="0">
              <a:latin typeface="Candara" panose="020E0502030303020204" pitchFamily="34" charset="0"/>
            </a:endParaRPr>
          </a:p>
          <a:p>
            <a:endParaRPr lang="en-US" sz="2900" dirty="0">
              <a:latin typeface="Candara" panose="020E0502030303020204" pitchFamily="34" charset="0"/>
            </a:endParaRPr>
          </a:p>
          <a:p>
            <a:r>
              <a:rPr lang="en-US" sz="2900" dirty="0">
                <a:latin typeface="Candara" panose="020E0502030303020204" pitchFamily="34" charset="0"/>
              </a:rPr>
              <a:t>Once you've </a:t>
            </a:r>
            <a:r>
              <a:rPr lang="en-US" sz="2900" dirty="0">
                <a:solidFill>
                  <a:srgbClr val="00B050"/>
                </a:solidFill>
                <a:latin typeface="Candara" panose="020E0502030303020204" pitchFamily="34" charset="0"/>
              </a:rPr>
              <a:t>declared</a:t>
            </a:r>
            <a:r>
              <a:rPr lang="en-US" sz="2900" dirty="0">
                <a:latin typeface="Candara" panose="020E0502030303020204" pitchFamily="34" charset="0"/>
              </a:rPr>
              <a:t> a </a:t>
            </a:r>
            <a:r>
              <a:rPr lang="en-US" sz="2900" dirty="0">
                <a:solidFill>
                  <a:srgbClr val="00B050"/>
                </a:solidFill>
                <a:latin typeface="Candara" panose="020E0502030303020204" pitchFamily="34" charset="0"/>
              </a:rPr>
              <a:t>variable</a:t>
            </a:r>
            <a:r>
              <a:rPr lang="en-US" sz="2900" dirty="0">
                <a:latin typeface="Candara" panose="020E0502030303020204" pitchFamily="34" charset="0"/>
              </a:rPr>
              <a:t>, you can </a:t>
            </a:r>
            <a:r>
              <a:rPr lang="en-US" sz="2900" dirty="0">
                <a:solidFill>
                  <a:srgbClr val="00B050"/>
                </a:solidFill>
                <a:latin typeface="Candara" panose="020E0502030303020204" pitchFamily="34" charset="0"/>
              </a:rPr>
              <a:t>initialize</a:t>
            </a:r>
            <a:r>
              <a:rPr lang="en-US" sz="2900" dirty="0">
                <a:latin typeface="Candara" panose="020E0502030303020204" pitchFamily="34" charset="0"/>
              </a:rPr>
              <a:t> it with a value. You do this by typing the </a:t>
            </a:r>
            <a:r>
              <a:rPr lang="en-US" sz="2900" dirty="0">
                <a:solidFill>
                  <a:srgbClr val="00B050"/>
                </a:solidFill>
                <a:latin typeface="Candara" panose="020E0502030303020204" pitchFamily="34" charset="0"/>
              </a:rPr>
              <a:t>variable</a:t>
            </a:r>
            <a:r>
              <a:rPr lang="en-US" sz="2900" dirty="0">
                <a:latin typeface="Candara" panose="020E0502030303020204" pitchFamily="34" charset="0"/>
              </a:rPr>
              <a:t> name, followed by an </a:t>
            </a:r>
            <a:r>
              <a:rPr lang="en-US" sz="2900" dirty="0">
                <a:highlight>
                  <a:srgbClr val="008000"/>
                </a:highlight>
                <a:latin typeface="Candara" panose="020E0502030303020204" pitchFamily="34" charset="0"/>
              </a:rPr>
              <a:t>equals sign (=)</a:t>
            </a:r>
            <a:r>
              <a:rPr lang="en-US" sz="2900" dirty="0">
                <a:latin typeface="Candara" panose="020E0502030303020204" pitchFamily="34" charset="0"/>
              </a:rPr>
              <a:t>, followed by the value you want to give it. </a:t>
            </a:r>
            <a:endParaRPr lang="en-US" dirty="0">
              <a:latin typeface="Candara" panose="020E0502030303020204" pitchFamily="34" charset="0"/>
            </a:endParaRPr>
          </a:p>
          <a:p>
            <a:r>
              <a:rPr lang="en-US" sz="2900" dirty="0">
                <a:latin typeface="Candara" panose="020E0502030303020204" pitchFamily="34" charset="0"/>
              </a:rPr>
              <a:t>In </a:t>
            </a:r>
            <a:r>
              <a:rPr lang="en-US" sz="2900" dirty="0">
                <a:solidFill>
                  <a:srgbClr val="00B050"/>
                </a:solidFill>
                <a:latin typeface="Candara" panose="020E0502030303020204" pitchFamily="34" charset="0"/>
              </a:rPr>
              <a:t>JavaScript</a:t>
            </a:r>
            <a:r>
              <a:rPr lang="en-US" sz="2900" dirty="0">
                <a:latin typeface="Candara" panose="020E0502030303020204" pitchFamily="34" charset="0"/>
              </a:rPr>
              <a:t>, all code instructions should end with a </a:t>
            </a:r>
            <a:r>
              <a:rPr lang="en-US" sz="2900" dirty="0">
                <a:highlight>
                  <a:srgbClr val="008000"/>
                </a:highlight>
                <a:latin typeface="Candara" panose="020E0502030303020204" pitchFamily="34" charset="0"/>
              </a:rPr>
              <a:t>semi-colon</a:t>
            </a:r>
            <a:r>
              <a:rPr lang="en-US" sz="2900" dirty="0">
                <a:solidFill>
                  <a:srgbClr val="00B050"/>
                </a:solidFill>
                <a:latin typeface="Candara" panose="020E0502030303020204" pitchFamily="34" charset="0"/>
              </a:rPr>
              <a:t> </a:t>
            </a:r>
            <a:r>
              <a:rPr lang="en-US" sz="2900" dirty="0">
                <a:highlight>
                  <a:srgbClr val="008000"/>
                </a:highlight>
                <a:latin typeface="Candara" panose="020E0502030303020204" pitchFamily="34" charset="0"/>
              </a:rPr>
              <a:t>(;)</a:t>
            </a:r>
            <a:r>
              <a:rPr lang="en-US" sz="2900" dirty="0">
                <a:solidFill>
                  <a:srgbClr val="00B050"/>
                </a:solidFill>
                <a:latin typeface="Candara" panose="020E0502030303020204" pitchFamily="34" charset="0"/>
              </a:rPr>
              <a:t> </a:t>
            </a:r>
            <a:r>
              <a:rPr lang="en-US" sz="2900" dirty="0">
                <a:latin typeface="Candara" panose="020E0502030303020204" pitchFamily="34" charset="0"/>
              </a:rPr>
              <a:t>. If you forget a </a:t>
            </a:r>
            <a:r>
              <a:rPr lang="en-US" sz="2900" dirty="0">
                <a:solidFill>
                  <a:srgbClr val="00B050"/>
                </a:solidFill>
                <a:latin typeface="Candara" panose="020E0502030303020204" pitchFamily="34" charset="0"/>
              </a:rPr>
              <a:t>semi-colon</a:t>
            </a:r>
            <a:r>
              <a:rPr lang="en-US" sz="2900" dirty="0">
                <a:latin typeface="Candara" panose="020E0502030303020204" pitchFamily="34" charset="0"/>
              </a:rPr>
              <a:t> the </a:t>
            </a:r>
            <a:r>
              <a:rPr lang="en-US" sz="2900" dirty="0">
                <a:solidFill>
                  <a:srgbClr val="00B050"/>
                </a:solidFill>
                <a:latin typeface="Candara" panose="020E0502030303020204" pitchFamily="34" charset="0"/>
              </a:rPr>
              <a:t>ASI</a:t>
            </a:r>
            <a:r>
              <a:rPr lang="en-US" sz="2900" dirty="0">
                <a:latin typeface="Candara" panose="020E0502030303020204" pitchFamily="34" charset="0"/>
              </a:rPr>
              <a:t> will add it.</a:t>
            </a:r>
          </a:p>
          <a:p>
            <a:r>
              <a:rPr lang="en-US" sz="2900" dirty="0">
                <a:latin typeface="Candara" panose="020E0502030303020204" pitchFamily="34" charset="0"/>
              </a:rPr>
              <a:t>A </a:t>
            </a:r>
            <a:r>
              <a:rPr lang="en-US" sz="2900" dirty="0">
                <a:solidFill>
                  <a:srgbClr val="00B050"/>
                </a:solidFill>
                <a:latin typeface="Candara" panose="020E0502030303020204" pitchFamily="34" charset="0"/>
              </a:rPr>
              <a:t>variable</a:t>
            </a:r>
            <a:r>
              <a:rPr lang="en-US" sz="2900" dirty="0">
                <a:latin typeface="Candara" panose="020E0502030303020204" pitchFamily="34" charset="0"/>
              </a:rPr>
              <a:t> is a container for a value. But one special thing about </a:t>
            </a:r>
            <a:r>
              <a:rPr lang="en-US" sz="2900" dirty="0">
                <a:solidFill>
                  <a:srgbClr val="00B050"/>
                </a:solidFill>
                <a:latin typeface="Candara" panose="020E0502030303020204" pitchFamily="34" charset="0"/>
              </a:rPr>
              <a:t>variables</a:t>
            </a:r>
            <a:r>
              <a:rPr lang="en-US" sz="2900" dirty="0">
                <a:latin typeface="Candara" panose="020E0502030303020204" pitchFamily="34" charset="0"/>
              </a:rPr>
              <a:t> is that their contained values can change. </a:t>
            </a:r>
          </a:p>
          <a:p>
            <a:r>
              <a:rPr lang="en-US" sz="2900" dirty="0">
                <a:solidFill>
                  <a:srgbClr val="00B050"/>
                </a:solidFill>
                <a:latin typeface="Candara" panose="020E0502030303020204" pitchFamily="34" charset="0"/>
              </a:rPr>
              <a:t>Variables</a:t>
            </a:r>
            <a:r>
              <a:rPr lang="en-US" sz="2900" dirty="0">
                <a:latin typeface="Candara" panose="020E0502030303020204" pitchFamily="34" charset="0"/>
              </a:rPr>
              <a:t> can also contain </a:t>
            </a:r>
            <a:r>
              <a:rPr lang="en-US" sz="2900" dirty="0">
                <a:solidFill>
                  <a:srgbClr val="00B050"/>
                </a:solidFill>
                <a:latin typeface="Candara" panose="020E0502030303020204" pitchFamily="34" charset="0"/>
              </a:rPr>
              <a:t>strings</a:t>
            </a:r>
            <a:r>
              <a:rPr lang="en-US" sz="2900" dirty="0">
                <a:latin typeface="Candara" panose="020E0502030303020204" pitchFamily="34" charset="0"/>
              </a:rPr>
              <a:t>, </a:t>
            </a:r>
            <a:r>
              <a:rPr lang="en-US" sz="2900" dirty="0">
                <a:solidFill>
                  <a:srgbClr val="00B050"/>
                </a:solidFill>
                <a:latin typeface="Candara" panose="020E0502030303020204" pitchFamily="34" charset="0"/>
              </a:rPr>
              <a:t>numbers</a:t>
            </a:r>
            <a:r>
              <a:rPr lang="en-US" sz="2900" dirty="0">
                <a:latin typeface="Candara" panose="020E0502030303020204" pitchFamily="34" charset="0"/>
              </a:rPr>
              <a:t>, </a:t>
            </a:r>
            <a:r>
              <a:rPr lang="en-US" sz="2900" dirty="0">
                <a:solidFill>
                  <a:srgbClr val="00B050"/>
                </a:solidFill>
                <a:latin typeface="Candara" panose="020E0502030303020204" pitchFamily="34" charset="0"/>
              </a:rPr>
              <a:t>complex</a:t>
            </a:r>
            <a:r>
              <a:rPr lang="en-US" sz="2900" dirty="0">
                <a:latin typeface="Candara" panose="020E0502030303020204" pitchFamily="34" charset="0"/>
              </a:rPr>
              <a:t> </a:t>
            </a:r>
            <a:r>
              <a:rPr lang="en-US" sz="2900" dirty="0">
                <a:solidFill>
                  <a:srgbClr val="00B050"/>
                </a:solidFill>
                <a:latin typeface="Candara" panose="020E0502030303020204" pitchFamily="34" charset="0"/>
              </a:rPr>
              <a:t>data</a:t>
            </a:r>
            <a:r>
              <a:rPr lang="en-US" sz="2900" dirty="0">
                <a:latin typeface="Candara" panose="020E0502030303020204" pitchFamily="34" charset="0"/>
              </a:rPr>
              <a:t> and even entire </a:t>
            </a:r>
            <a:r>
              <a:rPr lang="en-US" sz="2900" dirty="0">
                <a:solidFill>
                  <a:srgbClr val="00B050"/>
                </a:solidFill>
                <a:latin typeface="Candara" panose="020E0502030303020204" pitchFamily="34" charset="0"/>
              </a:rPr>
              <a:t>functions</a:t>
            </a:r>
            <a:r>
              <a:rPr lang="en-US" sz="2900" dirty="0">
                <a:latin typeface="Candara" panose="020E0502030303020204" pitchFamily="34" charset="0"/>
              </a:rPr>
              <a:t>.</a:t>
            </a:r>
          </a:p>
          <a:p>
            <a:r>
              <a:rPr lang="en-US" sz="2900" dirty="0">
                <a:solidFill>
                  <a:srgbClr val="00B050"/>
                </a:solidFill>
                <a:latin typeface="Candara" panose="020E0502030303020204" pitchFamily="34" charset="0"/>
              </a:rPr>
              <a:t>Variables</a:t>
            </a:r>
            <a:r>
              <a:rPr lang="en-US" sz="2900" dirty="0">
                <a:latin typeface="Candara" panose="020E0502030303020204" pitchFamily="34" charset="0"/>
              </a:rPr>
              <a:t> aren't the values themselves; they are containers for values. Don't confuse a </a:t>
            </a:r>
            <a:r>
              <a:rPr lang="en-US" sz="2900" dirty="0">
                <a:solidFill>
                  <a:srgbClr val="00B050"/>
                </a:solidFill>
                <a:latin typeface="Candara" panose="020E0502030303020204" pitchFamily="34" charset="0"/>
              </a:rPr>
              <a:t>variable</a:t>
            </a:r>
            <a:r>
              <a:rPr lang="en-US" sz="2900" dirty="0">
                <a:latin typeface="Candara" panose="020E0502030303020204" pitchFamily="34" charset="0"/>
              </a:rPr>
              <a:t> that exists but has not defined value with a </a:t>
            </a:r>
            <a:r>
              <a:rPr lang="en-US" sz="2900" dirty="0">
                <a:solidFill>
                  <a:srgbClr val="00B050"/>
                </a:solidFill>
                <a:latin typeface="Candara" panose="020E0502030303020204" pitchFamily="34" charset="0"/>
              </a:rPr>
              <a:t>variable</a:t>
            </a:r>
            <a:r>
              <a:rPr lang="en-US" sz="2900" dirty="0">
                <a:latin typeface="Candara" panose="020E0502030303020204" pitchFamily="34" charset="0"/>
              </a:rPr>
              <a:t> that doesn't exist at all.</a:t>
            </a:r>
          </a:p>
          <a:p>
            <a:r>
              <a:rPr lang="en-US" sz="2900" dirty="0">
                <a:latin typeface="Candara" panose="020E0502030303020204" pitchFamily="34" charset="0"/>
              </a:rPr>
              <a:t>Source: https://developer.mozilla.org/en-US/docs/Learn/JavaScript/First_steps/Variables</a:t>
            </a:r>
            <a:endParaRPr lang="fi-FI" dirty="0">
              <a:latin typeface="Candara" panose="020E0502030303020204" pitchFamily="34" charset="0"/>
            </a:endParaRPr>
          </a:p>
        </p:txBody>
      </p:sp>
      <p:sp>
        <p:nvSpPr>
          <p:cNvPr id="5" name="Dian numeron paikkamerkki 4">
            <a:extLst>
              <a:ext uri="{FF2B5EF4-FFF2-40B4-BE49-F238E27FC236}">
                <a16:creationId xmlns:a16="http://schemas.microsoft.com/office/drawing/2014/main" id="{29842F44-E0FE-4829-A0DE-B44445F77980}"/>
              </a:ext>
            </a:extLst>
          </p:cNvPr>
          <p:cNvSpPr>
            <a:spLocks noGrp="1"/>
          </p:cNvSpPr>
          <p:nvPr>
            <p:ph type="sldNum" sz="quarter" idx="12"/>
          </p:nvPr>
        </p:nvSpPr>
        <p:spPr/>
        <p:txBody>
          <a:bodyPr/>
          <a:lstStyle/>
          <a:p>
            <a:fld id="{3A98EE3D-8CD1-4C3F-BD1C-C98C9596463C}" type="slidenum">
              <a:rPr lang="en-US" smtClean="0">
                <a:latin typeface="Candara" panose="020E0502030303020204" pitchFamily="34" charset="0"/>
              </a:rPr>
              <a:t>80</a:t>
            </a:fld>
            <a:endParaRPr lang="en-US" dirty="0">
              <a:latin typeface="Candara" panose="020E0502030303020204" pitchFamily="34" charset="0"/>
            </a:endParaRPr>
          </a:p>
        </p:txBody>
      </p:sp>
      <p:pic>
        <p:nvPicPr>
          <p:cNvPr id="4" name="Kuva 3">
            <a:extLst>
              <a:ext uri="{FF2B5EF4-FFF2-40B4-BE49-F238E27FC236}">
                <a16:creationId xmlns:a16="http://schemas.microsoft.com/office/drawing/2014/main" id="{B4EF25F4-386A-4250-9A67-47C81EBA5B89}"/>
              </a:ext>
            </a:extLst>
          </p:cNvPr>
          <p:cNvPicPr>
            <a:picLocks noChangeAspect="1"/>
          </p:cNvPicPr>
          <p:nvPr/>
        </p:nvPicPr>
        <p:blipFill>
          <a:blip r:embed="rId2"/>
          <a:stretch>
            <a:fillRect/>
          </a:stretch>
        </p:blipFill>
        <p:spPr>
          <a:xfrm>
            <a:off x="952488" y="1109751"/>
            <a:ext cx="7638549" cy="1864268"/>
          </a:xfrm>
          <a:prstGeom prst="rect">
            <a:avLst/>
          </a:prstGeom>
        </p:spPr>
      </p:pic>
    </p:spTree>
    <p:extLst>
      <p:ext uri="{BB962C8B-B14F-4D97-AF65-F5344CB8AC3E}">
        <p14:creationId xmlns:p14="http://schemas.microsoft.com/office/powerpoint/2010/main" val="4101693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F0359BB5-E270-44CD-8613-C8F36E633E3D}"/>
              </a:ext>
            </a:extLst>
          </p:cNvPr>
          <p:cNvSpPr>
            <a:spLocks noGrp="1"/>
          </p:cNvSpPr>
          <p:nvPr>
            <p:ph type="title"/>
          </p:nvPr>
        </p:nvSpPr>
        <p:spPr/>
        <p:txBody>
          <a:bodyPr>
            <a:normAutofit fontScale="90000"/>
          </a:bodyPr>
          <a:lstStyle/>
          <a:p>
            <a:pPr algn="ctr"/>
            <a:r>
              <a:rPr lang="fr-FR" dirty="0"/>
              <a:t>JavaScript Primitive versus Reference Values</a:t>
            </a:r>
            <a:endParaRPr lang="fi-FI" dirty="0"/>
          </a:p>
        </p:txBody>
      </p:sp>
      <p:sp>
        <p:nvSpPr>
          <p:cNvPr id="3" name="Sisällön paikkamerkki 2">
            <a:extLst>
              <a:ext uri="{FF2B5EF4-FFF2-40B4-BE49-F238E27FC236}">
                <a16:creationId xmlns:a16="http://schemas.microsoft.com/office/drawing/2014/main" id="{CA522629-9693-48B8-AD94-2C0829D04627}"/>
              </a:ext>
            </a:extLst>
          </p:cNvPr>
          <p:cNvSpPr>
            <a:spLocks noGrp="1"/>
          </p:cNvSpPr>
          <p:nvPr>
            <p:ph sz="half" idx="1"/>
          </p:nvPr>
        </p:nvSpPr>
        <p:spPr>
          <a:xfrm>
            <a:off x="798990" y="1180730"/>
            <a:ext cx="4938026" cy="5390665"/>
          </a:xfrm>
        </p:spPr>
        <p:txBody>
          <a:bodyPr>
            <a:normAutofit fontScale="92500" lnSpcReduction="10000"/>
          </a:bodyPr>
          <a:lstStyle/>
          <a:p>
            <a:r>
              <a:rPr lang="en-US" dirty="0"/>
              <a:t>In </a:t>
            </a:r>
            <a:r>
              <a:rPr lang="en-US" dirty="0">
                <a:solidFill>
                  <a:srgbClr val="00B050"/>
                </a:solidFill>
              </a:rPr>
              <a:t>JavaScript</a:t>
            </a:r>
            <a:r>
              <a:rPr lang="en-US" dirty="0"/>
              <a:t>, a </a:t>
            </a:r>
            <a:r>
              <a:rPr lang="en-US" dirty="0">
                <a:solidFill>
                  <a:srgbClr val="00B050"/>
                </a:solidFill>
              </a:rPr>
              <a:t>variable</a:t>
            </a:r>
            <a:r>
              <a:rPr lang="en-US" dirty="0"/>
              <a:t> may store two types of </a:t>
            </a:r>
            <a:r>
              <a:rPr lang="en-US" dirty="0">
                <a:solidFill>
                  <a:srgbClr val="00B050"/>
                </a:solidFill>
              </a:rPr>
              <a:t>values</a:t>
            </a:r>
            <a:r>
              <a:rPr lang="en-US" dirty="0"/>
              <a:t>: </a:t>
            </a:r>
            <a:r>
              <a:rPr lang="en-US" dirty="0">
                <a:solidFill>
                  <a:srgbClr val="00B050"/>
                </a:solidFill>
              </a:rPr>
              <a:t>primitive</a:t>
            </a:r>
            <a:r>
              <a:rPr lang="en-US" dirty="0"/>
              <a:t> and </a:t>
            </a:r>
            <a:r>
              <a:rPr lang="en-US" dirty="0">
                <a:solidFill>
                  <a:srgbClr val="00B050"/>
                </a:solidFill>
              </a:rPr>
              <a:t>reference</a:t>
            </a:r>
            <a:r>
              <a:rPr lang="en-US" dirty="0"/>
              <a:t>.</a:t>
            </a:r>
          </a:p>
          <a:p>
            <a:r>
              <a:rPr lang="en-US" dirty="0">
                <a:solidFill>
                  <a:srgbClr val="00B050"/>
                </a:solidFill>
              </a:rPr>
              <a:t>JavaScript</a:t>
            </a:r>
            <a:r>
              <a:rPr lang="en-US" dirty="0"/>
              <a:t> provides six </a:t>
            </a:r>
            <a:r>
              <a:rPr lang="en-US" dirty="0">
                <a:solidFill>
                  <a:srgbClr val="00B050"/>
                </a:solidFill>
              </a:rPr>
              <a:t>primitive</a:t>
            </a:r>
            <a:r>
              <a:rPr lang="en-US" dirty="0"/>
              <a:t> </a:t>
            </a:r>
            <a:r>
              <a:rPr lang="en-US" dirty="0">
                <a:solidFill>
                  <a:srgbClr val="00B050"/>
                </a:solidFill>
              </a:rPr>
              <a:t>types</a:t>
            </a:r>
            <a:r>
              <a:rPr lang="en-US" dirty="0"/>
              <a:t> as undefined, null, </a:t>
            </a:r>
            <a:r>
              <a:rPr lang="en-US" dirty="0" err="1"/>
              <a:t>boolean</a:t>
            </a:r>
            <a:r>
              <a:rPr lang="en-US" dirty="0"/>
              <a:t>, number, string, and symbol , and a </a:t>
            </a:r>
            <a:r>
              <a:rPr lang="en-US" dirty="0">
                <a:solidFill>
                  <a:srgbClr val="00B050"/>
                </a:solidFill>
              </a:rPr>
              <a:t>reference</a:t>
            </a:r>
            <a:r>
              <a:rPr lang="en-US" dirty="0"/>
              <a:t> </a:t>
            </a:r>
            <a:r>
              <a:rPr lang="en-US" dirty="0">
                <a:solidFill>
                  <a:srgbClr val="00B050"/>
                </a:solidFill>
              </a:rPr>
              <a:t>type</a:t>
            </a:r>
            <a:r>
              <a:rPr lang="en-US" dirty="0"/>
              <a:t> object.</a:t>
            </a:r>
          </a:p>
          <a:p>
            <a:r>
              <a:rPr lang="en-US" dirty="0"/>
              <a:t>The size of a </a:t>
            </a:r>
            <a:r>
              <a:rPr lang="en-US" dirty="0">
                <a:solidFill>
                  <a:srgbClr val="00B050"/>
                </a:solidFill>
              </a:rPr>
              <a:t>primitive</a:t>
            </a:r>
            <a:r>
              <a:rPr lang="en-US" dirty="0"/>
              <a:t> </a:t>
            </a:r>
            <a:r>
              <a:rPr lang="en-US" dirty="0">
                <a:solidFill>
                  <a:srgbClr val="00B050"/>
                </a:solidFill>
              </a:rPr>
              <a:t>value</a:t>
            </a:r>
            <a:r>
              <a:rPr lang="en-US" dirty="0"/>
              <a:t> is fixed, therefore, </a:t>
            </a:r>
            <a:r>
              <a:rPr lang="en-US" dirty="0">
                <a:solidFill>
                  <a:srgbClr val="00B050"/>
                </a:solidFill>
              </a:rPr>
              <a:t>JavaScript</a:t>
            </a:r>
            <a:r>
              <a:rPr lang="en-US" dirty="0"/>
              <a:t> stores the </a:t>
            </a:r>
            <a:r>
              <a:rPr lang="en-US" dirty="0">
                <a:solidFill>
                  <a:srgbClr val="00B050"/>
                </a:solidFill>
              </a:rPr>
              <a:t>primitive</a:t>
            </a:r>
            <a:r>
              <a:rPr lang="en-US" dirty="0"/>
              <a:t> </a:t>
            </a:r>
            <a:r>
              <a:rPr lang="en-US" dirty="0">
                <a:solidFill>
                  <a:srgbClr val="00B050"/>
                </a:solidFill>
              </a:rPr>
              <a:t>value</a:t>
            </a:r>
            <a:r>
              <a:rPr lang="en-US" dirty="0"/>
              <a:t> on the stack.</a:t>
            </a:r>
          </a:p>
          <a:p>
            <a:r>
              <a:rPr lang="en-US" dirty="0"/>
              <a:t>On the other hand, the size of a </a:t>
            </a:r>
            <a:r>
              <a:rPr lang="en-US" dirty="0">
                <a:solidFill>
                  <a:srgbClr val="00B050"/>
                </a:solidFill>
              </a:rPr>
              <a:t>reference</a:t>
            </a:r>
            <a:r>
              <a:rPr lang="en-US" dirty="0"/>
              <a:t> </a:t>
            </a:r>
            <a:r>
              <a:rPr lang="en-US" dirty="0">
                <a:solidFill>
                  <a:srgbClr val="00B050"/>
                </a:solidFill>
              </a:rPr>
              <a:t>value</a:t>
            </a:r>
            <a:r>
              <a:rPr lang="en-US" dirty="0"/>
              <a:t> is dynamic so JavaScript stores the </a:t>
            </a:r>
            <a:r>
              <a:rPr lang="en-US" dirty="0">
                <a:solidFill>
                  <a:srgbClr val="00B050"/>
                </a:solidFill>
              </a:rPr>
              <a:t>reference</a:t>
            </a:r>
            <a:r>
              <a:rPr lang="en-US" dirty="0"/>
              <a:t> </a:t>
            </a:r>
            <a:r>
              <a:rPr lang="en-US" dirty="0">
                <a:solidFill>
                  <a:srgbClr val="00B050"/>
                </a:solidFill>
              </a:rPr>
              <a:t>value</a:t>
            </a:r>
            <a:r>
              <a:rPr lang="en-US" dirty="0"/>
              <a:t> on the heap.</a:t>
            </a:r>
          </a:p>
          <a:p>
            <a:r>
              <a:rPr lang="en-US" dirty="0"/>
              <a:t>When you assign a </a:t>
            </a:r>
            <a:r>
              <a:rPr lang="en-US" dirty="0">
                <a:solidFill>
                  <a:srgbClr val="00B050"/>
                </a:solidFill>
              </a:rPr>
              <a:t>value</a:t>
            </a:r>
            <a:r>
              <a:rPr lang="en-US" dirty="0"/>
              <a:t> to a </a:t>
            </a:r>
            <a:r>
              <a:rPr lang="en-US" dirty="0">
                <a:solidFill>
                  <a:srgbClr val="00B050"/>
                </a:solidFill>
              </a:rPr>
              <a:t>variable</a:t>
            </a:r>
            <a:r>
              <a:rPr lang="en-US" dirty="0"/>
              <a:t>, the </a:t>
            </a:r>
            <a:r>
              <a:rPr lang="en-US" dirty="0">
                <a:solidFill>
                  <a:srgbClr val="00B050"/>
                </a:solidFill>
              </a:rPr>
              <a:t>JavaScript</a:t>
            </a:r>
            <a:r>
              <a:rPr lang="en-US" dirty="0"/>
              <a:t> </a:t>
            </a:r>
            <a:r>
              <a:rPr lang="en-US" dirty="0">
                <a:solidFill>
                  <a:srgbClr val="00B050"/>
                </a:solidFill>
              </a:rPr>
              <a:t>engine</a:t>
            </a:r>
            <a:r>
              <a:rPr lang="en-US" dirty="0"/>
              <a:t> will determine whether the </a:t>
            </a:r>
            <a:r>
              <a:rPr lang="en-US" dirty="0">
                <a:solidFill>
                  <a:srgbClr val="00B050"/>
                </a:solidFill>
              </a:rPr>
              <a:t>value</a:t>
            </a:r>
            <a:r>
              <a:rPr lang="en-US" dirty="0"/>
              <a:t> is a </a:t>
            </a:r>
            <a:r>
              <a:rPr lang="en-US" dirty="0">
                <a:solidFill>
                  <a:srgbClr val="00B050"/>
                </a:solidFill>
              </a:rPr>
              <a:t>primitive</a:t>
            </a:r>
            <a:r>
              <a:rPr lang="en-US" dirty="0"/>
              <a:t> or </a:t>
            </a:r>
            <a:r>
              <a:rPr lang="en-US" dirty="0">
                <a:solidFill>
                  <a:srgbClr val="00B050"/>
                </a:solidFill>
              </a:rPr>
              <a:t>reference</a:t>
            </a:r>
            <a:r>
              <a:rPr lang="en-US" dirty="0"/>
              <a:t> </a:t>
            </a:r>
            <a:r>
              <a:rPr lang="en-US" dirty="0">
                <a:solidFill>
                  <a:srgbClr val="00B050"/>
                </a:solidFill>
              </a:rPr>
              <a:t>value</a:t>
            </a:r>
            <a:r>
              <a:rPr lang="en-US" dirty="0"/>
              <a:t>.</a:t>
            </a:r>
          </a:p>
          <a:p>
            <a:r>
              <a:rPr lang="fi-FI" dirty="0" err="1"/>
              <a:t>Source</a:t>
            </a:r>
            <a:r>
              <a:rPr lang="fi-FI" dirty="0"/>
              <a:t>: https://www.javascripttutorial.net/javascript-primitive-vs-reference-values/</a:t>
            </a:r>
          </a:p>
        </p:txBody>
      </p:sp>
      <p:sp>
        <p:nvSpPr>
          <p:cNvPr id="4" name="Sisällön paikkamerkki 3">
            <a:extLst>
              <a:ext uri="{FF2B5EF4-FFF2-40B4-BE49-F238E27FC236}">
                <a16:creationId xmlns:a16="http://schemas.microsoft.com/office/drawing/2014/main" id="{711D4944-CF17-4821-AD7C-C8A6258DD512}"/>
              </a:ext>
            </a:extLst>
          </p:cNvPr>
          <p:cNvSpPr>
            <a:spLocks noGrp="1"/>
          </p:cNvSpPr>
          <p:nvPr>
            <p:ph sz="half" idx="2"/>
          </p:nvPr>
        </p:nvSpPr>
        <p:spPr>
          <a:xfrm>
            <a:off x="6217654" y="1180730"/>
            <a:ext cx="4938026" cy="5390664"/>
          </a:xfrm>
        </p:spPr>
        <p:txBody>
          <a:bodyPr>
            <a:normAutofit fontScale="92500" lnSpcReduction="10000"/>
          </a:bodyPr>
          <a:lstStyle/>
          <a:p>
            <a:r>
              <a:rPr lang="en-US" dirty="0"/>
              <a:t>If the value is a </a:t>
            </a:r>
            <a:r>
              <a:rPr lang="en-US" dirty="0">
                <a:solidFill>
                  <a:srgbClr val="00B050"/>
                </a:solidFill>
              </a:rPr>
              <a:t>primitive</a:t>
            </a:r>
            <a:r>
              <a:rPr lang="en-US" dirty="0"/>
              <a:t> </a:t>
            </a:r>
            <a:r>
              <a:rPr lang="en-US" dirty="0">
                <a:solidFill>
                  <a:srgbClr val="00B050"/>
                </a:solidFill>
              </a:rPr>
              <a:t>value</a:t>
            </a:r>
            <a:r>
              <a:rPr lang="en-US" dirty="0"/>
              <a:t>, when you access the </a:t>
            </a:r>
            <a:r>
              <a:rPr lang="en-US" dirty="0">
                <a:solidFill>
                  <a:srgbClr val="00B050"/>
                </a:solidFill>
              </a:rPr>
              <a:t>variable</a:t>
            </a:r>
            <a:r>
              <a:rPr lang="en-US" dirty="0"/>
              <a:t>, you manipulate the actual </a:t>
            </a:r>
            <a:r>
              <a:rPr lang="en-US" dirty="0">
                <a:solidFill>
                  <a:srgbClr val="00B050"/>
                </a:solidFill>
              </a:rPr>
              <a:t>value</a:t>
            </a:r>
            <a:r>
              <a:rPr lang="en-US" dirty="0"/>
              <a:t> stored in that </a:t>
            </a:r>
            <a:r>
              <a:rPr lang="en-US" dirty="0">
                <a:solidFill>
                  <a:srgbClr val="00B050"/>
                </a:solidFill>
              </a:rPr>
              <a:t>variable</a:t>
            </a:r>
            <a:r>
              <a:rPr lang="en-US" dirty="0"/>
              <a:t>. In other words, the </a:t>
            </a:r>
            <a:r>
              <a:rPr lang="en-US" dirty="0">
                <a:solidFill>
                  <a:srgbClr val="00B050"/>
                </a:solidFill>
              </a:rPr>
              <a:t>variable</a:t>
            </a:r>
            <a:r>
              <a:rPr lang="en-US" dirty="0"/>
              <a:t> that stores a </a:t>
            </a:r>
            <a:r>
              <a:rPr lang="en-US" dirty="0">
                <a:solidFill>
                  <a:srgbClr val="00B050"/>
                </a:solidFill>
              </a:rPr>
              <a:t>primitive</a:t>
            </a:r>
            <a:r>
              <a:rPr lang="en-US" dirty="0"/>
              <a:t> </a:t>
            </a:r>
            <a:r>
              <a:rPr lang="en-US" dirty="0">
                <a:solidFill>
                  <a:srgbClr val="00B050"/>
                </a:solidFill>
              </a:rPr>
              <a:t>value</a:t>
            </a:r>
            <a:r>
              <a:rPr lang="en-US" dirty="0"/>
              <a:t> is </a:t>
            </a:r>
            <a:r>
              <a:rPr lang="en-US" dirty="0">
                <a:solidFill>
                  <a:srgbClr val="00B050"/>
                </a:solidFill>
              </a:rPr>
              <a:t>accessed</a:t>
            </a:r>
            <a:r>
              <a:rPr lang="en-US" dirty="0"/>
              <a:t> </a:t>
            </a:r>
            <a:r>
              <a:rPr lang="en-US" dirty="0">
                <a:solidFill>
                  <a:srgbClr val="00B050"/>
                </a:solidFill>
              </a:rPr>
              <a:t>by</a:t>
            </a:r>
            <a:r>
              <a:rPr lang="en-US" dirty="0"/>
              <a:t> </a:t>
            </a:r>
            <a:r>
              <a:rPr lang="en-US" dirty="0">
                <a:solidFill>
                  <a:srgbClr val="00B050"/>
                </a:solidFill>
              </a:rPr>
              <a:t>value</a:t>
            </a:r>
            <a:r>
              <a:rPr lang="en-US" dirty="0"/>
              <a:t>.</a:t>
            </a:r>
          </a:p>
          <a:p>
            <a:r>
              <a:rPr lang="en-US" dirty="0"/>
              <a:t>Unlike a </a:t>
            </a:r>
            <a:r>
              <a:rPr lang="en-US" dirty="0">
                <a:solidFill>
                  <a:srgbClr val="00B050"/>
                </a:solidFill>
              </a:rPr>
              <a:t>primitive</a:t>
            </a:r>
            <a:r>
              <a:rPr lang="en-US" dirty="0"/>
              <a:t> </a:t>
            </a:r>
            <a:r>
              <a:rPr lang="en-US" dirty="0">
                <a:solidFill>
                  <a:srgbClr val="00B050"/>
                </a:solidFill>
              </a:rPr>
              <a:t>value</a:t>
            </a:r>
            <a:r>
              <a:rPr lang="en-US" dirty="0"/>
              <a:t>, when you manipulate an </a:t>
            </a:r>
            <a:r>
              <a:rPr lang="en-US" dirty="0">
                <a:solidFill>
                  <a:srgbClr val="00B050"/>
                </a:solidFill>
              </a:rPr>
              <a:t>object</a:t>
            </a:r>
            <a:r>
              <a:rPr lang="en-US" dirty="0"/>
              <a:t>, you work on the </a:t>
            </a:r>
            <a:r>
              <a:rPr lang="en-US" dirty="0">
                <a:solidFill>
                  <a:srgbClr val="00B050"/>
                </a:solidFill>
              </a:rPr>
              <a:t>reference</a:t>
            </a:r>
            <a:r>
              <a:rPr lang="en-US" dirty="0"/>
              <a:t> of that </a:t>
            </a:r>
            <a:r>
              <a:rPr lang="en-US" dirty="0">
                <a:solidFill>
                  <a:srgbClr val="00B050"/>
                </a:solidFill>
              </a:rPr>
              <a:t>object</a:t>
            </a:r>
            <a:r>
              <a:rPr lang="en-US" dirty="0"/>
              <a:t>, rather than the actual </a:t>
            </a:r>
            <a:r>
              <a:rPr lang="en-US" dirty="0">
                <a:solidFill>
                  <a:srgbClr val="00B050"/>
                </a:solidFill>
              </a:rPr>
              <a:t>object</a:t>
            </a:r>
            <a:r>
              <a:rPr lang="en-US" dirty="0"/>
              <a:t>. It means a </a:t>
            </a:r>
            <a:r>
              <a:rPr lang="en-US" dirty="0">
                <a:solidFill>
                  <a:srgbClr val="00B050"/>
                </a:solidFill>
              </a:rPr>
              <a:t>variable</a:t>
            </a:r>
            <a:r>
              <a:rPr lang="en-US" dirty="0"/>
              <a:t> that stores an </a:t>
            </a:r>
            <a:r>
              <a:rPr lang="en-US" dirty="0">
                <a:solidFill>
                  <a:srgbClr val="00B050"/>
                </a:solidFill>
              </a:rPr>
              <a:t>object</a:t>
            </a:r>
            <a:r>
              <a:rPr lang="en-US" dirty="0"/>
              <a:t> is </a:t>
            </a:r>
            <a:r>
              <a:rPr lang="en-US" dirty="0">
                <a:solidFill>
                  <a:srgbClr val="00B050"/>
                </a:solidFill>
              </a:rPr>
              <a:t>accessed</a:t>
            </a:r>
            <a:r>
              <a:rPr lang="en-US" dirty="0"/>
              <a:t> </a:t>
            </a:r>
            <a:r>
              <a:rPr lang="en-US" dirty="0">
                <a:solidFill>
                  <a:srgbClr val="00B050"/>
                </a:solidFill>
              </a:rPr>
              <a:t>by</a:t>
            </a:r>
            <a:r>
              <a:rPr lang="en-US" dirty="0"/>
              <a:t> </a:t>
            </a:r>
            <a:r>
              <a:rPr lang="en-US" dirty="0">
                <a:solidFill>
                  <a:srgbClr val="00B050"/>
                </a:solidFill>
              </a:rPr>
              <a:t>reference</a:t>
            </a:r>
            <a:r>
              <a:rPr lang="en-US" dirty="0"/>
              <a:t>.</a:t>
            </a:r>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p:txBody>
      </p:sp>
      <p:sp>
        <p:nvSpPr>
          <p:cNvPr id="5" name="Dian numeron paikkamerkki 4">
            <a:extLst>
              <a:ext uri="{FF2B5EF4-FFF2-40B4-BE49-F238E27FC236}">
                <a16:creationId xmlns:a16="http://schemas.microsoft.com/office/drawing/2014/main" id="{54B85FC9-1409-4CB5-A0A8-7838B4BACBA1}"/>
              </a:ext>
            </a:extLst>
          </p:cNvPr>
          <p:cNvSpPr>
            <a:spLocks noGrp="1"/>
          </p:cNvSpPr>
          <p:nvPr>
            <p:ph type="sldNum" sz="quarter" idx="12"/>
          </p:nvPr>
        </p:nvSpPr>
        <p:spPr/>
        <p:txBody>
          <a:bodyPr/>
          <a:lstStyle/>
          <a:p>
            <a:fld id="{3A98EE3D-8CD1-4C3F-BD1C-C98C9596463C}" type="slidenum">
              <a:rPr lang="en-US" smtClean="0"/>
              <a:t>81</a:t>
            </a:fld>
            <a:endParaRPr lang="en-US" dirty="0"/>
          </a:p>
        </p:txBody>
      </p:sp>
      <p:pic>
        <p:nvPicPr>
          <p:cNvPr id="8" name="Kuva 7">
            <a:extLst>
              <a:ext uri="{FF2B5EF4-FFF2-40B4-BE49-F238E27FC236}">
                <a16:creationId xmlns:a16="http://schemas.microsoft.com/office/drawing/2014/main" id="{D546F815-CB01-4432-8579-184FC06C34BB}"/>
              </a:ext>
            </a:extLst>
          </p:cNvPr>
          <p:cNvPicPr>
            <a:picLocks noChangeAspect="1"/>
          </p:cNvPicPr>
          <p:nvPr/>
        </p:nvPicPr>
        <p:blipFill>
          <a:blip r:embed="rId2"/>
          <a:stretch>
            <a:fillRect/>
          </a:stretch>
        </p:blipFill>
        <p:spPr>
          <a:xfrm>
            <a:off x="6096000" y="3876062"/>
            <a:ext cx="6046219" cy="2318550"/>
          </a:xfrm>
          <a:prstGeom prst="rect">
            <a:avLst/>
          </a:prstGeom>
        </p:spPr>
      </p:pic>
    </p:spTree>
    <p:extLst>
      <p:ext uri="{BB962C8B-B14F-4D97-AF65-F5344CB8AC3E}">
        <p14:creationId xmlns:p14="http://schemas.microsoft.com/office/powerpoint/2010/main" val="1934263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F0359BB5-E270-44CD-8613-C8F36E633E3D}"/>
              </a:ext>
            </a:extLst>
          </p:cNvPr>
          <p:cNvSpPr>
            <a:spLocks noGrp="1"/>
          </p:cNvSpPr>
          <p:nvPr>
            <p:ph type="title"/>
          </p:nvPr>
        </p:nvSpPr>
        <p:spPr/>
        <p:txBody>
          <a:bodyPr>
            <a:normAutofit fontScale="90000"/>
          </a:bodyPr>
          <a:lstStyle/>
          <a:p>
            <a:pPr algn="ctr"/>
            <a:r>
              <a:rPr lang="fr-FR" dirty="0"/>
              <a:t>JavaScript Primitive versus Reference Values</a:t>
            </a:r>
            <a:endParaRPr lang="fi-FI" dirty="0"/>
          </a:p>
        </p:txBody>
      </p:sp>
      <p:sp>
        <p:nvSpPr>
          <p:cNvPr id="3" name="Sisällön paikkamerkki 2">
            <a:extLst>
              <a:ext uri="{FF2B5EF4-FFF2-40B4-BE49-F238E27FC236}">
                <a16:creationId xmlns:a16="http://schemas.microsoft.com/office/drawing/2014/main" id="{CA522629-9693-48B8-AD94-2C0829D04627}"/>
              </a:ext>
            </a:extLst>
          </p:cNvPr>
          <p:cNvSpPr>
            <a:spLocks noGrp="1"/>
          </p:cNvSpPr>
          <p:nvPr>
            <p:ph sz="half" idx="1"/>
          </p:nvPr>
        </p:nvSpPr>
        <p:spPr>
          <a:xfrm>
            <a:off x="798990" y="1180730"/>
            <a:ext cx="4938026" cy="5390665"/>
          </a:xfrm>
        </p:spPr>
        <p:txBody>
          <a:bodyPr>
            <a:normAutofit lnSpcReduction="10000"/>
          </a:bodyPr>
          <a:lstStyle/>
          <a:p>
            <a:r>
              <a:rPr lang="en-US" dirty="0"/>
              <a:t>Copying </a:t>
            </a:r>
            <a:r>
              <a:rPr lang="en-US" dirty="0">
                <a:solidFill>
                  <a:srgbClr val="00B050"/>
                </a:solidFill>
              </a:rPr>
              <a:t>primitive</a:t>
            </a:r>
            <a:r>
              <a:rPr lang="en-US" dirty="0"/>
              <a:t> </a:t>
            </a:r>
            <a:r>
              <a:rPr lang="en-US" dirty="0">
                <a:solidFill>
                  <a:srgbClr val="00B050"/>
                </a:solidFill>
              </a:rPr>
              <a:t>values</a:t>
            </a:r>
            <a:r>
              <a:rPr lang="en-US" dirty="0"/>
              <a:t>: When you assign a </a:t>
            </a:r>
            <a:r>
              <a:rPr lang="en-US" dirty="0">
                <a:solidFill>
                  <a:srgbClr val="00B050"/>
                </a:solidFill>
              </a:rPr>
              <a:t>variable</a:t>
            </a:r>
            <a:r>
              <a:rPr lang="en-US" dirty="0"/>
              <a:t> that stores a </a:t>
            </a:r>
            <a:r>
              <a:rPr lang="en-US" dirty="0">
                <a:solidFill>
                  <a:srgbClr val="00B050"/>
                </a:solidFill>
              </a:rPr>
              <a:t>primitive</a:t>
            </a:r>
            <a:r>
              <a:rPr lang="en-US" dirty="0"/>
              <a:t> </a:t>
            </a:r>
            <a:r>
              <a:rPr lang="en-US" dirty="0">
                <a:solidFill>
                  <a:srgbClr val="00B050"/>
                </a:solidFill>
              </a:rPr>
              <a:t>value</a:t>
            </a:r>
            <a:r>
              <a:rPr lang="en-US" dirty="0"/>
              <a:t> to another, the </a:t>
            </a:r>
            <a:r>
              <a:rPr lang="en-US" dirty="0">
                <a:solidFill>
                  <a:srgbClr val="00B050"/>
                </a:solidFill>
              </a:rPr>
              <a:t>value</a:t>
            </a:r>
            <a:r>
              <a:rPr lang="en-US" dirty="0"/>
              <a:t> stored in the </a:t>
            </a:r>
            <a:r>
              <a:rPr lang="en-US" dirty="0">
                <a:solidFill>
                  <a:srgbClr val="00B050"/>
                </a:solidFill>
              </a:rPr>
              <a:t>variable</a:t>
            </a:r>
            <a:r>
              <a:rPr lang="en-US" dirty="0"/>
              <a:t> is created and copied into the new </a:t>
            </a:r>
            <a:r>
              <a:rPr lang="en-US" dirty="0">
                <a:solidFill>
                  <a:srgbClr val="00B050"/>
                </a:solidFill>
              </a:rPr>
              <a:t>variable</a:t>
            </a:r>
            <a:r>
              <a:rPr lang="en-US" dirty="0"/>
              <a:t>.</a:t>
            </a:r>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https://www.javascripttutorial.net/javascript-primitive-vs-reference-values/</a:t>
            </a:r>
          </a:p>
          <a:p>
            <a:endParaRPr lang="fi-FI" dirty="0"/>
          </a:p>
        </p:txBody>
      </p:sp>
      <p:sp>
        <p:nvSpPr>
          <p:cNvPr id="4" name="Sisällön paikkamerkki 3">
            <a:extLst>
              <a:ext uri="{FF2B5EF4-FFF2-40B4-BE49-F238E27FC236}">
                <a16:creationId xmlns:a16="http://schemas.microsoft.com/office/drawing/2014/main" id="{711D4944-CF17-4821-AD7C-C8A6258DD512}"/>
              </a:ext>
            </a:extLst>
          </p:cNvPr>
          <p:cNvSpPr>
            <a:spLocks noGrp="1"/>
          </p:cNvSpPr>
          <p:nvPr>
            <p:ph sz="half" idx="2"/>
          </p:nvPr>
        </p:nvSpPr>
        <p:spPr>
          <a:xfrm>
            <a:off x="6217654" y="1180730"/>
            <a:ext cx="4938026" cy="5390664"/>
          </a:xfrm>
        </p:spPr>
        <p:txBody>
          <a:bodyPr>
            <a:normAutofit lnSpcReduction="10000"/>
          </a:bodyPr>
          <a:lstStyle/>
          <a:p>
            <a:endParaRPr lang="fi-FI" dirty="0"/>
          </a:p>
          <a:p>
            <a:endParaRPr lang="fi-FI" dirty="0"/>
          </a:p>
          <a:p>
            <a:endParaRPr lang="fi-FI" dirty="0"/>
          </a:p>
          <a:p>
            <a:endParaRPr lang="fi-FI" dirty="0"/>
          </a:p>
          <a:p>
            <a:endParaRPr lang="fi-FI" dirty="0"/>
          </a:p>
          <a:p>
            <a:endParaRPr lang="fi-FI" dirty="0"/>
          </a:p>
          <a:p>
            <a:endParaRPr lang="fi-FI" dirty="0"/>
          </a:p>
        </p:txBody>
      </p:sp>
      <p:sp>
        <p:nvSpPr>
          <p:cNvPr id="5" name="Dian numeron paikkamerkki 4">
            <a:extLst>
              <a:ext uri="{FF2B5EF4-FFF2-40B4-BE49-F238E27FC236}">
                <a16:creationId xmlns:a16="http://schemas.microsoft.com/office/drawing/2014/main" id="{54B85FC9-1409-4CB5-A0A8-7838B4BACBA1}"/>
              </a:ext>
            </a:extLst>
          </p:cNvPr>
          <p:cNvSpPr>
            <a:spLocks noGrp="1"/>
          </p:cNvSpPr>
          <p:nvPr>
            <p:ph type="sldNum" sz="quarter" idx="12"/>
          </p:nvPr>
        </p:nvSpPr>
        <p:spPr/>
        <p:txBody>
          <a:bodyPr/>
          <a:lstStyle/>
          <a:p>
            <a:fld id="{3A98EE3D-8CD1-4C3F-BD1C-C98C9596463C}" type="slidenum">
              <a:rPr lang="en-US" smtClean="0"/>
              <a:t>82</a:t>
            </a:fld>
            <a:endParaRPr lang="en-US" dirty="0"/>
          </a:p>
        </p:txBody>
      </p:sp>
      <p:pic>
        <p:nvPicPr>
          <p:cNvPr id="8" name="Kuva 7">
            <a:extLst>
              <a:ext uri="{FF2B5EF4-FFF2-40B4-BE49-F238E27FC236}">
                <a16:creationId xmlns:a16="http://schemas.microsoft.com/office/drawing/2014/main" id="{65FB3365-8C89-4AA5-8DA4-CEA5C2A5F43A}"/>
              </a:ext>
            </a:extLst>
          </p:cNvPr>
          <p:cNvPicPr>
            <a:picLocks noChangeAspect="1"/>
          </p:cNvPicPr>
          <p:nvPr/>
        </p:nvPicPr>
        <p:blipFill>
          <a:blip r:embed="rId2"/>
          <a:stretch>
            <a:fillRect/>
          </a:stretch>
        </p:blipFill>
        <p:spPr>
          <a:xfrm>
            <a:off x="5737016" y="1180728"/>
            <a:ext cx="6394210" cy="5175247"/>
          </a:xfrm>
          <a:prstGeom prst="rect">
            <a:avLst/>
          </a:prstGeom>
        </p:spPr>
      </p:pic>
      <p:pic>
        <p:nvPicPr>
          <p:cNvPr id="10" name="Kuva 9">
            <a:extLst>
              <a:ext uri="{FF2B5EF4-FFF2-40B4-BE49-F238E27FC236}">
                <a16:creationId xmlns:a16="http://schemas.microsoft.com/office/drawing/2014/main" id="{DF539884-90AC-4DEB-AE84-6685DE9F60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414" y="2565536"/>
            <a:ext cx="2498351" cy="862334"/>
          </a:xfrm>
          <a:prstGeom prst="rect">
            <a:avLst/>
          </a:prstGeom>
        </p:spPr>
      </p:pic>
      <p:pic>
        <p:nvPicPr>
          <p:cNvPr id="12" name="Kuva 11" descr="Kuva, joka sisältää kohteen kello&#10;&#10;Kuvaus luotu automaattisesti">
            <a:extLst>
              <a:ext uri="{FF2B5EF4-FFF2-40B4-BE49-F238E27FC236}">
                <a16:creationId xmlns:a16="http://schemas.microsoft.com/office/drawing/2014/main" id="{263903ED-C689-4396-8E7E-AF7A34CF06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414" y="3524530"/>
            <a:ext cx="4533900" cy="866775"/>
          </a:xfrm>
          <a:prstGeom prst="rect">
            <a:avLst/>
          </a:prstGeom>
        </p:spPr>
      </p:pic>
      <p:pic>
        <p:nvPicPr>
          <p:cNvPr id="14" name="Kuva 13" descr="Kuva, joka sisältää kohteen kello&#10;&#10;Kuvaus luotu automaattisesti">
            <a:extLst>
              <a:ext uri="{FF2B5EF4-FFF2-40B4-BE49-F238E27FC236}">
                <a16:creationId xmlns:a16="http://schemas.microsoft.com/office/drawing/2014/main" id="{255F9A70-670C-42C3-89DE-7DC10C13A3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3414" y="4487965"/>
            <a:ext cx="4200525" cy="876300"/>
          </a:xfrm>
          <a:prstGeom prst="rect">
            <a:avLst/>
          </a:prstGeom>
        </p:spPr>
      </p:pic>
    </p:spTree>
    <p:extLst>
      <p:ext uri="{BB962C8B-B14F-4D97-AF65-F5344CB8AC3E}">
        <p14:creationId xmlns:p14="http://schemas.microsoft.com/office/powerpoint/2010/main" val="19799969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F0359BB5-E270-44CD-8613-C8F36E633E3D}"/>
              </a:ext>
            </a:extLst>
          </p:cNvPr>
          <p:cNvSpPr>
            <a:spLocks noGrp="1"/>
          </p:cNvSpPr>
          <p:nvPr>
            <p:ph type="title"/>
          </p:nvPr>
        </p:nvSpPr>
        <p:spPr/>
        <p:txBody>
          <a:bodyPr>
            <a:normAutofit fontScale="90000"/>
          </a:bodyPr>
          <a:lstStyle/>
          <a:p>
            <a:pPr algn="ctr"/>
            <a:r>
              <a:rPr lang="fr-FR" dirty="0"/>
              <a:t>JavaScript Primitive versus Reference Values</a:t>
            </a:r>
            <a:endParaRPr lang="fi-FI" dirty="0"/>
          </a:p>
        </p:txBody>
      </p:sp>
      <p:sp>
        <p:nvSpPr>
          <p:cNvPr id="3" name="Sisällön paikkamerkki 2">
            <a:extLst>
              <a:ext uri="{FF2B5EF4-FFF2-40B4-BE49-F238E27FC236}">
                <a16:creationId xmlns:a16="http://schemas.microsoft.com/office/drawing/2014/main" id="{CA522629-9693-48B8-AD94-2C0829D04627}"/>
              </a:ext>
            </a:extLst>
          </p:cNvPr>
          <p:cNvSpPr>
            <a:spLocks noGrp="1"/>
          </p:cNvSpPr>
          <p:nvPr>
            <p:ph sz="half" idx="1"/>
          </p:nvPr>
        </p:nvSpPr>
        <p:spPr>
          <a:xfrm>
            <a:off x="798990" y="1180730"/>
            <a:ext cx="4938026" cy="5390665"/>
          </a:xfrm>
        </p:spPr>
        <p:txBody>
          <a:bodyPr>
            <a:normAutofit/>
          </a:bodyPr>
          <a:lstStyle/>
          <a:p>
            <a:r>
              <a:rPr lang="en-US" dirty="0"/>
              <a:t>Copying </a:t>
            </a:r>
            <a:r>
              <a:rPr lang="en-US" dirty="0">
                <a:solidFill>
                  <a:srgbClr val="00B050"/>
                </a:solidFill>
              </a:rPr>
              <a:t>reference</a:t>
            </a:r>
            <a:r>
              <a:rPr lang="en-US" dirty="0"/>
              <a:t> values: </a:t>
            </a:r>
          </a:p>
          <a:p>
            <a:r>
              <a:rPr lang="en-US" dirty="0"/>
              <a:t>When you assign a </a:t>
            </a:r>
            <a:r>
              <a:rPr lang="en-US" dirty="0">
                <a:solidFill>
                  <a:srgbClr val="00B050"/>
                </a:solidFill>
              </a:rPr>
              <a:t>reference</a:t>
            </a:r>
            <a:r>
              <a:rPr lang="en-US" dirty="0"/>
              <a:t> </a:t>
            </a:r>
            <a:r>
              <a:rPr lang="en-US" dirty="0">
                <a:solidFill>
                  <a:srgbClr val="00B050"/>
                </a:solidFill>
              </a:rPr>
              <a:t>value</a:t>
            </a:r>
            <a:r>
              <a:rPr lang="en-US" dirty="0"/>
              <a:t> from one </a:t>
            </a:r>
            <a:r>
              <a:rPr lang="en-US" dirty="0">
                <a:solidFill>
                  <a:srgbClr val="00B050"/>
                </a:solidFill>
              </a:rPr>
              <a:t>variable</a:t>
            </a:r>
            <a:r>
              <a:rPr lang="en-US" dirty="0"/>
              <a:t> to another, the </a:t>
            </a:r>
            <a:r>
              <a:rPr lang="en-US" dirty="0">
                <a:solidFill>
                  <a:srgbClr val="00B050"/>
                </a:solidFill>
              </a:rPr>
              <a:t>value</a:t>
            </a:r>
            <a:r>
              <a:rPr lang="en-US" dirty="0"/>
              <a:t> stored in the </a:t>
            </a:r>
            <a:r>
              <a:rPr lang="en-US" dirty="0">
                <a:solidFill>
                  <a:srgbClr val="00B050"/>
                </a:solidFill>
              </a:rPr>
              <a:t>variable</a:t>
            </a:r>
            <a:r>
              <a:rPr lang="en-US" dirty="0"/>
              <a:t> is also copied into the location of the new </a:t>
            </a:r>
            <a:r>
              <a:rPr lang="en-US" dirty="0">
                <a:solidFill>
                  <a:srgbClr val="00B050"/>
                </a:solidFill>
              </a:rPr>
              <a:t>variable</a:t>
            </a:r>
            <a:r>
              <a:rPr lang="en-US" dirty="0"/>
              <a:t>.</a:t>
            </a:r>
          </a:p>
          <a:p>
            <a:r>
              <a:rPr lang="en-US" dirty="0"/>
              <a:t>The difference is that the </a:t>
            </a:r>
            <a:r>
              <a:rPr lang="en-US" dirty="0">
                <a:solidFill>
                  <a:srgbClr val="00B050"/>
                </a:solidFill>
              </a:rPr>
              <a:t>values</a:t>
            </a:r>
            <a:r>
              <a:rPr lang="en-US" dirty="0"/>
              <a:t> stored in both </a:t>
            </a:r>
            <a:r>
              <a:rPr lang="en-US" dirty="0">
                <a:solidFill>
                  <a:srgbClr val="00B050"/>
                </a:solidFill>
              </a:rPr>
              <a:t>variables</a:t>
            </a:r>
            <a:r>
              <a:rPr lang="en-US" dirty="0"/>
              <a:t> now are the address of the actual </a:t>
            </a:r>
            <a:r>
              <a:rPr lang="en-US" dirty="0">
                <a:solidFill>
                  <a:srgbClr val="00B050"/>
                </a:solidFill>
              </a:rPr>
              <a:t>object</a:t>
            </a:r>
            <a:r>
              <a:rPr lang="en-US" dirty="0"/>
              <a:t> stored on the heap. As a result, both </a:t>
            </a:r>
            <a:r>
              <a:rPr lang="en-US" dirty="0">
                <a:solidFill>
                  <a:srgbClr val="00B050"/>
                </a:solidFill>
              </a:rPr>
              <a:t>variables</a:t>
            </a:r>
            <a:r>
              <a:rPr lang="en-US" dirty="0"/>
              <a:t> are </a:t>
            </a:r>
            <a:r>
              <a:rPr lang="en-US" dirty="0">
                <a:solidFill>
                  <a:srgbClr val="00B050"/>
                </a:solidFill>
              </a:rPr>
              <a:t>referencing</a:t>
            </a:r>
            <a:r>
              <a:rPr lang="en-US" dirty="0"/>
              <a:t> the same </a:t>
            </a:r>
            <a:r>
              <a:rPr lang="en-US" dirty="0">
                <a:solidFill>
                  <a:srgbClr val="00B050"/>
                </a:solidFill>
              </a:rPr>
              <a:t>object</a:t>
            </a:r>
            <a:r>
              <a:rPr lang="en-US" dirty="0"/>
              <a:t>.</a:t>
            </a:r>
            <a:endParaRPr lang="fi-FI" dirty="0"/>
          </a:p>
          <a:p>
            <a:endParaRPr lang="fi-FI" dirty="0"/>
          </a:p>
          <a:p>
            <a:endParaRPr lang="fi-FI" dirty="0"/>
          </a:p>
        </p:txBody>
      </p:sp>
      <p:sp>
        <p:nvSpPr>
          <p:cNvPr id="4" name="Sisällön paikkamerkki 3">
            <a:extLst>
              <a:ext uri="{FF2B5EF4-FFF2-40B4-BE49-F238E27FC236}">
                <a16:creationId xmlns:a16="http://schemas.microsoft.com/office/drawing/2014/main" id="{711D4944-CF17-4821-AD7C-C8A6258DD512}"/>
              </a:ext>
            </a:extLst>
          </p:cNvPr>
          <p:cNvSpPr>
            <a:spLocks noGrp="1"/>
          </p:cNvSpPr>
          <p:nvPr>
            <p:ph sz="half" idx="2"/>
          </p:nvPr>
        </p:nvSpPr>
        <p:spPr>
          <a:xfrm>
            <a:off x="6217654" y="1180730"/>
            <a:ext cx="4938026" cy="5390664"/>
          </a:xfrm>
        </p:spPr>
        <p:txBody>
          <a:bodyPr>
            <a:normAutofit/>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p:txBody>
      </p:sp>
      <p:sp>
        <p:nvSpPr>
          <p:cNvPr id="5" name="Dian numeron paikkamerkki 4">
            <a:extLst>
              <a:ext uri="{FF2B5EF4-FFF2-40B4-BE49-F238E27FC236}">
                <a16:creationId xmlns:a16="http://schemas.microsoft.com/office/drawing/2014/main" id="{54B85FC9-1409-4CB5-A0A8-7838B4BACBA1}"/>
              </a:ext>
            </a:extLst>
          </p:cNvPr>
          <p:cNvSpPr>
            <a:spLocks noGrp="1"/>
          </p:cNvSpPr>
          <p:nvPr>
            <p:ph type="sldNum" sz="quarter" idx="12"/>
          </p:nvPr>
        </p:nvSpPr>
        <p:spPr/>
        <p:txBody>
          <a:bodyPr/>
          <a:lstStyle/>
          <a:p>
            <a:fld id="{3A98EE3D-8CD1-4C3F-BD1C-C98C9596463C}" type="slidenum">
              <a:rPr lang="en-US" smtClean="0"/>
              <a:t>83</a:t>
            </a:fld>
            <a:endParaRPr lang="en-US" dirty="0"/>
          </a:p>
        </p:txBody>
      </p:sp>
      <p:pic>
        <p:nvPicPr>
          <p:cNvPr id="6" name="Kuva 5">
            <a:extLst>
              <a:ext uri="{FF2B5EF4-FFF2-40B4-BE49-F238E27FC236}">
                <a16:creationId xmlns:a16="http://schemas.microsoft.com/office/drawing/2014/main" id="{107A3BA7-9F25-46A9-ABEE-907275095B6A}"/>
              </a:ext>
            </a:extLst>
          </p:cNvPr>
          <p:cNvPicPr>
            <a:picLocks noChangeAspect="1"/>
          </p:cNvPicPr>
          <p:nvPr/>
        </p:nvPicPr>
        <p:blipFill>
          <a:blip r:embed="rId2"/>
          <a:stretch>
            <a:fillRect/>
          </a:stretch>
        </p:blipFill>
        <p:spPr>
          <a:xfrm>
            <a:off x="5974347" y="1180729"/>
            <a:ext cx="6092147" cy="3773564"/>
          </a:xfrm>
          <a:prstGeom prst="rect">
            <a:avLst/>
          </a:prstGeom>
        </p:spPr>
      </p:pic>
      <p:pic>
        <p:nvPicPr>
          <p:cNvPr id="9" name="Kuva 8" descr="Kuva, joka sisältää kohteen näyttökuva, piirtäminen&#10;&#10;Kuvaus luotu automaattisesti">
            <a:extLst>
              <a:ext uri="{FF2B5EF4-FFF2-40B4-BE49-F238E27FC236}">
                <a16:creationId xmlns:a16="http://schemas.microsoft.com/office/drawing/2014/main" id="{E340CD8B-145A-4D5D-AE9D-21C3F05ED1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990" y="5319931"/>
            <a:ext cx="7019925" cy="885825"/>
          </a:xfrm>
          <a:prstGeom prst="rect">
            <a:avLst/>
          </a:prstGeom>
        </p:spPr>
      </p:pic>
      <p:sp>
        <p:nvSpPr>
          <p:cNvPr id="10" name="Tekstiruutu 9">
            <a:extLst>
              <a:ext uri="{FF2B5EF4-FFF2-40B4-BE49-F238E27FC236}">
                <a16:creationId xmlns:a16="http://schemas.microsoft.com/office/drawing/2014/main" id="{97F1C8B6-CC1D-4861-8807-38D11153A0E5}"/>
              </a:ext>
            </a:extLst>
          </p:cNvPr>
          <p:cNvSpPr txBox="1"/>
          <p:nvPr/>
        </p:nvSpPr>
        <p:spPr>
          <a:xfrm>
            <a:off x="8026363" y="5319931"/>
            <a:ext cx="3923590" cy="914400"/>
          </a:xfrm>
          <a:prstGeom prst="rect">
            <a:avLst/>
          </a:prstGeom>
          <a:noFill/>
        </p:spPr>
        <p:txBody>
          <a:bodyPr wrap="square" rtlCol="0">
            <a:spAutoFit/>
          </a:bodyPr>
          <a:lstStyle/>
          <a:p>
            <a:r>
              <a:rPr lang="fi-FI" dirty="0" err="1"/>
              <a:t>Source</a:t>
            </a:r>
            <a:r>
              <a:rPr lang="fi-FI" dirty="0"/>
              <a:t>: https://www.javascripttutorial.net/javascript-primitive-vs-reference-values/</a:t>
            </a:r>
          </a:p>
        </p:txBody>
      </p:sp>
    </p:spTree>
    <p:extLst>
      <p:ext uri="{BB962C8B-B14F-4D97-AF65-F5344CB8AC3E}">
        <p14:creationId xmlns:p14="http://schemas.microsoft.com/office/powerpoint/2010/main" val="1835907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tsikko 5">
            <a:extLst>
              <a:ext uri="{FF2B5EF4-FFF2-40B4-BE49-F238E27FC236}">
                <a16:creationId xmlns:a16="http://schemas.microsoft.com/office/drawing/2014/main" id="{C453C27B-1CB1-4044-807E-456E5884A166}"/>
              </a:ext>
            </a:extLst>
          </p:cNvPr>
          <p:cNvSpPr>
            <a:spLocks noGrp="1"/>
          </p:cNvSpPr>
          <p:nvPr>
            <p:ph type="title"/>
          </p:nvPr>
        </p:nvSpPr>
        <p:spPr/>
        <p:txBody>
          <a:bodyPr/>
          <a:lstStyle/>
          <a:p>
            <a:pPr algn="ctr"/>
            <a:r>
              <a:rPr lang="fr-FR" dirty="0"/>
              <a:t>JavaScript Primitive versus Reference Values</a:t>
            </a:r>
            <a:endParaRPr lang="fi-FI" dirty="0"/>
          </a:p>
        </p:txBody>
      </p:sp>
      <p:sp>
        <p:nvSpPr>
          <p:cNvPr id="3" name="Sisällön paikkamerkki 2">
            <a:extLst>
              <a:ext uri="{FF2B5EF4-FFF2-40B4-BE49-F238E27FC236}">
                <a16:creationId xmlns:a16="http://schemas.microsoft.com/office/drawing/2014/main" id="{CA522629-9693-48B8-AD94-2C0829D04627}"/>
              </a:ext>
            </a:extLst>
          </p:cNvPr>
          <p:cNvSpPr>
            <a:spLocks noGrp="1"/>
          </p:cNvSpPr>
          <p:nvPr>
            <p:ph idx="1"/>
          </p:nvPr>
        </p:nvSpPr>
        <p:spPr>
          <a:xfrm>
            <a:off x="861134" y="1109751"/>
            <a:ext cx="10294546" cy="5461644"/>
          </a:xfrm>
        </p:spPr>
        <p:txBody>
          <a:bodyPr>
            <a:normAutofit/>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p:txBody>
      </p:sp>
      <p:sp>
        <p:nvSpPr>
          <p:cNvPr id="5" name="Dian numeron paikkamerkki 4">
            <a:extLst>
              <a:ext uri="{FF2B5EF4-FFF2-40B4-BE49-F238E27FC236}">
                <a16:creationId xmlns:a16="http://schemas.microsoft.com/office/drawing/2014/main" id="{54B85FC9-1409-4CB5-A0A8-7838B4BACBA1}"/>
              </a:ext>
            </a:extLst>
          </p:cNvPr>
          <p:cNvSpPr>
            <a:spLocks noGrp="1"/>
          </p:cNvSpPr>
          <p:nvPr>
            <p:ph type="sldNum" sz="quarter" idx="12"/>
          </p:nvPr>
        </p:nvSpPr>
        <p:spPr/>
        <p:txBody>
          <a:bodyPr/>
          <a:lstStyle/>
          <a:p>
            <a:fld id="{3A98EE3D-8CD1-4C3F-BD1C-C98C9596463C}" type="slidenum">
              <a:rPr lang="en-US" smtClean="0"/>
              <a:t>84</a:t>
            </a:fld>
            <a:endParaRPr lang="en-US" dirty="0"/>
          </a:p>
        </p:txBody>
      </p:sp>
      <p:pic>
        <p:nvPicPr>
          <p:cNvPr id="7" name="Kuva 6" descr="Kuva, joka sisältää kohteen näyttökuva, piirtäminen&#10;&#10;Kuvaus luotu automaattisesti">
            <a:extLst>
              <a:ext uri="{FF2B5EF4-FFF2-40B4-BE49-F238E27FC236}">
                <a16:creationId xmlns:a16="http://schemas.microsoft.com/office/drawing/2014/main" id="{997DB597-21C0-422A-B235-27387AA1FF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134" y="1109751"/>
            <a:ext cx="7019925" cy="885825"/>
          </a:xfrm>
          <a:prstGeom prst="rect">
            <a:avLst/>
          </a:prstGeom>
        </p:spPr>
      </p:pic>
      <p:pic>
        <p:nvPicPr>
          <p:cNvPr id="9" name="Kuva 8" descr="Kuva, joka sisältää kohteen kello&#10;&#10;Kuvaus luotu automaattisesti">
            <a:extLst>
              <a:ext uri="{FF2B5EF4-FFF2-40B4-BE49-F238E27FC236}">
                <a16:creationId xmlns:a16="http://schemas.microsoft.com/office/drawing/2014/main" id="{7C2F4D2B-3793-4269-A160-5CD95E0666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134" y="2059026"/>
            <a:ext cx="5252304" cy="2038349"/>
          </a:xfrm>
          <a:prstGeom prst="rect">
            <a:avLst/>
          </a:prstGeom>
        </p:spPr>
      </p:pic>
      <p:pic>
        <p:nvPicPr>
          <p:cNvPr id="11" name="Kuva 10">
            <a:extLst>
              <a:ext uri="{FF2B5EF4-FFF2-40B4-BE49-F238E27FC236}">
                <a16:creationId xmlns:a16="http://schemas.microsoft.com/office/drawing/2014/main" id="{3ACDDBAE-5515-452F-877F-FCE1DB10CD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3577" y="2059025"/>
            <a:ext cx="5791200" cy="2038350"/>
          </a:xfrm>
          <a:prstGeom prst="rect">
            <a:avLst/>
          </a:prstGeom>
        </p:spPr>
      </p:pic>
      <p:pic>
        <p:nvPicPr>
          <p:cNvPr id="13" name="Kuva 12" descr="Kuva, joka sisältää kohteen lintu&#10;&#10;Kuvaus luotu automaattisesti">
            <a:extLst>
              <a:ext uri="{FF2B5EF4-FFF2-40B4-BE49-F238E27FC236}">
                <a16:creationId xmlns:a16="http://schemas.microsoft.com/office/drawing/2014/main" id="{C4040622-CA2A-4DFC-B229-F7A06A0952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1134" y="4160825"/>
            <a:ext cx="6096000" cy="600075"/>
          </a:xfrm>
          <a:prstGeom prst="rect">
            <a:avLst/>
          </a:prstGeom>
        </p:spPr>
      </p:pic>
      <p:sp>
        <p:nvSpPr>
          <p:cNvPr id="14" name="Tekstiruutu 13">
            <a:extLst>
              <a:ext uri="{FF2B5EF4-FFF2-40B4-BE49-F238E27FC236}">
                <a16:creationId xmlns:a16="http://schemas.microsoft.com/office/drawing/2014/main" id="{7A222565-C6B0-44C9-A214-2623A5398A84}"/>
              </a:ext>
            </a:extLst>
          </p:cNvPr>
          <p:cNvSpPr txBox="1"/>
          <p:nvPr/>
        </p:nvSpPr>
        <p:spPr>
          <a:xfrm>
            <a:off x="7243482" y="4138737"/>
            <a:ext cx="4751295" cy="2585323"/>
          </a:xfrm>
          <a:prstGeom prst="rect">
            <a:avLst/>
          </a:prstGeom>
          <a:noFill/>
        </p:spPr>
        <p:txBody>
          <a:bodyPr wrap="square" rtlCol="0">
            <a:spAutoFit/>
          </a:bodyPr>
          <a:lstStyle/>
          <a:p>
            <a:pPr fontAlgn="base"/>
            <a:r>
              <a:rPr lang="en-US" dirty="0" err="1">
                <a:solidFill>
                  <a:srgbClr val="00B050"/>
                </a:solidFill>
              </a:rPr>
              <a:t>Javascript</a:t>
            </a:r>
            <a:r>
              <a:rPr lang="en-US" dirty="0"/>
              <a:t> is always </a:t>
            </a:r>
            <a:r>
              <a:rPr lang="en-US" dirty="0">
                <a:solidFill>
                  <a:srgbClr val="00B050"/>
                </a:solidFill>
              </a:rPr>
              <a:t>pass</a:t>
            </a:r>
            <a:r>
              <a:rPr lang="en-US" dirty="0"/>
              <a:t> </a:t>
            </a:r>
            <a:r>
              <a:rPr lang="en-US" dirty="0">
                <a:solidFill>
                  <a:srgbClr val="00B050"/>
                </a:solidFill>
              </a:rPr>
              <a:t>by</a:t>
            </a:r>
            <a:r>
              <a:rPr lang="en-US" dirty="0"/>
              <a:t> value, but when a </a:t>
            </a:r>
            <a:r>
              <a:rPr lang="en-US" dirty="0">
                <a:solidFill>
                  <a:srgbClr val="00B050"/>
                </a:solidFill>
              </a:rPr>
              <a:t>variable</a:t>
            </a:r>
            <a:r>
              <a:rPr lang="en-US" dirty="0"/>
              <a:t> refers to an </a:t>
            </a:r>
            <a:r>
              <a:rPr lang="en-US" dirty="0">
                <a:solidFill>
                  <a:srgbClr val="00B050"/>
                </a:solidFill>
              </a:rPr>
              <a:t>object</a:t>
            </a:r>
            <a:r>
              <a:rPr lang="en-US" dirty="0"/>
              <a:t> (including </a:t>
            </a:r>
            <a:r>
              <a:rPr lang="en-US" dirty="0">
                <a:solidFill>
                  <a:srgbClr val="00B050"/>
                </a:solidFill>
              </a:rPr>
              <a:t>arrays</a:t>
            </a:r>
            <a:r>
              <a:rPr lang="en-US" dirty="0"/>
              <a:t>), the "value" is a </a:t>
            </a:r>
            <a:r>
              <a:rPr lang="en-US" dirty="0">
                <a:solidFill>
                  <a:srgbClr val="00B050"/>
                </a:solidFill>
              </a:rPr>
              <a:t>reference</a:t>
            </a:r>
            <a:r>
              <a:rPr lang="en-US" dirty="0"/>
              <a:t> to the </a:t>
            </a:r>
            <a:r>
              <a:rPr lang="en-US" dirty="0">
                <a:solidFill>
                  <a:srgbClr val="00B050"/>
                </a:solidFill>
              </a:rPr>
              <a:t>object</a:t>
            </a:r>
            <a:r>
              <a:rPr lang="en-US" dirty="0"/>
              <a:t>. Changing the </a:t>
            </a:r>
            <a:r>
              <a:rPr lang="en-US" dirty="0">
                <a:solidFill>
                  <a:srgbClr val="00B050"/>
                </a:solidFill>
              </a:rPr>
              <a:t>value</a:t>
            </a:r>
            <a:r>
              <a:rPr lang="en-US" dirty="0"/>
              <a:t> of a </a:t>
            </a:r>
            <a:r>
              <a:rPr lang="en-US" dirty="0">
                <a:solidFill>
                  <a:srgbClr val="00B050"/>
                </a:solidFill>
              </a:rPr>
              <a:t>variable</a:t>
            </a:r>
            <a:r>
              <a:rPr lang="en-US" dirty="0"/>
              <a:t> never changes the underlying </a:t>
            </a:r>
            <a:r>
              <a:rPr lang="en-US" dirty="0">
                <a:solidFill>
                  <a:srgbClr val="00B050"/>
                </a:solidFill>
              </a:rPr>
              <a:t>primitive</a:t>
            </a:r>
            <a:r>
              <a:rPr lang="en-US" dirty="0"/>
              <a:t> or </a:t>
            </a:r>
            <a:r>
              <a:rPr lang="en-US" dirty="0">
                <a:solidFill>
                  <a:srgbClr val="00B050"/>
                </a:solidFill>
              </a:rPr>
              <a:t>object</a:t>
            </a:r>
            <a:r>
              <a:rPr lang="en-US" dirty="0"/>
              <a:t>, it just points the </a:t>
            </a:r>
            <a:r>
              <a:rPr lang="en-US" dirty="0">
                <a:solidFill>
                  <a:srgbClr val="00B050"/>
                </a:solidFill>
              </a:rPr>
              <a:t>variable</a:t>
            </a:r>
            <a:r>
              <a:rPr lang="en-US" dirty="0"/>
              <a:t> to a new </a:t>
            </a:r>
            <a:r>
              <a:rPr lang="en-US" dirty="0">
                <a:solidFill>
                  <a:srgbClr val="00B050"/>
                </a:solidFill>
              </a:rPr>
              <a:t>primitive</a:t>
            </a:r>
            <a:r>
              <a:rPr lang="en-US" dirty="0"/>
              <a:t> or </a:t>
            </a:r>
            <a:r>
              <a:rPr lang="en-US" dirty="0">
                <a:solidFill>
                  <a:srgbClr val="00B050"/>
                </a:solidFill>
              </a:rPr>
              <a:t>object</a:t>
            </a:r>
            <a:r>
              <a:rPr lang="en-US" dirty="0"/>
              <a:t>. However, changing a </a:t>
            </a:r>
            <a:r>
              <a:rPr lang="en-US" dirty="0">
                <a:solidFill>
                  <a:srgbClr val="00B050"/>
                </a:solidFill>
              </a:rPr>
              <a:t>property</a:t>
            </a:r>
            <a:r>
              <a:rPr lang="en-US" dirty="0"/>
              <a:t> of an </a:t>
            </a:r>
            <a:r>
              <a:rPr lang="en-US" dirty="0">
                <a:solidFill>
                  <a:srgbClr val="00B050"/>
                </a:solidFill>
              </a:rPr>
              <a:t>object</a:t>
            </a:r>
            <a:r>
              <a:rPr lang="en-US" dirty="0"/>
              <a:t> </a:t>
            </a:r>
            <a:r>
              <a:rPr lang="en-US" dirty="0">
                <a:solidFill>
                  <a:srgbClr val="00B050"/>
                </a:solidFill>
              </a:rPr>
              <a:t>referenced</a:t>
            </a:r>
            <a:r>
              <a:rPr lang="en-US" dirty="0"/>
              <a:t> by a </a:t>
            </a:r>
            <a:r>
              <a:rPr lang="en-US" dirty="0">
                <a:solidFill>
                  <a:srgbClr val="00B050"/>
                </a:solidFill>
              </a:rPr>
              <a:t>variable</a:t>
            </a:r>
            <a:r>
              <a:rPr lang="en-US" dirty="0"/>
              <a:t> does change the underlying </a:t>
            </a:r>
            <a:r>
              <a:rPr lang="en-US" dirty="0">
                <a:solidFill>
                  <a:srgbClr val="00B050"/>
                </a:solidFill>
              </a:rPr>
              <a:t>object</a:t>
            </a:r>
            <a:r>
              <a:rPr lang="en-US" dirty="0"/>
              <a:t>.</a:t>
            </a:r>
          </a:p>
        </p:txBody>
      </p:sp>
      <p:sp>
        <p:nvSpPr>
          <p:cNvPr id="16" name="Tekstiruutu 15">
            <a:extLst>
              <a:ext uri="{FF2B5EF4-FFF2-40B4-BE49-F238E27FC236}">
                <a16:creationId xmlns:a16="http://schemas.microsoft.com/office/drawing/2014/main" id="{CEFF354C-7D1E-4CCF-BC29-D0C6186BCD58}"/>
              </a:ext>
            </a:extLst>
          </p:cNvPr>
          <p:cNvSpPr txBox="1"/>
          <p:nvPr/>
        </p:nvSpPr>
        <p:spPr>
          <a:xfrm>
            <a:off x="861134" y="5202872"/>
            <a:ext cx="6096000" cy="1200329"/>
          </a:xfrm>
          <a:prstGeom prst="rect">
            <a:avLst/>
          </a:prstGeom>
          <a:noFill/>
        </p:spPr>
        <p:txBody>
          <a:bodyPr wrap="square" rtlCol="0">
            <a:spAutoFit/>
          </a:bodyPr>
          <a:lstStyle/>
          <a:p>
            <a:r>
              <a:rPr lang="fi-FI" dirty="0" err="1"/>
              <a:t>Sources</a:t>
            </a:r>
            <a:r>
              <a:rPr lang="fi-FI" dirty="0"/>
              <a:t>: https://www.javascripttutorial.net/javascript-primitive-vs-reference-values/ and https://stackoverflow.com/questions/6605640/javascript-by-reference-vs-by-value</a:t>
            </a:r>
          </a:p>
        </p:txBody>
      </p:sp>
    </p:spTree>
    <p:extLst>
      <p:ext uri="{BB962C8B-B14F-4D97-AF65-F5344CB8AC3E}">
        <p14:creationId xmlns:p14="http://schemas.microsoft.com/office/powerpoint/2010/main" val="14454738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E8A54D71-6B1B-4CBE-9D13-1617EB2A4B5A}"/>
              </a:ext>
            </a:extLst>
          </p:cNvPr>
          <p:cNvSpPr>
            <a:spLocks noGrp="1"/>
          </p:cNvSpPr>
          <p:nvPr>
            <p:ph type="title"/>
          </p:nvPr>
        </p:nvSpPr>
        <p:spPr/>
        <p:txBody>
          <a:bodyPr/>
          <a:lstStyle/>
          <a:p>
            <a:pPr algn="ctr"/>
            <a:r>
              <a:rPr lang="fi-FI" dirty="0" err="1"/>
              <a:t>Hoisting</a:t>
            </a:r>
            <a:endParaRPr lang="fi-FI" dirty="0"/>
          </a:p>
        </p:txBody>
      </p:sp>
      <p:sp>
        <p:nvSpPr>
          <p:cNvPr id="3" name="Sisällön paikkamerkki 2">
            <a:extLst>
              <a:ext uri="{FF2B5EF4-FFF2-40B4-BE49-F238E27FC236}">
                <a16:creationId xmlns:a16="http://schemas.microsoft.com/office/drawing/2014/main" id="{B332EFB5-0EE0-4240-B6DE-FFEC043F1F56}"/>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https://www.w3schools.com/js/js_hoisting.asp</a:t>
            </a:r>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p:txBody>
      </p:sp>
      <p:sp>
        <p:nvSpPr>
          <p:cNvPr id="4" name="Dian numeron paikkamerkki 3">
            <a:extLst>
              <a:ext uri="{FF2B5EF4-FFF2-40B4-BE49-F238E27FC236}">
                <a16:creationId xmlns:a16="http://schemas.microsoft.com/office/drawing/2014/main" id="{5ABF18B9-C5EC-466A-8FDD-F8B25FD90717}"/>
              </a:ext>
            </a:extLst>
          </p:cNvPr>
          <p:cNvSpPr>
            <a:spLocks noGrp="1"/>
          </p:cNvSpPr>
          <p:nvPr>
            <p:ph type="sldNum" sz="quarter" idx="12"/>
          </p:nvPr>
        </p:nvSpPr>
        <p:spPr/>
        <p:txBody>
          <a:bodyPr/>
          <a:lstStyle/>
          <a:p>
            <a:fld id="{3A98EE3D-8CD1-4C3F-BD1C-C98C9596463C}" type="slidenum">
              <a:rPr lang="en-US" smtClean="0"/>
              <a:pPr/>
              <a:t>85</a:t>
            </a:fld>
            <a:endParaRPr lang="en-US" dirty="0"/>
          </a:p>
        </p:txBody>
      </p:sp>
      <p:pic>
        <p:nvPicPr>
          <p:cNvPr id="6" name="Kuva 5">
            <a:extLst>
              <a:ext uri="{FF2B5EF4-FFF2-40B4-BE49-F238E27FC236}">
                <a16:creationId xmlns:a16="http://schemas.microsoft.com/office/drawing/2014/main" id="{97B3C20A-3A25-49AD-AD62-6ED612DCFE13}"/>
              </a:ext>
            </a:extLst>
          </p:cNvPr>
          <p:cNvPicPr>
            <a:picLocks noChangeAspect="1"/>
          </p:cNvPicPr>
          <p:nvPr/>
        </p:nvPicPr>
        <p:blipFill>
          <a:blip r:embed="rId3"/>
          <a:stretch>
            <a:fillRect/>
          </a:stretch>
        </p:blipFill>
        <p:spPr>
          <a:xfrm>
            <a:off x="861134" y="1109752"/>
            <a:ext cx="9330431" cy="5143468"/>
          </a:xfrm>
          <a:prstGeom prst="rect">
            <a:avLst/>
          </a:prstGeom>
        </p:spPr>
      </p:pic>
      <p:sp>
        <p:nvSpPr>
          <p:cNvPr id="7" name="Nuoli: Vasen 6">
            <a:extLst>
              <a:ext uri="{FF2B5EF4-FFF2-40B4-BE49-F238E27FC236}">
                <a16:creationId xmlns:a16="http://schemas.microsoft.com/office/drawing/2014/main" id="{CD2866D5-7D7E-415C-8B36-6D8F9F61C86A}"/>
              </a:ext>
            </a:extLst>
          </p:cNvPr>
          <p:cNvSpPr/>
          <p:nvPr/>
        </p:nvSpPr>
        <p:spPr>
          <a:xfrm>
            <a:off x="3702451" y="2443392"/>
            <a:ext cx="600075" cy="178422"/>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rgbClr val="FF0000"/>
              </a:solidFill>
            </a:endParaRPr>
          </a:p>
        </p:txBody>
      </p:sp>
      <p:sp>
        <p:nvSpPr>
          <p:cNvPr id="8" name="Nuoli: Vasen 7">
            <a:extLst>
              <a:ext uri="{FF2B5EF4-FFF2-40B4-BE49-F238E27FC236}">
                <a16:creationId xmlns:a16="http://schemas.microsoft.com/office/drawing/2014/main" id="{7E290C48-6BD5-4BA1-8B5D-E73F23661A76}"/>
              </a:ext>
            </a:extLst>
          </p:cNvPr>
          <p:cNvSpPr/>
          <p:nvPr/>
        </p:nvSpPr>
        <p:spPr>
          <a:xfrm>
            <a:off x="3588521" y="2939989"/>
            <a:ext cx="600075" cy="178422"/>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rgbClr val="FF0000"/>
              </a:solidFill>
            </a:endParaRPr>
          </a:p>
        </p:txBody>
      </p:sp>
      <p:sp>
        <p:nvSpPr>
          <p:cNvPr id="9" name="Nuoli: U-käännös 8">
            <a:extLst>
              <a:ext uri="{FF2B5EF4-FFF2-40B4-BE49-F238E27FC236}">
                <a16:creationId xmlns:a16="http://schemas.microsoft.com/office/drawing/2014/main" id="{35D44A1E-8ABA-4509-BFCC-7B0DFEFF0B95}"/>
              </a:ext>
            </a:extLst>
          </p:cNvPr>
          <p:cNvSpPr/>
          <p:nvPr/>
        </p:nvSpPr>
        <p:spPr>
          <a:xfrm rot="16200000">
            <a:off x="908382" y="2055672"/>
            <a:ext cx="700353" cy="301839"/>
          </a:xfrm>
          <a:prstGeom prst="utur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
        <p:nvSpPr>
          <p:cNvPr id="5" name="Suorakulmio: Pyöristetyt kulmat 4">
            <a:extLst>
              <a:ext uri="{FF2B5EF4-FFF2-40B4-BE49-F238E27FC236}">
                <a16:creationId xmlns:a16="http://schemas.microsoft.com/office/drawing/2014/main" id="{810E0FD6-14ED-44A9-A1C5-80E9505613BE}"/>
              </a:ext>
            </a:extLst>
          </p:cNvPr>
          <p:cNvSpPr/>
          <p:nvPr/>
        </p:nvSpPr>
        <p:spPr>
          <a:xfrm>
            <a:off x="1409478" y="2415493"/>
            <a:ext cx="703407" cy="23421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Tree>
    <p:extLst>
      <p:ext uri="{BB962C8B-B14F-4D97-AF65-F5344CB8AC3E}">
        <p14:creationId xmlns:p14="http://schemas.microsoft.com/office/powerpoint/2010/main" val="1288782556"/>
      </p:ext>
    </p:extLst>
  </p:cSld>
  <p:clrMapOvr>
    <a:overrideClrMapping bg1="dk1" tx1="lt1" bg2="dk2" tx2="lt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71D03E5E-7231-4BFD-A9E4-88B9821A4E7A}"/>
              </a:ext>
            </a:extLst>
          </p:cNvPr>
          <p:cNvSpPr>
            <a:spLocks noGrp="1"/>
          </p:cNvSpPr>
          <p:nvPr>
            <p:ph type="title"/>
          </p:nvPr>
        </p:nvSpPr>
        <p:spPr/>
        <p:txBody>
          <a:bodyPr>
            <a:normAutofit/>
          </a:bodyPr>
          <a:lstStyle/>
          <a:p>
            <a:pPr algn="ctr"/>
            <a:r>
              <a:rPr lang="fi-FI" dirty="0" err="1"/>
              <a:t>Variable</a:t>
            </a:r>
            <a:r>
              <a:rPr lang="fi-FI" dirty="0"/>
              <a:t> </a:t>
            </a:r>
            <a:r>
              <a:rPr lang="fi-FI" dirty="0" err="1"/>
              <a:t>Hoisting</a:t>
            </a:r>
            <a:endParaRPr lang="fi-FI" dirty="0"/>
          </a:p>
        </p:txBody>
      </p:sp>
      <p:sp>
        <p:nvSpPr>
          <p:cNvPr id="3" name="Sisällön paikkamerkki 2">
            <a:extLst>
              <a:ext uri="{FF2B5EF4-FFF2-40B4-BE49-F238E27FC236}">
                <a16:creationId xmlns:a16="http://schemas.microsoft.com/office/drawing/2014/main" id="{19DC7F8A-8EF2-41B0-868C-748556C65B14}"/>
              </a:ext>
            </a:extLst>
          </p:cNvPr>
          <p:cNvSpPr>
            <a:spLocks noGrp="1"/>
          </p:cNvSpPr>
          <p:nvPr>
            <p:ph idx="1"/>
          </p:nvPr>
        </p:nvSpPr>
        <p:spPr>
          <a:xfrm>
            <a:off x="861134" y="1109751"/>
            <a:ext cx="10294546" cy="5461644"/>
          </a:xfrm>
        </p:spPr>
        <p:txBody>
          <a:bodyPr>
            <a:normAutofit fontScale="92500" lnSpcReduction="10000"/>
          </a:bodyPr>
          <a:lstStyle/>
          <a:p>
            <a:r>
              <a:rPr lang="en-US" dirty="0"/>
              <a:t>The </a:t>
            </a:r>
            <a:r>
              <a:rPr lang="en-US" dirty="0">
                <a:solidFill>
                  <a:srgbClr val="00B050"/>
                </a:solidFill>
              </a:rPr>
              <a:t>variable</a:t>
            </a:r>
            <a:r>
              <a:rPr lang="en-US" dirty="0"/>
              <a:t> and </a:t>
            </a:r>
            <a:r>
              <a:rPr lang="en-US" dirty="0">
                <a:solidFill>
                  <a:srgbClr val="00B050"/>
                </a:solidFill>
              </a:rPr>
              <a:t>function declarations </a:t>
            </a:r>
            <a:r>
              <a:rPr lang="en-US" dirty="0"/>
              <a:t>are put into memory during the compile phase,  but stay exactly where you typed them in your code. </a:t>
            </a:r>
            <a:r>
              <a:rPr lang="en-US" dirty="0">
                <a:solidFill>
                  <a:srgbClr val="00B050"/>
                </a:solidFill>
              </a:rPr>
              <a:t>JavaScript </a:t>
            </a:r>
            <a:r>
              <a:rPr lang="en-US" dirty="0"/>
              <a:t>only hoists </a:t>
            </a:r>
            <a:r>
              <a:rPr lang="en-US" dirty="0">
                <a:solidFill>
                  <a:srgbClr val="00B050"/>
                </a:solidFill>
              </a:rPr>
              <a:t>declarations, </a:t>
            </a:r>
            <a:r>
              <a:rPr lang="en-US" dirty="0"/>
              <a:t>not </a:t>
            </a:r>
            <a:r>
              <a:rPr lang="en-US" dirty="0">
                <a:solidFill>
                  <a:srgbClr val="00B050"/>
                </a:solidFill>
              </a:rPr>
              <a:t>initializations.</a:t>
            </a:r>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https://developer.mozilla.org/en-US/docs/Glossary/Hoisting</a:t>
            </a:r>
          </a:p>
        </p:txBody>
      </p:sp>
      <p:sp>
        <p:nvSpPr>
          <p:cNvPr id="5" name="Dian numeron paikkamerkki 4">
            <a:extLst>
              <a:ext uri="{FF2B5EF4-FFF2-40B4-BE49-F238E27FC236}">
                <a16:creationId xmlns:a16="http://schemas.microsoft.com/office/drawing/2014/main" id="{E2D8245F-9621-45B8-96E8-8CD09A87D6A8}"/>
              </a:ext>
            </a:extLst>
          </p:cNvPr>
          <p:cNvSpPr>
            <a:spLocks noGrp="1"/>
          </p:cNvSpPr>
          <p:nvPr>
            <p:ph type="sldNum" sz="quarter" idx="12"/>
          </p:nvPr>
        </p:nvSpPr>
        <p:spPr/>
        <p:txBody>
          <a:bodyPr/>
          <a:lstStyle/>
          <a:p>
            <a:fld id="{3A98EE3D-8CD1-4C3F-BD1C-C98C9596463C}" type="slidenum">
              <a:rPr lang="en-US" smtClean="0"/>
              <a:t>86</a:t>
            </a:fld>
            <a:endParaRPr lang="en-US" dirty="0"/>
          </a:p>
        </p:txBody>
      </p:sp>
      <p:pic>
        <p:nvPicPr>
          <p:cNvPr id="8" name="Kuva 7">
            <a:extLst>
              <a:ext uri="{FF2B5EF4-FFF2-40B4-BE49-F238E27FC236}">
                <a16:creationId xmlns:a16="http://schemas.microsoft.com/office/drawing/2014/main" id="{447B5A42-3FC8-45FD-A8AA-E038670C4EFF}"/>
              </a:ext>
            </a:extLst>
          </p:cNvPr>
          <p:cNvPicPr>
            <a:picLocks noChangeAspect="1"/>
          </p:cNvPicPr>
          <p:nvPr/>
        </p:nvPicPr>
        <p:blipFill>
          <a:blip r:embed="rId2"/>
          <a:stretch>
            <a:fillRect/>
          </a:stretch>
        </p:blipFill>
        <p:spPr>
          <a:xfrm>
            <a:off x="946859" y="4035882"/>
            <a:ext cx="9056873" cy="1813966"/>
          </a:xfrm>
          <a:prstGeom prst="rect">
            <a:avLst/>
          </a:prstGeom>
        </p:spPr>
      </p:pic>
      <p:pic>
        <p:nvPicPr>
          <p:cNvPr id="4" name="Kuva 3">
            <a:extLst>
              <a:ext uri="{FF2B5EF4-FFF2-40B4-BE49-F238E27FC236}">
                <a16:creationId xmlns:a16="http://schemas.microsoft.com/office/drawing/2014/main" id="{FF7A39D5-1148-449E-BB86-9DC29D635963}"/>
              </a:ext>
            </a:extLst>
          </p:cNvPr>
          <p:cNvPicPr>
            <a:picLocks noChangeAspect="1"/>
          </p:cNvPicPr>
          <p:nvPr/>
        </p:nvPicPr>
        <p:blipFill>
          <a:blip r:embed="rId3"/>
          <a:stretch>
            <a:fillRect/>
          </a:stretch>
        </p:blipFill>
        <p:spPr>
          <a:xfrm>
            <a:off x="946859" y="1957338"/>
            <a:ext cx="8254291" cy="1908887"/>
          </a:xfrm>
          <a:prstGeom prst="rect">
            <a:avLst/>
          </a:prstGeom>
        </p:spPr>
      </p:pic>
      <p:sp>
        <p:nvSpPr>
          <p:cNvPr id="6" name="Suorakulmio: Pyöristetyt kulmat 5">
            <a:extLst>
              <a:ext uri="{FF2B5EF4-FFF2-40B4-BE49-F238E27FC236}">
                <a16:creationId xmlns:a16="http://schemas.microsoft.com/office/drawing/2014/main" id="{58263BF2-5F04-49F8-90BD-966B77EBB2B4}"/>
              </a:ext>
            </a:extLst>
          </p:cNvPr>
          <p:cNvSpPr/>
          <p:nvPr/>
        </p:nvSpPr>
        <p:spPr>
          <a:xfrm>
            <a:off x="1704513" y="3169328"/>
            <a:ext cx="1216240" cy="25967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9" name="Nuoli: U-käännös 8">
            <a:extLst>
              <a:ext uri="{FF2B5EF4-FFF2-40B4-BE49-F238E27FC236}">
                <a16:creationId xmlns:a16="http://schemas.microsoft.com/office/drawing/2014/main" id="{410AB0AD-7844-4EBE-8E17-015E588E5F5C}"/>
              </a:ext>
            </a:extLst>
          </p:cNvPr>
          <p:cNvSpPr/>
          <p:nvPr/>
        </p:nvSpPr>
        <p:spPr>
          <a:xfrm rot="16200000">
            <a:off x="774375" y="2427060"/>
            <a:ext cx="1472711" cy="301839"/>
          </a:xfrm>
          <a:prstGeom prst="utur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Tree>
    <p:extLst>
      <p:ext uri="{BB962C8B-B14F-4D97-AF65-F5344CB8AC3E}">
        <p14:creationId xmlns:p14="http://schemas.microsoft.com/office/powerpoint/2010/main" val="36514152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92E4EECF-E536-4E82-BCBC-F07B7D7150E9}"/>
              </a:ext>
            </a:extLst>
          </p:cNvPr>
          <p:cNvSpPr>
            <a:spLocks noGrp="1"/>
          </p:cNvSpPr>
          <p:nvPr>
            <p:ph type="title"/>
          </p:nvPr>
        </p:nvSpPr>
        <p:spPr/>
        <p:txBody>
          <a:bodyPr>
            <a:normAutofit fontScale="90000"/>
          </a:bodyPr>
          <a:lstStyle/>
          <a:p>
            <a:pPr algn="ctr"/>
            <a:r>
              <a:rPr lang="fi-FI" dirty="0"/>
              <a:t>Using </a:t>
            </a:r>
            <a:r>
              <a:rPr lang="fi-FI" dirty="0" err="1"/>
              <a:t>Variables</a:t>
            </a:r>
            <a:r>
              <a:rPr lang="fi-FI" dirty="0"/>
              <a:t> : </a:t>
            </a:r>
            <a:r>
              <a:rPr lang="fi-FI" dirty="0" err="1"/>
              <a:t>Var</a:t>
            </a:r>
            <a:r>
              <a:rPr lang="fi-FI" dirty="0"/>
              <a:t>, </a:t>
            </a:r>
            <a:r>
              <a:rPr lang="fi-FI" dirty="0" err="1"/>
              <a:t>Let</a:t>
            </a:r>
            <a:r>
              <a:rPr lang="fi-FI" dirty="0"/>
              <a:t> and </a:t>
            </a:r>
            <a:r>
              <a:rPr lang="fi-FI" dirty="0" err="1"/>
              <a:t>Const</a:t>
            </a:r>
            <a:endParaRPr lang="fi-FI" dirty="0"/>
          </a:p>
        </p:txBody>
      </p:sp>
      <p:sp>
        <p:nvSpPr>
          <p:cNvPr id="5" name="Sisällön paikkamerkki 4">
            <a:extLst>
              <a:ext uri="{FF2B5EF4-FFF2-40B4-BE49-F238E27FC236}">
                <a16:creationId xmlns:a16="http://schemas.microsoft.com/office/drawing/2014/main" id="{30F03484-CAE4-47E2-AA3F-CE957F65AD04}"/>
              </a:ext>
            </a:extLst>
          </p:cNvPr>
          <p:cNvSpPr>
            <a:spLocks noGrp="1"/>
          </p:cNvSpPr>
          <p:nvPr>
            <p:ph sz="half" idx="1"/>
          </p:nvPr>
        </p:nvSpPr>
        <p:spPr>
          <a:xfrm>
            <a:off x="798989" y="1180729"/>
            <a:ext cx="5095784" cy="5390666"/>
          </a:xfrm>
        </p:spPr>
        <p:txBody>
          <a:bodyPr>
            <a:normAutofit fontScale="32500" lnSpcReduction="20000"/>
          </a:bodyPr>
          <a:lstStyle/>
          <a:p>
            <a:r>
              <a:rPr lang="en-US" sz="4900" dirty="0">
                <a:latin typeface="Candara" panose="020E0502030303020204" pitchFamily="34" charset="0"/>
              </a:rPr>
              <a:t>Values can be held in </a:t>
            </a:r>
            <a:r>
              <a:rPr lang="en-US" sz="4900" dirty="0">
                <a:solidFill>
                  <a:srgbClr val="00B050"/>
                </a:solidFill>
                <a:latin typeface="Candara" panose="020E0502030303020204" pitchFamily="34" charset="0"/>
              </a:rPr>
              <a:t>variables</a:t>
            </a:r>
            <a:r>
              <a:rPr lang="en-US" sz="4900" dirty="0">
                <a:latin typeface="Candara" panose="020E0502030303020204" pitchFamily="34" charset="0"/>
              </a:rPr>
              <a:t>; think of </a:t>
            </a:r>
            <a:r>
              <a:rPr lang="en-US" sz="4900" dirty="0">
                <a:solidFill>
                  <a:srgbClr val="00B050"/>
                </a:solidFill>
                <a:latin typeface="Candara" panose="020E0502030303020204" pitchFamily="34" charset="0"/>
              </a:rPr>
              <a:t>variables</a:t>
            </a:r>
            <a:r>
              <a:rPr lang="en-US" sz="4900" dirty="0">
                <a:latin typeface="Candara" panose="020E0502030303020204" pitchFamily="34" charset="0"/>
              </a:rPr>
              <a:t> as just containers for values. </a:t>
            </a:r>
            <a:r>
              <a:rPr lang="en-US" sz="4900" dirty="0">
                <a:solidFill>
                  <a:srgbClr val="00B050"/>
                </a:solidFill>
                <a:latin typeface="Candara" panose="020E0502030303020204" pitchFamily="34" charset="0"/>
              </a:rPr>
              <a:t>Variables</a:t>
            </a:r>
            <a:r>
              <a:rPr lang="en-US" sz="4900" dirty="0">
                <a:latin typeface="Candara" panose="020E0502030303020204" pitchFamily="34" charset="0"/>
              </a:rPr>
              <a:t> have to be declared (created) to be used. </a:t>
            </a:r>
          </a:p>
          <a:p>
            <a:r>
              <a:rPr lang="en-US" sz="4900" dirty="0">
                <a:latin typeface="Candara" panose="020E0502030303020204" pitchFamily="34" charset="0"/>
              </a:rPr>
              <a:t>The </a:t>
            </a:r>
            <a:r>
              <a:rPr lang="en-US" sz="4900" dirty="0">
                <a:solidFill>
                  <a:srgbClr val="00B050"/>
                </a:solidFill>
                <a:latin typeface="Candara" panose="020E0502030303020204" pitchFamily="34" charset="0"/>
              </a:rPr>
              <a:t>let</a:t>
            </a:r>
            <a:r>
              <a:rPr lang="en-US" sz="4900" dirty="0">
                <a:latin typeface="Candara" panose="020E0502030303020204" pitchFamily="34" charset="0"/>
              </a:rPr>
              <a:t> keyword has some differences to </a:t>
            </a:r>
            <a:r>
              <a:rPr lang="en-US" sz="4900" dirty="0">
                <a:solidFill>
                  <a:srgbClr val="00B050"/>
                </a:solidFill>
                <a:latin typeface="Candara" panose="020E0502030303020204" pitchFamily="34" charset="0"/>
              </a:rPr>
              <a:t>var</a:t>
            </a:r>
            <a:r>
              <a:rPr lang="en-US" sz="4900" dirty="0">
                <a:latin typeface="Candara" panose="020E0502030303020204" pitchFamily="34" charset="0"/>
              </a:rPr>
              <a:t>, with the most obvious being that </a:t>
            </a:r>
            <a:r>
              <a:rPr lang="en-US" sz="4900" dirty="0">
                <a:solidFill>
                  <a:srgbClr val="00B050"/>
                </a:solidFill>
                <a:latin typeface="Candara" panose="020E0502030303020204" pitchFamily="34" charset="0"/>
              </a:rPr>
              <a:t>let</a:t>
            </a:r>
            <a:r>
              <a:rPr lang="en-US" sz="4900" dirty="0">
                <a:latin typeface="Candara" panose="020E0502030303020204" pitchFamily="34" charset="0"/>
              </a:rPr>
              <a:t> allows a more limited access to the variable than </a:t>
            </a:r>
            <a:r>
              <a:rPr lang="en-US" sz="4900" dirty="0">
                <a:solidFill>
                  <a:srgbClr val="00B050"/>
                </a:solidFill>
                <a:latin typeface="Candara" panose="020E0502030303020204" pitchFamily="34" charset="0"/>
              </a:rPr>
              <a:t>var</a:t>
            </a:r>
            <a:r>
              <a:rPr lang="en-US" sz="4900" dirty="0">
                <a:latin typeface="Candara" panose="020E0502030303020204" pitchFamily="34" charset="0"/>
              </a:rPr>
              <a:t>. This is called "</a:t>
            </a:r>
            <a:r>
              <a:rPr lang="en-US" sz="4900" dirty="0">
                <a:solidFill>
                  <a:srgbClr val="00B050"/>
                </a:solidFill>
                <a:latin typeface="Candara" panose="020E0502030303020204" pitchFamily="34" charset="0"/>
              </a:rPr>
              <a:t>block scoping</a:t>
            </a:r>
            <a:r>
              <a:rPr lang="en-US" sz="4900" dirty="0">
                <a:latin typeface="Candara" panose="020E0502030303020204" pitchFamily="34" charset="0"/>
              </a:rPr>
              <a:t>" as opposed to</a:t>
            </a:r>
            <a:r>
              <a:rPr lang="en-US" sz="4900" dirty="0">
                <a:solidFill>
                  <a:srgbClr val="00B050"/>
                </a:solidFill>
                <a:latin typeface="Candara" panose="020E0502030303020204" pitchFamily="34" charset="0"/>
              </a:rPr>
              <a:t> regular </a:t>
            </a:r>
            <a:r>
              <a:rPr lang="en-US" sz="4900" dirty="0">
                <a:latin typeface="Candara" panose="020E0502030303020204" pitchFamily="34" charset="0"/>
              </a:rPr>
              <a:t>or </a:t>
            </a:r>
            <a:r>
              <a:rPr lang="en-US" sz="4900" dirty="0">
                <a:solidFill>
                  <a:srgbClr val="00B050"/>
                </a:solidFill>
                <a:latin typeface="Candara" panose="020E0502030303020204" pitchFamily="34" charset="0"/>
              </a:rPr>
              <a:t>function scoping</a:t>
            </a:r>
            <a:r>
              <a:rPr lang="en-US" sz="4900" dirty="0">
                <a:latin typeface="Candara" panose="020E0502030303020204" pitchFamily="34" charset="0"/>
              </a:rPr>
              <a:t>.</a:t>
            </a:r>
          </a:p>
          <a:p>
            <a:r>
              <a:rPr lang="en-US" sz="4900" dirty="0">
                <a:latin typeface="Candara" panose="020E0502030303020204" pitchFamily="34" charset="0"/>
              </a:rPr>
              <a:t>The attempt to access age outside of the </a:t>
            </a:r>
            <a:r>
              <a:rPr lang="en-US" sz="4900" dirty="0">
                <a:solidFill>
                  <a:srgbClr val="00B050"/>
                </a:solidFill>
                <a:latin typeface="Candara" panose="020E0502030303020204" pitchFamily="34" charset="0"/>
              </a:rPr>
              <a:t>if statement </a:t>
            </a:r>
            <a:r>
              <a:rPr lang="en-US" sz="4900" dirty="0">
                <a:latin typeface="Candara" panose="020E0502030303020204" pitchFamily="34" charset="0"/>
              </a:rPr>
              <a:t>results in an error, because age was “</a:t>
            </a:r>
            <a:r>
              <a:rPr lang="en-US" sz="4900" dirty="0">
                <a:solidFill>
                  <a:srgbClr val="00B050"/>
                </a:solidFill>
                <a:latin typeface="Candara" panose="020E0502030303020204" pitchFamily="34" charset="0"/>
              </a:rPr>
              <a:t>block-scoped</a:t>
            </a:r>
            <a:r>
              <a:rPr lang="en-US" sz="4900" dirty="0">
                <a:latin typeface="Candara" panose="020E0502030303020204" pitchFamily="34" charset="0"/>
              </a:rPr>
              <a:t>” to the</a:t>
            </a:r>
            <a:r>
              <a:rPr lang="en-US" sz="4900" dirty="0">
                <a:solidFill>
                  <a:srgbClr val="00B050"/>
                </a:solidFill>
                <a:latin typeface="Candara" panose="020E0502030303020204" pitchFamily="34" charset="0"/>
              </a:rPr>
              <a:t> </a:t>
            </a:r>
            <a:r>
              <a:rPr lang="en-US" sz="4900" dirty="0">
                <a:latin typeface="Candara" panose="020E0502030303020204" pitchFamily="34" charset="0"/>
              </a:rPr>
              <a:t>if, whereas </a:t>
            </a:r>
            <a:r>
              <a:rPr lang="en-US" sz="4900" dirty="0" err="1">
                <a:latin typeface="Candara" panose="020E0502030303020204" pitchFamily="34" charset="0"/>
              </a:rPr>
              <a:t>myName</a:t>
            </a:r>
            <a:r>
              <a:rPr lang="en-US" sz="4900" dirty="0">
                <a:latin typeface="Candara" panose="020E0502030303020204" pitchFamily="34" charset="0"/>
              </a:rPr>
              <a:t> was not.</a:t>
            </a:r>
          </a:p>
          <a:p>
            <a:r>
              <a:rPr lang="en-US" sz="4900" dirty="0">
                <a:latin typeface="Candara" panose="020E0502030303020204" pitchFamily="34" charset="0"/>
              </a:rPr>
              <a:t>A third declaration form is </a:t>
            </a:r>
            <a:r>
              <a:rPr lang="en-US" sz="4900" dirty="0">
                <a:solidFill>
                  <a:srgbClr val="00B050"/>
                </a:solidFill>
                <a:latin typeface="Candara" panose="020E0502030303020204" pitchFamily="34" charset="0"/>
              </a:rPr>
              <a:t>const</a:t>
            </a:r>
            <a:r>
              <a:rPr lang="en-US" sz="4900" dirty="0">
                <a:latin typeface="Candara" panose="020E0502030303020204" pitchFamily="34" charset="0"/>
              </a:rPr>
              <a:t>. It's like </a:t>
            </a:r>
            <a:r>
              <a:rPr lang="en-US" sz="4900" dirty="0">
                <a:solidFill>
                  <a:srgbClr val="00B050"/>
                </a:solidFill>
                <a:latin typeface="Candara" panose="020E0502030303020204" pitchFamily="34" charset="0"/>
              </a:rPr>
              <a:t>let </a:t>
            </a:r>
            <a:r>
              <a:rPr lang="en-US" sz="4900" dirty="0">
                <a:latin typeface="Candara" panose="020E0502030303020204" pitchFamily="34" charset="0"/>
              </a:rPr>
              <a:t>but has an additional limitation that it must be given a value at the moment it's declared, and </a:t>
            </a:r>
            <a:r>
              <a:rPr lang="en-US" sz="4900" dirty="0">
                <a:solidFill>
                  <a:srgbClr val="00B050"/>
                </a:solidFill>
                <a:latin typeface="Candara" panose="020E0502030303020204" pitchFamily="34" charset="0"/>
              </a:rPr>
              <a:t>const</a:t>
            </a:r>
            <a:r>
              <a:rPr lang="en-US" sz="4900" dirty="0">
                <a:latin typeface="Candara" panose="020E0502030303020204" pitchFamily="34" charset="0"/>
              </a:rPr>
              <a:t> cannot be re-assigned a different value later.</a:t>
            </a:r>
            <a:endParaRPr lang="fi-FI" sz="4900" dirty="0">
              <a:latin typeface="Candara" panose="020E0502030303020204" pitchFamily="34" charset="0"/>
            </a:endParaRPr>
          </a:p>
          <a:p>
            <a:r>
              <a:rPr lang="fi-FI" sz="4900" dirty="0" err="1">
                <a:latin typeface="Candara" panose="020E0502030303020204" pitchFamily="34" charset="0"/>
              </a:rPr>
              <a:t>Source</a:t>
            </a:r>
            <a:r>
              <a:rPr lang="fi-FI" sz="4900" dirty="0">
                <a:latin typeface="Candara" panose="020E0502030303020204" pitchFamily="34" charset="0"/>
              </a:rPr>
              <a:t>: https://github.com/getify/You-Dont-Know-JS/blob/2nd-ed/get-started/ch2.md</a:t>
            </a:r>
          </a:p>
          <a:p>
            <a:endParaRPr lang="en-US" dirty="0"/>
          </a:p>
          <a:p>
            <a:endParaRPr lang="en-US" dirty="0"/>
          </a:p>
          <a:p>
            <a:endParaRPr lang="en-US" dirty="0"/>
          </a:p>
          <a:p>
            <a:endParaRPr lang="en-US" dirty="0"/>
          </a:p>
          <a:p>
            <a:endParaRPr lang="en-US"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p:txBody>
      </p:sp>
      <p:sp>
        <p:nvSpPr>
          <p:cNvPr id="6" name="Sisällön paikkamerkki 5">
            <a:extLst>
              <a:ext uri="{FF2B5EF4-FFF2-40B4-BE49-F238E27FC236}">
                <a16:creationId xmlns:a16="http://schemas.microsoft.com/office/drawing/2014/main" id="{74222A8B-335C-459F-9484-FCA607446FF7}"/>
              </a:ext>
            </a:extLst>
          </p:cNvPr>
          <p:cNvSpPr>
            <a:spLocks noGrp="1"/>
          </p:cNvSpPr>
          <p:nvPr>
            <p:ph sz="half" idx="2"/>
          </p:nvPr>
        </p:nvSpPr>
        <p:spPr>
          <a:xfrm>
            <a:off x="6217653" y="1180729"/>
            <a:ext cx="5175357" cy="5390665"/>
          </a:xfrm>
        </p:spPr>
        <p:txBody>
          <a:bodyPr>
            <a:normAutofit fontScale="32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p:txBody>
      </p:sp>
      <p:sp>
        <p:nvSpPr>
          <p:cNvPr id="4" name="Dian numeron paikkamerkki 3">
            <a:extLst>
              <a:ext uri="{FF2B5EF4-FFF2-40B4-BE49-F238E27FC236}">
                <a16:creationId xmlns:a16="http://schemas.microsoft.com/office/drawing/2014/main" id="{A7E70F03-FA04-4B38-B258-2C28644B78F4}"/>
              </a:ext>
            </a:extLst>
          </p:cNvPr>
          <p:cNvSpPr>
            <a:spLocks noGrp="1"/>
          </p:cNvSpPr>
          <p:nvPr>
            <p:ph type="sldNum" sz="quarter" idx="12"/>
          </p:nvPr>
        </p:nvSpPr>
        <p:spPr/>
        <p:txBody>
          <a:bodyPr/>
          <a:lstStyle/>
          <a:p>
            <a:fld id="{3A98EE3D-8CD1-4C3F-BD1C-C98C9596463C}" type="slidenum">
              <a:rPr lang="en-US" smtClean="0"/>
              <a:pPr/>
              <a:t>87</a:t>
            </a:fld>
            <a:endParaRPr lang="en-US" dirty="0"/>
          </a:p>
        </p:txBody>
      </p:sp>
      <p:pic>
        <p:nvPicPr>
          <p:cNvPr id="3" name="Kuva 2">
            <a:extLst>
              <a:ext uri="{FF2B5EF4-FFF2-40B4-BE49-F238E27FC236}">
                <a16:creationId xmlns:a16="http://schemas.microsoft.com/office/drawing/2014/main" id="{5D6B2755-1AE7-4F29-A8E7-348740441276}"/>
              </a:ext>
            </a:extLst>
          </p:cNvPr>
          <p:cNvPicPr>
            <a:picLocks noChangeAspect="1"/>
          </p:cNvPicPr>
          <p:nvPr/>
        </p:nvPicPr>
        <p:blipFill>
          <a:blip r:embed="rId2"/>
          <a:stretch>
            <a:fillRect/>
          </a:stretch>
        </p:blipFill>
        <p:spPr>
          <a:xfrm>
            <a:off x="6217653" y="1180728"/>
            <a:ext cx="4361895" cy="4684675"/>
          </a:xfrm>
          <a:prstGeom prst="rect">
            <a:avLst/>
          </a:prstGeom>
        </p:spPr>
      </p:pic>
    </p:spTree>
    <p:extLst>
      <p:ext uri="{BB962C8B-B14F-4D97-AF65-F5344CB8AC3E}">
        <p14:creationId xmlns:p14="http://schemas.microsoft.com/office/powerpoint/2010/main" val="22823522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58BD6D8D-80DD-46FB-8D1E-7CAF80AF1C0B}"/>
              </a:ext>
            </a:extLst>
          </p:cNvPr>
          <p:cNvSpPr>
            <a:spLocks noGrp="1"/>
          </p:cNvSpPr>
          <p:nvPr>
            <p:ph type="title"/>
          </p:nvPr>
        </p:nvSpPr>
        <p:spPr/>
        <p:txBody>
          <a:bodyPr>
            <a:normAutofit fontScale="90000"/>
          </a:bodyPr>
          <a:lstStyle/>
          <a:p>
            <a:pPr algn="ctr"/>
            <a:r>
              <a:rPr lang="fi-FI" dirty="0" err="1"/>
              <a:t>The</a:t>
            </a:r>
            <a:r>
              <a:rPr lang="fi-FI" dirty="0"/>
              <a:t> </a:t>
            </a:r>
            <a:r>
              <a:rPr lang="fi-FI" dirty="0" err="1"/>
              <a:t>difference</a:t>
            </a:r>
            <a:r>
              <a:rPr lang="fi-FI" dirty="0"/>
              <a:t> </a:t>
            </a:r>
            <a:r>
              <a:rPr lang="fi-FI" dirty="0" err="1"/>
              <a:t>between</a:t>
            </a:r>
            <a:r>
              <a:rPr lang="fi-FI" dirty="0"/>
              <a:t> </a:t>
            </a:r>
            <a:r>
              <a:rPr lang="fi-FI" dirty="0" err="1"/>
              <a:t>Var</a:t>
            </a:r>
            <a:r>
              <a:rPr lang="fi-FI" dirty="0"/>
              <a:t> and </a:t>
            </a:r>
            <a:r>
              <a:rPr lang="fi-FI" dirty="0" err="1"/>
              <a:t>Let</a:t>
            </a:r>
            <a:endParaRPr lang="fi-FI" dirty="0"/>
          </a:p>
        </p:txBody>
      </p:sp>
      <p:sp>
        <p:nvSpPr>
          <p:cNvPr id="3" name="Sisällön paikkamerkki 2">
            <a:extLst>
              <a:ext uri="{FF2B5EF4-FFF2-40B4-BE49-F238E27FC236}">
                <a16:creationId xmlns:a16="http://schemas.microsoft.com/office/drawing/2014/main" id="{5AA67A61-26B5-4DA7-A217-5A2AE1095B16}"/>
              </a:ext>
            </a:extLst>
          </p:cNvPr>
          <p:cNvSpPr>
            <a:spLocks noGrp="1"/>
          </p:cNvSpPr>
          <p:nvPr>
            <p:ph sz="half" idx="1"/>
          </p:nvPr>
        </p:nvSpPr>
        <p:spPr>
          <a:xfrm>
            <a:off x="798990" y="1180730"/>
            <a:ext cx="4938026" cy="5390665"/>
          </a:xfrm>
        </p:spPr>
        <p:txBody>
          <a:bodyPr>
            <a:normAutofit/>
          </a:bodyPr>
          <a:lstStyle/>
          <a:p>
            <a:r>
              <a:rPr lang="en-US" dirty="0"/>
              <a:t>Back when JavaScript was first created, there was only </a:t>
            </a:r>
            <a:r>
              <a:rPr lang="en-US" dirty="0">
                <a:solidFill>
                  <a:srgbClr val="00B050"/>
                </a:solidFill>
              </a:rPr>
              <a:t>var</a:t>
            </a:r>
            <a:r>
              <a:rPr lang="en-US" dirty="0"/>
              <a:t>. </a:t>
            </a:r>
          </a:p>
          <a:p>
            <a:r>
              <a:rPr lang="en-US" dirty="0">
                <a:solidFill>
                  <a:srgbClr val="00B050"/>
                </a:solidFill>
              </a:rPr>
              <a:t>Let</a:t>
            </a:r>
            <a:r>
              <a:rPr lang="en-US" dirty="0"/>
              <a:t> and </a:t>
            </a:r>
            <a:r>
              <a:rPr lang="en-US" dirty="0">
                <a:solidFill>
                  <a:srgbClr val="00B050"/>
                </a:solidFill>
              </a:rPr>
              <a:t>const</a:t>
            </a:r>
            <a:r>
              <a:rPr lang="en-US" dirty="0"/>
              <a:t> were created in modern versions of JavaScript.</a:t>
            </a:r>
          </a:p>
          <a:p>
            <a:r>
              <a:rPr lang="en-US" dirty="0"/>
              <a:t>If you write a multiline JavaScript program that declares and initializes a </a:t>
            </a:r>
            <a:r>
              <a:rPr lang="en-US" dirty="0">
                <a:solidFill>
                  <a:srgbClr val="00B050"/>
                </a:solidFill>
              </a:rPr>
              <a:t>variable</a:t>
            </a:r>
            <a:r>
              <a:rPr lang="en-US" dirty="0"/>
              <a:t>, you can actually declare a </a:t>
            </a:r>
            <a:r>
              <a:rPr lang="en-US" dirty="0">
                <a:solidFill>
                  <a:srgbClr val="00B050"/>
                </a:solidFill>
              </a:rPr>
              <a:t>variable</a:t>
            </a:r>
            <a:r>
              <a:rPr lang="en-US" dirty="0"/>
              <a:t> with var after you initialize it and it will still work.</a:t>
            </a:r>
          </a:p>
          <a:p>
            <a:r>
              <a:rPr lang="en-US" dirty="0"/>
              <a:t>This works because of </a:t>
            </a:r>
            <a:r>
              <a:rPr lang="en-US" dirty="0">
                <a:solidFill>
                  <a:srgbClr val="00B050"/>
                </a:solidFill>
              </a:rPr>
              <a:t>hoisting</a:t>
            </a:r>
            <a:r>
              <a:rPr lang="en-US" dirty="0"/>
              <a:t>.</a:t>
            </a:r>
            <a:endParaRPr lang="fi-FI" dirty="0"/>
          </a:p>
          <a:p>
            <a:r>
              <a:rPr lang="en-US" dirty="0">
                <a:solidFill>
                  <a:srgbClr val="00B050"/>
                </a:solidFill>
              </a:rPr>
              <a:t>Hoisting </a:t>
            </a:r>
            <a:r>
              <a:rPr lang="en-US" dirty="0"/>
              <a:t>no longer works with </a:t>
            </a:r>
            <a:r>
              <a:rPr lang="en-US" dirty="0">
                <a:solidFill>
                  <a:srgbClr val="00B050"/>
                </a:solidFill>
              </a:rPr>
              <a:t>let</a:t>
            </a:r>
            <a:r>
              <a:rPr lang="en-US" dirty="0"/>
              <a:t>. If we changed </a:t>
            </a:r>
            <a:r>
              <a:rPr lang="en-US" dirty="0">
                <a:solidFill>
                  <a:srgbClr val="00B050"/>
                </a:solidFill>
              </a:rPr>
              <a:t>var</a:t>
            </a:r>
            <a:r>
              <a:rPr lang="en-US" dirty="0"/>
              <a:t> to </a:t>
            </a:r>
            <a:r>
              <a:rPr lang="en-US" dirty="0">
                <a:solidFill>
                  <a:srgbClr val="00B050"/>
                </a:solidFill>
              </a:rPr>
              <a:t>let </a:t>
            </a:r>
            <a:r>
              <a:rPr lang="en-US" dirty="0"/>
              <a:t> in the example, it would fail with an error. This is a good thing.</a:t>
            </a:r>
            <a:endParaRPr lang="fi-FI" dirty="0"/>
          </a:p>
          <a:p>
            <a:endParaRPr lang="fi-FI" dirty="0"/>
          </a:p>
        </p:txBody>
      </p:sp>
      <p:sp>
        <p:nvSpPr>
          <p:cNvPr id="4" name="Sisällön paikkamerkki 3">
            <a:extLst>
              <a:ext uri="{FF2B5EF4-FFF2-40B4-BE49-F238E27FC236}">
                <a16:creationId xmlns:a16="http://schemas.microsoft.com/office/drawing/2014/main" id="{C9F14836-6CB0-4FD0-9640-DDC86077590C}"/>
              </a:ext>
            </a:extLst>
          </p:cNvPr>
          <p:cNvSpPr>
            <a:spLocks noGrp="1"/>
          </p:cNvSpPr>
          <p:nvPr>
            <p:ph sz="half" idx="2"/>
          </p:nvPr>
        </p:nvSpPr>
        <p:spPr>
          <a:xfrm>
            <a:off x="6217654" y="1476214"/>
            <a:ext cx="4938026" cy="5390664"/>
          </a:xfrm>
        </p:spPr>
        <p:txBody>
          <a:bodyPr>
            <a:normAutofit/>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https://developer.mozilla.org/en-US/docs/Learn/JavaScript/First_steps/Variables</a:t>
            </a:r>
          </a:p>
        </p:txBody>
      </p:sp>
      <p:sp>
        <p:nvSpPr>
          <p:cNvPr id="5" name="Dian numeron paikkamerkki 4">
            <a:extLst>
              <a:ext uri="{FF2B5EF4-FFF2-40B4-BE49-F238E27FC236}">
                <a16:creationId xmlns:a16="http://schemas.microsoft.com/office/drawing/2014/main" id="{93A4053B-C089-4971-B26F-B4764CDB9813}"/>
              </a:ext>
            </a:extLst>
          </p:cNvPr>
          <p:cNvSpPr>
            <a:spLocks noGrp="1"/>
          </p:cNvSpPr>
          <p:nvPr>
            <p:ph type="sldNum" sz="quarter" idx="12"/>
          </p:nvPr>
        </p:nvSpPr>
        <p:spPr/>
        <p:txBody>
          <a:bodyPr/>
          <a:lstStyle/>
          <a:p>
            <a:fld id="{3A98EE3D-8CD1-4C3F-BD1C-C98C9596463C}" type="slidenum">
              <a:rPr lang="en-US" smtClean="0"/>
              <a:t>88</a:t>
            </a:fld>
            <a:endParaRPr lang="en-US" dirty="0"/>
          </a:p>
        </p:txBody>
      </p:sp>
      <p:pic>
        <p:nvPicPr>
          <p:cNvPr id="10" name="Kuva 9">
            <a:extLst>
              <a:ext uri="{FF2B5EF4-FFF2-40B4-BE49-F238E27FC236}">
                <a16:creationId xmlns:a16="http://schemas.microsoft.com/office/drawing/2014/main" id="{112C91EA-840E-4A2E-A5F6-99EC12D26AF5}"/>
              </a:ext>
            </a:extLst>
          </p:cNvPr>
          <p:cNvPicPr>
            <a:picLocks noChangeAspect="1"/>
          </p:cNvPicPr>
          <p:nvPr/>
        </p:nvPicPr>
        <p:blipFill>
          <a:blip r:embed="rId2"/>
          <a:stretch>
            <a:fillRect/>
          </a:stretch>
        </p:blipFill>
        <p:spPr>
          <a:xfrm>
            <a:off x="6096000" y="1180730"/>
            <a:ext cx="5888094" cy="4201056"/>
          </a:xfrm>
          <a:prstGeom prst="rect">
            <a:avLst/>
          </a:prstGeom>
        </p:spPr>
      </p:pic>
      <p:sp>
        <p:nvSpPr>
          <p:cNvPr id="6" name="Suorakulmio: Pyöristetyt kulmat 5">
            <a:extLst>
              <a:ext uri="{FF2B5EF4-FFF2-40B4-BE49-F238E27FC236}">
                <a16:creationId xmlns:a16="http://schemas.microsoft.com/office/drawing/2014/main" id="{824E1CE5-3696-42DF-B168-7C4F85E0D437}"/>
              </a:ext>
            </a:extLst>
          </p:cNvPr>
          <p:cNvSpPr/>
          <p:nvPr/>
        </p:nvSpPr>
        <p:spPr>
          <a:xfrm>
            <a:off x="7190779" y="4944862"/>
            <a:ext cx="2068631" cy="4369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1" name="Nuoli: U-käännös 10">
            <a:extLst>
              <a:ext uri="{FF2B5EF4-FFF2-40B4-BE49-F238E27FC236}">
                <a16:creationId xmlns:a16="http://schemas.microsoft.com/office/drawing/2014/main" id="{65D128CF-93E7-46EB-9DA7-461CF0621AE9}"/>
              </a:ext>
            </a:extLst>
          </p:cNvPr>
          <p:cNvSpPr/>
          <p:nvPr/>
        </p:nvSpPr>
        <p:spPr>
          <a:xfrm rot="16200000">
            <a:off x="4910761" y="2950432"/>
            <a:ext cx="4201056" cy="301839"/>
          </a:xfrm>
          <a:prstGeom prst="utur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solidFill>
                <a:schemeClr val="tx1"/>
              </a:solidFill>
            </a:endParaRPr>
          </a:p>
        </p:txBody>
      </p:sp>
    </p:spTree>
    <p:extLst>
      <p:ext uri="{BB962C8B-B14F-4D97-AF65-F5344CB8AC3E}">
        <p14:creationId xmlns:p14="http://schemas.microsoft.com/office/powerpoint/2010/main" val="5839330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AF0AB3CB-63DB-4969-9527-21D0CB25C52B}"/>
              </a:ext>
            </a:extLst>
          </p:cNvPr>
          <p:cNvSpPr>
            <a:spLocks noGrp="1"/>
          </p:cNvSpPr>
          <p:nvPr>
            <p:ph type="title"/>
          </p:nvPr>
        </p:nvSpPr>
        <p:spPr/>
        <p:txBody>
          <a:bodyPr>
            <a:normAutofit fontScale="90000"/>
          </a:bodyPr>
          <a:lstStyle/>
          <a:p>
            <a:pPr algn="ctr"/>
            <a:r>
              <a:rPr lang="fi-FI" dirty="0" err="1"/>
              <a:t>The</a:t>
            </a:r>
            <a:r>
              <a:rPr lang="fi-FI" dirty="0"/>
              <a:t> </a:t>
            </a:r>
            <a:r>
              <a:rPr lang="fi-FI" dirty="0" err="1"/>
              <a:t>difference</a:t>
            </a:r>
            <a:r>
              <a:rPr lang="fi-FI" dirty="0"/>
              <a:t> </a:t>
            </a:r>
            <a:r>
              <a:rPr lang="fi-FI" dirty="0" err="1"/>
              <a:t>between</a:t>
            </a:r>
            <a:r>
              <a:rPr lang="fi-FI" dirty="0"/>
              <a:t> </a:t>
            </a:r>
            <a:r>
              <a:rPr lang="fi-FI" dirty="0" err="1"/>
              <a:t>Var</a:t>
            </a:r>
            <a:r>
              <a:rPr lang="fi-FI" dirty="0"/>
              <a:t>, </a:t>
            </a:r>
            <a:r>
              <a:rPr lang="fi-FI" dirty="0" err="1"/>
              <a:t>Let</a:t>
            </a:r>
            <a:r>
              <a:rPr lang="fi-FI" dirty="0"/>
              <a:t> and </a:t>
            </a:r>
            <a:r>
              <a:rPr lang="fi-FI" dirty="0" err="1"/>
              <a:t>Const</a:t>
            </a:r>
            <a:endParaRPr lang="fi-FI" dirty="0"/>
          </a:p>
        </p:txBody>
      </p:sp>
      <p:sp>
        <p:nvSpPr>
          <p:cNvPr id="3" name="Sisällön paikkamerkki 2">
            <a:extLst>
              <a:ext uri="{FF2B5EF4-FFF2-40B4-BE49-F238E27FC236}">
                <a16:creationId xmlns:a16="http://schemas.microsoft.com/office/drawing/2014/main" id="{A53B4750-BAC3-427E-B9E2-A2E296B94FA3}"/>
              </a:ext>
            </a:extLst>
          </p:cNvPr>
          <p:cNvSpPr>
            <a:spLocks noGrp="1"/>
          </p:cNvSpPr>
          <p:nvPr>
            <p:ph sz="half" idx="1"/>
          </p:nvPr>
        </p:nvSpPr>
        <p:spPr>
          <a:xfrm>
            <a:off x="798990" y="1180730"/>
            <a:ext cx="4938026" cy="5390665"/>
          </a:xfrm>
        </p:spPr>
        <p:txBody>
          <a:bodyPr>
            <a:normAutofit/>
          </a:bodyPr>
          <a:lstStyle/>
          <a:p>
            <a:r>
              <a:rPr lang="en-US" dirty="0"/>
              <a:t>When you use </a:t>
            </a:r>
            <a:r>
              <a:rPr lang="en-US" dirty="0">
                <a:solidFill>
                  <a:srgbClr val="00B050"/>
                </a:solidFill>
              </a:rPr>
              <a:t>var</a:t>
            </a:r>
            <a:r>
              <a:rPr lang="en-US" dirty="0"/>
              <a:t>, you can declare the same </a:t>
            </a:r>
            <a:r>
              <a:rPr lang="en-US" dirty="0">
                <a:solidFill>
                  <a:srgbClr val="00B050"/>
                </a:solidFill>
              </a:rPr>
              <a:t>variable </a:t>
            </a:r>
            <a:r>
              <a:rPr lang="en-US" dirty="0"/>
              <a:t>as many times as you like </a:t>
            </a:r>
            <a:r>
              <a:rPr lang="en-US" dirty="0">
                <a:solidFill>
                  <a:srgbClr val="00B050"/>
                </a:solidFill>
              </a:rPr>
              <a:t>(lines 1 and 2)</a:t>
            </a:r>
          </a:p>
          <a:p>
            <a:r>
              <a:rPr lang="en-US" dirty="0"/>
              <a:t>With </a:t>
            </a:r>
            <a:r>
              <a:rPr lang="en-US" dirty="0">
                <a:solidFill>
                  <a:srgbClr val="00B050"/>
                </a:solidFill>
              </a:rPr>
              <a:t>let </a:t>
            </a:r>
            <a:r>
              <a:rPr lang="en-US" dirty="0"/>
              <a:t>you can not declare the value again, but you can give it a new value </a:t>
            </a:r>
            <a:r>
              <a:rPr lang="en-US" dirty="0">
                <a:solidFill>
                  <a:srgbClr val="00B050"/>
                </a:solidFill>
              </a:rPr>
              <a:t>(lines 9 and 10)</a:t>
            </a:r>
          </a:p>
          <a:p>
            <a:r>
              <a:rPr lang="en-US" dirty="0">
                <a:solidFill>
                  <a:srgbClr val="00B050"/>
                </a:solidFill>
              </a:rPr>
              <a:t>Const</a:t>
            </a:r>
            <a:r>
              <a:rPr lang="en-US" dirty="0"/>
              <a:t> works in exactly the same way as let, except that you can not give a </a:t>
            </a:r>
            <a:r>
              <a:rPr lang="en-US" dirty="0">
                <a:solidFill>
                  <a:srgbClr val="00B050"/>
                </a:solidFill>
              </a:rPr>
              <a:t>const</a:t>
            </a:r>
            <a:r>
              <a:rPr lang="en-US" dirty="0"/>
              <a:t> a new value </a:t>
            </a:r>
            <a:r>
              <a:rPr lang="en-US" dirty="0">
                <a:solidFill>
                  <a:srgbClr val="00B050"/>
                </a:solidFill>
              </a:rPr>
              <a:t>(lines 13 and 14)</a:t>
            </a:r>
          </a:p>
          <a:p>
            <a:r>
              <a:rPr lang="en-US" dirty="0"/>
              <a:t>For these reasons and more, it is recommended that you use </a:t>
            </a:r>
            <a:r>
              <a:rPr lang="en-US" dirty="0">
                <a:solidFill>
                  <a:srgbClr val="00B050"/>
                </a:solidFill>
              </a:rPr>
              <a:t>let</a:t>
            </a:r>
            <a:r>
              <a:rPr lang="en-US" dirty="0"/>
              <a:t> and </a:t>
            </a:r>
            <a:r>
              <a:rPr lang="en-US" dirty="0">
                <a:solidFill>
                  <a:srgbClr val="00B050"/>
                </a:solidFill>
              </a:rPr>
              <a:t>const</a:t>
            </a:r>
            <a:r>
              <a:rPr lang="en-US" dirty="0"/>
              <a:t> as much as possible in your code, rather than </a:t>
            </a:r>
            <a:r>
              <a:rPr lang="en-US" dirty="0">
                <a:solidFill>
                  <a:srgbClr val="00B050"/>
                </a:solidFill>
              </a:rPr>
              <a:t>var</a:t>
            </a:r>
            <a:r>
              <a:rPr lang="en-US" dirty="0"/>
              <a:t>. </a:t>
            </a:r>
          </a:p>
          <a:p>
            <a:r>
              <a:rPr lang="en-US" dirty="0"/>
              <a:t>Source: https://developer.mozilla.org/en-US/docs/Learn/JavaScript/First_steps/Variables</a:t>
            </a:r>
            <a:endParaRPr lang="fi-FI" dirty="0"/>
          </a:p>
        </p:txBody>
      </p:sp>
      <p:sp>
        <p:nvSpPr>
          <p:cNvPr id="4" name="Sisällön paikkamerkki 3">
            <a:extLst>
              <a:ext uri="{FF2B5EF4-FFF2-40B4-BE49-F238E27FC236}">
                <a16:creationId xmlns:a16="http://schemas.microsoft.com/office/drawing/2014/main" id="{E5DFA79D-AA69-46BA-AFD6-1A0DC07E8ABD}"/>
              </a:ext>
            </a:extLst>
          </p:cNvPr>
          <p:cNvSpPr>
            <a:spLocks noGrp="1"/>
          </p:cNvSpPr>
          <p:nvPr>
            <p:ph sz="half" idx="2"/>
          </p:nvPr>
        </p:nvSpPr>
        <p:spPr>
          <a:xfrm>
            <a:off x="6217654" y="1180729"/>
            <a:ext cx="4938026" cy="5390665"/>
          </a:xfrm>
        </p:spPr>
        <p:txBody>
          <a:bodyPr>
            <a:normAutofit/>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a:t> </a:t>
            </a:r>
          </a:p>
          <a:p>
            <a:endParaRPr lang="fi-FI" dirty="0"/>
          </a:p>
        </p:txBody>
      </p:sp>
      <p:sp>
        <p:nvSpPr>
          <p:cNvPr id="5" name="Dian numeron paikkamerkki 4">
            <a:extLst>
              <a:ext uri="{FF2B5EF4-FFF2-40B4-BE49-F238E27FC236}">
                <a16:creationId xmlns:a16="http://schemas.microsoft.com/office/drawing/2014/main" id="{30C818EB-14E7-4AE5-87E5-EDC3D330DC2C}"/>
              </a:ext>
            </a:extLst>
          </p:cNvPr>
          <p:cNvSpPr>
            <a:spLocks noGrp="1"/>
          </p:cNvSpPr>
          <p:nvPr>
            <p:ph type="sldNum" sz="quarter" idx="12"/>
          </p:nvPr>
        </p:nvSpPr>
        <p:spPr/>
        <p:txBody>
          <a:bodyPr/>
          <a:lstStyle/>
          <a:p>
            <a:fld id="{3A98EE3D-8CD1-4C3F-BD1C-C98C9596463C}" type="slidenum">
              <a:rPr lang="en-US" smtClean="0"/>
              <a:t>89</a:t>
            </a:fld>
            <a:endParaRPr lang="en-US" dirty="0"/>
          </a:p>
        </p:txBody>
      </p:sp>
      <p:pic>
        <p:nvPicPr>
          <p:cNvPr id="7" name="Kuva 6">
            <a:extLst>
              <a:ext uri="{FF2B5EF4-FFF2-40B4-BE49-F238E27FC236}">
                <a16:creationId xmlns:a16="http://schemas.microsoft.com/office/drawing/2014/main" id="{F739AD9C-4EA9-4210-BF0E-B283CE2FBF82}"/>
              </a:ext>
            </a:extLst>
          </p:cNvPr>
          <p:cNvPicPr>
            <a:picLocks noChangeAspect="1"/>
          </p:cNvPicPr>
          <p:nvPr/>
        </p:nvPicPr>
        <p:blipFill>
          <a:blip r:embed="rId2"/>
          <a:stretch>
            <a:fillRect/>
          </a:stretch>
        </p:blipFill>
        <p:spPr>
          <a:xfrm>
            <a:off x="6217653" y="1180730"/>
            <a:ext cx="4909123" cy="4669654"/>
          </a:xfrm>
          <a:prstGeom prst="rect">
            <a:avLst/>
          </a:prstGeom>
        </p:spPr>
      </p:pic>
    </p:spTree>
    <p:extLst>
      <p:ext uri="{BB962C8B-B14F-4D97-AF65-F5344CB8AC3E}">
        <p14:creationId xmlns:p14="http://schemas.microsoft.com/office/powerpoint/2010/main" val="397617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CAE6B387-1F25-4B38-B1E7-5B96E0891D42}"/>
              </a:ext>
            </a:extLst>
          </p:cNvPr>
          <p:cNvSpPr>
            <a:spLocks noGrp="1"/>
          </p:cNvSpPr>
          <p:nvPr>
            <p:ph type="title"/>
          </p:nvPr>
        </p:nvSpPr>
        <p:spPr/>
        <p:txBody>
          <a:bodyPr/>
          <a:lstStyle/>
          <a:p>
            <a:pPr algn="ctr"/>
            <a:r>
              <a:rPr lang="fi-FI" dirty="0"/>
              <a:t>HTML DOM </a:t>
            </a:r>
            <a:r>
              <a:rPr lang="fi-FI" dirty="0" err="1"/>
              <a:t>Navigation</a:t>
            </a:r>
            <a:r>
              <a:rPr lang="fi-FI" dirty="0"/>
              <a:t> 3</a:t>
            </a:r>
          </a:p>
        </p:txBody>
      </p:sp>
      <p:sp>
        <p:nvSpPr>
          <p:cNvPr id="3" name="Sisällön paikkamerkki 2">
            <a:extLst>
              <a:ext uri="{FF2B5EF4-FFF2-40B4-BE49-F238E27FC236}">
                <a16:creationId xmlns:a16="http://schemas.microsoft.com/office/drawing/2014/main" id="{3A5415DB-74A9-41C0-BC38-C6DEBB33FA5A}"/>
              </a:ext>
            </a:extLst>
          </p:cNvPr>
          <p:cNvSpPr>
            <a:spLocks noGrp="1"/>
          </p:cNvSpPr>
          <p:nvPr>
            <p:ph idx="1"/>
          </p:nvPr>
        </p:nvSpPr>
        <p:spPr>
          <a:xfrm>
            <a:off x="861134" y="1109751"/>
            <a:ext cx="10294546" cy="5461644"/>
          </a:xfrm>
        </p:spPr>
        <p:txBody>
          <a:bodyPr>
            <a:normAutofit fontScale="92500"/>
          </a:bodyPr>
          <a:lstStyle/>
          <a:p>
            <a:endParaRPr lang="fi-FI" dirty="0"/>
          </a:p>
          <a:p>
            <a:endParaRPr lang="fi-FI" dirty="0"/>
          </a:p>
          <a:p>
            <a:endParaRPr lang="fi-FI" dirty="0"/>
          </a:p>
          <a:p>
            <a:endParaRPr lang="fi-FI" dirty="0"/>
          </a:p>
          <a:p>
            <a:endParaRPr lang="fi-FI" dirty="0"/>
          </a:p>
          <a:p>
            <a:endParaRPr lang="fi-FI" dirty="0"/>
          </a:p>
          <a:p>
            <a:r>
              <a:rPr lang="en-US" dirty="0"/>
              <a:t>From the html above you can read: </a:t>
            </a:r>
            <a:r>
              <a:rPr lang="en-US" dirty="0">
                <a:highlight>
                  <a:srgbClr val="008000"/>
                </a:highlight>
              </a:rPr>
              <a:t>&lt;html&gt; </a:t>
            </a:r>
            <a:r>
              <a:rPr lang="en-US" dirty="0"/>
              <a:t>is the </a:t>
            </a:r>
            <a:r>
              <a:rPr lang="en-US" dirty="0">
                <a:solidFill>
                  <a:srgbClr val="00B050"/>
                </a:solidFill>
              </a:rPr>
              <a:t>root</a:t>
            </a:r>
            <a:r>
              <a:rPr lang="en-US" dirty="0"/>
              <a:t> </a:t>
            </a:r>
            <a:r>
              <a:rPr lang="en-US" dirty="0">
                <a:solidFill>
                  <a:srgbClr val="00B050"/>
                </a:solidFill>
              </a:rPr>
              <a:t>node</a:t>
            </a:r>
            <a:r>
              <a:rPr lang="en-US" dirty="0">
                <a:highlight>
                  <a:srgbClr val="008000"/>
                </a:highlight>
              </a:rPr>
              <a:t>/&lt;html&gt; </a:t>
            </a:r>
            <a:r>
              <a:rPr lang="en-US" dirty="0"/>
              <a:t>has no </a:t>
            </a:r>
            <a:r>
              <a:rPr lang="en-US" dirty="0">
                <a:solidFill>
                  <a:srgbClr val="00B050"/>
                </a:solidFill>
              </a:rPr>
              <a:t>parents</a:t>
            </a:r>
            <a:r>
              <a:rPr lang="en-US" dirty="0"/>
              <a:t> </a:t>
            </a:r>
            <a:r>
              <a:rPr lang="en-US" dirty="0">
                <a:highlight>
                  <a:srgbClr val="008000"/>
                </a:highlight>
              </a:rPr>
              <a:t>/&lt;html&gt; </a:t>
            </a:r>
            <a:r>
              <a:rPr lang="en-US" dirty="0"/>
              <a:t>is the </a:t>
            </a:r>
            <a:r>
              <a:rPr lang="en-US" dirty="0">
                <a:solidFill>
                  <a:srgbClr val="00B050"/>
                </a:solidFill>
              </a:rPr>
              <a:t>parent</a:t>
            </a:r>
            <a:r>
              <a:rPr lang="en-US" dirty="0"/>
              <a:t> of </a:t>
            </a:r>
            <a:r>
              <a:rPr lang="en-US" dirty="0">
                <a:highlight>
                  <a:srgbClr val="008000"/>
                </a:highlight>
              </a:rPr>
              <a:t>&lt;head&gt; </a:t>
            </a:r>
            <a:r>
              <a:rPr lang="en-US" dirty="0"/>
              <a:t>and </a:t>
            </a:r>
            <a:r>
              <a:rPr lang="en-US" dirty="0">
                <a:highlight>
                  <a:srgbClr val="008000"/>
                </a:highlight>
              </a:rPr>
              <a:t>&lt;body&gt;/&lt;head&gt; </a:t>
            </a:r>
            <a:r>
              <a:rPr lang="en-US" dirty="0"/>
              <a:t>is the first </a:t>
            </a:r>
            <a:r>
              <a:rPr lang="en-US" dirty="0">
                <a:solidFill>
                  <a:srgbClr val="00B050"/>
                </a:solidFill>
              </a:rPr>
              <a:t>child</a:t>
            </a:r>
            <a:r>
              <a:rPr lang="en-US" dirty="0"/>
              <a:t> of </a:t>
            </a:r>
            <a:r>
              <a:rPr lang="en-US" dirty="0">
                <a:highlight>
                  <a:srgbClr val="008000"/>
                </a:highlight>
              </a:rPr>
              <a:t>&lt;html&gt;/&lt;body&gt; </a:t>
            </a:r>
            <a:r>
              <a:rPr lang="en-US" dirty="0"/>
              <a:t>is the last </a:t>
            </a:r>
            <a:r>
              <a:rPr lang="en-US" dirty="0">
                <a:solidFill>
                  <a:srgbClr val="00B050"/>
                </a:solidFill>
              </a:rPr>
              <a:t>child</a:t>
            </a:r>
            <a:r>
              <a:rPr lang="en-US" dirty="0"/>
              <a:t> of </a:t>
            </a:r>
            <a:r>
              <a:rPr lang="en-US" dirty="0">
                <a:highlight>
                  <a:srgbClr val="008000"/>
                </a:highlight>
              </a:rPr>
              <a:t>&lt;html&gt;</a:t>
            </a:r>
            <a:r>
              <a:rPr lang="en-US" dirty="0"/>
              <a:t>.</a:t>
            </a:r>
          </a:p>
          <a:p>
            <a:r>
              <a:rPr lang="fi-FI" dirty="0"/>
              <a:t>and:</a:t>
            </a:r>
          </a:p>
          <a:p>
            <a:r>
              <a:rPr lang="en-US" dirty="0">
                <a:highlight>
                  <a:srgbClr val="008000"/>
                </a:highlight>
              </a:rPr>
              <a:t>&lt;head&gt; </a:t>
            </a:r>
            <a:r>
              <a:rPr lang="en-US" dirty="0"/>
              <a:t>has one </a:t>
            </a:r>
            <a:r>
              <a:rPr lang="en-US" dirty="0">
                <a:solidFill>
                  <a:srgbClr val="00B050"/>
                </a:solidFill>
              </a:rPr>
              <a:t>child</a:t>
            </a:r>
            <a:r>
              <a:rPr lang="en-US" dirty="0"/>
              <a:t>: </a:t>
            </a:r>
            <a:r>
              <a:rPr lang="en-US" dirty="0">
                <a:highlight>
                  <a:srgbClr val="008000"/>
                </a:highlight>
              </a:rPr>
              <a:t>&lt;title&gt;/&lt;title&gt; </a:t>
            </a:r>
            <a:r>
              <a:rPr lang="en-US" dirty="0"/>
              <a:t>has one </a:t>
            </a:r>
            <a:r>
              <a:rPr lang="en-US" dirty="0">
                <a:solidFill>
                  <a:srgbClr val="00B050"/>
                </a:solidFill>
              </a:rPr>
              <a:t>child</a:t>
            </a:r>
            <a:r>
              <a:rPr lang="en-US" dirty="0"/>
              <a:t> (a text node): "DOM Tutorial“</a:t>
            </a:r>
            <a:r>
              <a:rPr lang="en-US" dirty="0">
                <a:highlight>
                  <a:srgbClr val="008000"/>
                </a:highlight>
              </a:rPr>
              <a:t>/&lt;body&gt; </a:t>
            </a:r>
            <a:r>
              <a:rPr lang="en-US" dirty="0"/>
              <a:t>has two </a:t>
            </a:r>
            <a:r>
              <a:rPr lang="en-US" dirty="0">
                <a:solidFill>
                  <a:srgbClr val="00B050"/>
                </a:solidFill>
              </a:rPr>
              <a:t>children</a:t>
            </a:r>
            <a:r>
              <a:rPr lang="en-US" dirty="0"/>
              <a:t>: </a:t>
            </a:r>
            <a:r>
              <a:rPr lang="en-US" dirty="0">
                <a:highlight>
                  <a:srgbClr val="008000"/>
                </a:highlight>
              </a:rPr>
              <a:t>&lt;h1&gt; </a:t>
            </a:r>
            <a:r>
              <a:rPr lang="en-US" dirty="0"/>
              <a:t>and </a:t>
            </a:r>
            <a:r>
              <a:rPr lang="en-US" dirty="0">
                <a:highlight>
                  <a:srgbClr val="008000"/>
                </a:highlight>
              </a:rPr>
              <a:t>&lt;p&gt;/&lt;h1&gt; </a:t>
            </a:r>
            <a:r>
              <a:rPr lang="en-US" dirty="0"/>
              <a:t>has one </a:t>
            </a:r>
            <a:r>
              <a:rPr lang="en-US" dirty="0">
                <a:solidFill>
                  <a:srgbClr val="00B050"/>
                </a:solidFill>
              </a:rPr>
              <a:t>child</a:t>
            </a:r>
            <a:r>
              <a:rPr lang="en-US" dirty="0"/>
              <a:t>: "DOM Lesson one“</a:t>
            </a:r>
            <a:r>
              <a:rPr lang="en-US" dirty="0">
                <a:highlight>
                  <a:srgbClr val="008000"/>
                </a:highlight>
              </a:rPr>
              <a:t>/&lt;p&gt; </a:t>
            </a:r>
            <a:r>
              <a:rPr lang="en-US" dirty="0"/>
              <a:t>has one </a:t>
            </a:r>
            <a:r>
              <a:rPr lang="en-US" dirty="0">
                <a:solidFill>
                  <a:srgbClr val="00B050"/>
                </a:solidFill>
              </a:rPr>
              <a:t>child</a:t>
            </a:r>
            <a:r>
              <a:rPr lang="en-US" dirty="0"/>
              <a:t>: "Hello world!“</a:t>
            </a:r>
            <a:r>
              <a:rPr lang="en-US" dirty="0">
                <a:highlight>
                  <a:srgbClr val="008000"/>
                </a:highlight>
              </a:rPr>
              <a:t>/&lt;h1&gt; </a:t>
            </a:r>
            <a:r>
              <a:rPr lang="en-US" dirty="0"/>
              <a:t>and </a:t>
            </a:r>
            <a:r>
              <a:rPr lang="en-US" dirty="0">
                <a:highlight>
                  <a:srgbClr val="008000"/>
                </a:highlight>
              </a:rPr>
              <a:t>&lt;p&gt;</a:t>
            </a:r>
            <a:r>
              <a:rPr lang="en-US" dirty="0"/>
              <a:t> are </a:t>
            </a:r>
            <a:r>
              <a:rPr lang="en-US" dirty="0">
                <a:solidFill>
                  <a:srgbClr val="00B050"/>
                </a:solidFill>
              </a:rPr>
              <a:t>siblings</a:t>
            </a:r>
            <a:r>
              <a:rPr lang="en-US" dirty="0"/>
              <a:t>.</a:t>
            </a:r>
            <a:endParaRPr lang="fi-FI" dirty="0"/>
          </a:p>
          <a:p>
            <a:r>
              <a:rPr lang="fi-FI" dirty="0" err="1"/>
              <a:t>Source</a:t>
            </a:r>
            <a:r>
              <a:rPr lang="fi-FI" dirty="0"/>
              <a:t>: https://www.w3schools.com/js/js_htmldom_navigation.asp</a:t>
            </a:r>
          </a:p>
        </p:txBody>
      </p:sp>
      <p:sp>
        <p:nvSpPr>
          <p:cNvPr id="4" name="Dian numeron paikkamerkki 3">
            <a:extLst>
              <a:ext uri="{FF2B5EF4-FFF2-40B4-BE49-F238E27FC236}">
                <a16:creationId xmlns:a16="http://schemas.microsoft.com/office/drawing/2014/main" id="{ED7E92C3-21CF-4851-84A6-222C7B72BCCE}"/>
              </a:ext>
            </a:extLst>
          </p:cNvPr>
          <p:cNvSpPr>
            <a:spLocks noGrp="1"/>
          </p:cNvSpPr>
          <p:nvPr>
            <p:ph type="sldNum" sz="quarter" idx="12"/>
          </p:nvPr>
        </p:nvSpPr>
        <p:spPr/>
        <p:txBody>
          <a:bodyPr/>
          <a:lstStyle/>
          <a:p>
            <a:fld id="{3A98EE3D-8CD1-4C3F-BD1C-C98C9596463C}" type="slidenum">
              <a:rPr lang="en-US" smtClean="0"/>
              <a:pPr/>
              <a:t>9</a:t>
            </a:fld>
            <a:endParaRPr lang="en-US" dirty="0"/>
          </a:p>
        </p:txBody>
      </p:sp>
      <p:pic>
        <p:nvPicPr>
          <p:cNvPr id="5" name="Kuva 4" descr="Kuva, joka sisältää kohteen näyttökuva&#10;&#10;Kuvaus luotu automaattisesti">
            <a:extLst>
              <a:ext uri="{FF2B5EF4-FFF2-40B4-BE49-F238E27FC236}">
                <a16:creationId xmlns:a16="http://schemas.microsoft.com/office/drawing/2014/main" id="{0B4C4FA9-E6EA-45E0-8535-4DFF4A738E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4116" y="1180729"/>
            <a:ext cx="3767091" cy="2653614"/>
          </a:xfrm>
          <a:prstGeom prst="rect">
            <a:avLst/>
          </a:prstGeom>
        </p:spPr>
      </p:pic>
      <p:pic>
        <p:nvPicPr>
          <p:cNvPr id="6" name="Kuva 5">
            <a:extLst>
              <a:ext uri="{FF2B5EF4-FFF2-40B4-BE49-F238E27FC236}">
                <a16:creationId xmlns:a16="http://schemas.microsoft.com/office/drawing/2014/main" id="{3FB0C24D-84DA-484D-89DD-799E506E77CD}"/>
              </a:ext>
            </a:extLst>
          </p:cNvPr>
          <p:cNvPicPr>
            <a:picLocks noChangeAspect="1"/>
          </p:cNvPicPr>
          <p:nvPr/>
        </p:nvPicPr>
        <p:blipFill>
          <a:blip r:embed="rId3"/>
          <a:stretch>
            <a:fillRect/>
          </a:stretch>
        </p:blipFill>
        <p:spPr>
          <a:xfrm>
            <a:off x="858175" y="1106369"/>
            <a:ext cx="2941468" cy="2727974"/>
          </a:xfrm>
          <a:prstGeom prst="rect">
            <a:avLst/>
          </a:prstGeom>
        </p:spPr>
      </p:pic>
    </p:spTree>
    <p:extLst>
      <p:ext uri="{BB962C8B-B14F-4D97-AF65-F5344CB8AC3E}">
        <p14:creationId xmlns:p14="http://schemas.microsoft.com/office/powerpoint/2010/main" val="6289513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3BAF5AE-5573-4C08-B3DE-9B62E1D7D5D1}"/>
              </a:ext>
            </a:extLst>
          </p:cNvPr>
          <p:cNvSpPr>
            <a:spLocks noGrp="1"/>
          </p:cNvSpPr>
          <p:nvPr>
            <p:ph type="title"/>
          </p:nvPr>
        </p:nvSpPr>
        <p:spPr/>
        <p:txBody>
          <a:bodyPr>
            <a:normAutofit fontScale="90000"/>
          </a:bodyPr>
          <a:lstStyle/>
          <a:p>
            <a:pPr algn="ctr"/>
            <a:r>
              <a:rPr lang="fi-FI" dirty="0" err="1"/>
              <a:t>Statements</a:t>
            </a:r>
            <a:endParaRPr lang="fi-FI" dirty="0"/>
          </a:p>
        </p:txBody>
      </p:sp>
      <p:sp>
        <p:nvSpPr>
          <p:cNvPr id="3" name="Sisällön paikkamerkki 2">
            <a:extLst>
              <a:ext uri="{FF2B5EF4-FFF2-40B4-BE49-F238E27FC236}">
                <a16:creationId xmlns:a16="http://schemas.microsoft.com/office/drawing/2014/main" id="{214C955A-D6F1-4D58-ACE8-93E6BB6629C6}"/>
              </a:ext>
            </a:extLst>
          </p:cNvPr>
          <p:cNvSpPr>
            <a:spLocks noGrp="1"/>
          </p:cNvSpPr>
          <p:nvPr>
            <p:ph sz="half" idx="1"/>
          </p:nvPr>
        </p:nvSpPr>
        <p:spPr>
          <a:xfrm>
            <a:off x="798990" y="1056905"/>
            <a:ext cx="4938026" cy="5514490"/>
          </a:xfrm>
        </p:spPr>
        <p:txBody>
          <a:bodyPr>
            <a:normAutofit fontScale="92500" lnSpcReduction="10000"/>
          </a:bodyPr>
          <a:lstStyle/>
          <a:p>
            <a:r>
              <a:rPr lang="en-US" dirty="0"/>
              <a:t>A computer program is a list of "instructions" to be "executed" by a computer.</a:t>
            </a:r>
          </a:p>
          <a:p>
            <a:r>
              <a:rPr lang="en-US" dirty="0"/>
              <a:t>In a programming language, these programming instructions are called</a:t>
            </a:r>
            <a:r>
              <a:rPr lang="en-US" dirty="0">
                <a:solidFill>
                  <a:srgbClr val="00B050"/>
                </a:solidFill>
              </a:rPr>
              <a:t> statements</a:t>
            </a:r>
            <a:r>
              <a:rPr lang="en-US" dirty="0"/>
              <a:t>.</a:t>
            </a:r>
          </a:p>
          <a:p>
            <a:r>
              <a:rPr lang="en-US" dirty="0"/>
              <a:t>A JavaScript program is a list of programming </a:t>
            </a:r>
            <a:r>
              <a:rPr lang="en-US" dirty="0">
                <a:solidFill>
                  <a:srgbClr val="00B050"/>
                </a:solidFill>
              </a:rPr>
              <a:t>statements</a:t>
            </a:r>
            <a:r>
              <a:rPr lang="en-US" dirty="0"/>
              <a:t>.</a:t>
            </a:r>
            <a:endParaRPr lang="fi-FI" dirty="0"/>
          </a:p>
          <a:p>
            <a:r>
              <a:rPr lang="en-US" dirty="0"/>
              <a:t>The </a:t>
            </a:r>
            <a:r>
              <a:rPr lang="en-US" dirty="0">
                <a:solidFill>
                  <a:srgbClr val="00B050"/>
                </a:solidFill>
              </a:rPr>
              <a:t>statements</a:t>
            </a:r>
            <a:r>
              <a:rPr lang="en-US" dirty="0"/>
              <a:t> are executed, one by one (synchronously), in the same order as they are written.</a:t>
            </a:r>
          </a:p>
          <a:p>
            <a:r>
              <a:rPr lang="en-US" dirty="0"/>
              <a:t>JavaScript </a:t>
            </a:r>
            <a:r>
              <a:rPr lang="en-US" dirty="0">
                <a:solidFill>
                  <a:srgbClr val="00B050"/>
                </a:solidFill>
              </a:rPr>
              <a:t>statements</a:t>
            </a:r>
            <a:r>
              <a:rPr lang="en-US" dirty="0"/>
              <a:t> are composed of:</a:t>
            </a:r>
          </a:p>
          <a:p>
            <a:r>
              <a:rPr lang="en-US" dirty="0">
                <a:solidFill>
                  <a:srgbClr val="00B050"/>
                </a:solidFill>
              </a:rPr>
              <a:t>Values, Operators, Expressions, Keywords, and Comments.</a:t>
            </a:r>
          </a:p>
          <a:p>
            <a:r>
              <a:rPr lang="fi-FI" dirty="0" err="1"/>
              <a:t>Source</a:t>
            </a:r>
            <a:r>
              <a:rPr lang="fi-FI" dirty="0"/>
              <a:t>: https://www.w3schools.com/js/js_statements.asp</a:t>
            </a:r>
          </a:p>
        </p:txBody>
      </p:sp>
      <p:sp>
        <p:nvSpPr>
          <p:cNvPr id="4" name="Sisällön paikkamerkki 3">
            <a:extLst>
              <a:ext uri="{FF2B5EF4-FFF2-40B4-BE49-F238E27FC236}">
                <a16:creationId xmlns:a16="http://schemas.microsoft.com/office/drawing/2014/main" id="{38C028C3-B627-420B-9A47-4E557D3C90A8}"/>
              </a:ext>
            </a:extLst>
          </p:cNvPr>
          <p:cNvSpPr>
            <a:spLocks noGrp="1"/>
          </p:cNvSpPr>
          <p:nvPr>
            <p:ph sz="half" idx="2"/>
          </p:nvPr>
        </p:nvSpPr>
        <p:spPr>
          <a:xfrm>
            <a:off x="6096000" y="1056905"/>
            <a:ext cx="4938026" cy="5514490"/>
          </a:xfrm>
        </p:spPr>
        <p:txBody>
          <a:bodyPr>
            <a:normAutofit fontScale="92500" lnSpcReduction="10000"/>
          </a:bodyPr>
          <a:lstStyle/>
          <a:p>
            <a:r>
              <a:rPr lang="en-US" dirty="0"/>
              <a:t>Semicolons separate JavaScript </a:t>
            </a:r>
            <a:r>
              <a:rPr lang="en-US" dirty="0">
                <a:solidFill>
                  <a:srgbClr val="00B050"/>
                </a:solidFill>
              </a:rPr>
              <a:t>statements</a:t>
            </a:r>
            <a:r>
              <a:rPr lang="en-US" dirty="0"/>
              <a:t>.</a:t>
            </a:r>
          </a:p>
          <a:p>
            <a:r>
              <a:rPr lang="en-US" dirty="0"/>
              <a:t>Add a semicolon at the end of each executable </a:t>
            </a:r>
            <a:r>
              <a:rPr lang="en-US" dirty="0">
                <a:solidFill>
                  <a:srgbClr val="00B050"/>
                </a:solidFill>
              </a:rPr>
              <a:t>statement</a:t>
            </a:r>
            <a:r>
              <a:rPr lang="en-US" dirty="0"/>
              <a:t> (not required, but highly recommended).</a:t>
            </a:r>
          </a:p>
          <a:p>
            <a:r>
              <a:rPr lang="en-US" dirty="0"/>
              <a:t>JavaScript ignores multiple spaces. You can add white space to your script to make it more readable.</a:t>
            </a:r>
          </a:p>
          <a:p>
            <a:r>
              <a:rPr lang="en-US" dirty="0"/>
              <a:t>A good practice is to put spaces around </a:t>
            </a:r>
            <a:r>
              <a:rPr lang="en-US" dirty="0">
                <a:highlight>
                  <a:srgbClr val="008000"/>
                </a:highlight>
              </a:rPr>
              <a:t>operators</a:t>
            </a:r>
            <a:r>
              <a:rPr lang="en-US" dirty="0"/>
              <a:t> </a:t>
            </a:r>
            <a:r>
              <a:rPr lang="en-US" dirty="0">
                <a:highlight>
                  <a:srgbClr val="008000"/>
                </a:highlight>
              </a:rPr>
              <a:t>( = + - * / )</a:t>
            </a:r>
            <a:r>
              <a:rPr lang="en-US" dirty="0"/>
              <a:t>.</a:t>
            </a:r>
          </a:p>
          <a:p>
            <a:r>
              <a:rPr lang="en-US" dirty="0"/>
              <a:t>JavaScript </a:t>
            </a:r>
            <a:r>
              <a:rPr lang="en-US" dirty="0">
                <a:solidFill>
                  <a:srgbClr val="00B050"/>
                </a:solidFill>
              </a:rPr>
              <a:t>statements </a:t>
            </a:r>
            <a:r>
              <a:rPr lang="en-US" dirty="0"/>
              <a:t>can be grouped together in </a:t>
            </a:r>
            <a:r>
              <a:rPr lang="en-US" dirty="0">
                <a:solidFill>
                  <a:srgbClr val="00B050"/>
                </a:solidFill>
              </a:rPr>
              <a:t>code blocks</a:t>
            </a:r>
            <a:r>
              <a:rPr lang="en-US" dirty="0"/>
              <a:t>, inside </a:t>
            </a:r>
            <a:r>
              <a:rPr lang="en-US" dirty="0">
                <a:highlight>
                  <a:srgbClr val="008000"/>
                </a:highlight>
              </a:rPr>
              <a:t>curly brackets {...}</a:t>
            </a:r>
            <a:r>
              <a:rPr lang="en-US" dirty="0"/>
              <a:t>.</a:t>
            </a:r>
          </a:p>
          <a:p>
            <a:r>
              <a:rPr lang="en-US" dirty="0"/>
              <a:t>The purpose of </a:t>
            </a:r>
            <a:r>
              <a:rPr lang="en-US" dirty="0">
                <a:solidFill>
                  <a:srgbClr val="00B050"/>
                </a:solidFill>
              </a:rPr>
              <a:t>code blocks </a:t>
            </a:r>
            <a:r>
              <a:rPr lang="en-US" dirty="0"/>
              <a:t>is to define </a:t>
            </a:r>
            <a:r>
              <a:rPr lang="en-US" dirty="0">
                <a:solidFill>
                  <a:srgbClr val="00B050"/>
                </a:solidFill>
              </a:rPr>
              <a:t>statements</a:t>
            </a:r>
            <a:r>
              <a:rPr lang="en-US" dirty="0"/>
              <a:t> to be executed together.</a:t>
            </a:r>
            <a:endParaRPr lang="fi-FI" dirty="0"/>
          </a:p>
          <a:p>
            <a:r>
              <a:rPr lang="en-US" dirty="0"/>
              <a:t>JavaScript </a:t>
            </a:r>
            <a:r>
              <a:rPr lang="en-US" dirty="0">
                <a:solidFill>
                  <a:srgbClr val="00B050"/>
                </a:solidFill>
              </a:rPr>
              <a:t>keywords</a:t>
            </a:r>
            <a:r>
              <a:rPr lang="en-US" dirty="0"/>
              <a:t> are reserved words. Reserved words cannot be used as names for variables or functions.</a:t>
            </a:r>
          </a:p>
          <a:p>
            <a:endParaRPr lang="fi-FI" dirty="0"/>
          </a:p>
        </p:txBody>
      </p:sp>
      <p:sp>
        <p:nvSpPr>
          <p:cNvPr id="5" name="Dian numeron paikkamerkki 4">
            <a:extLst>
              <a:ext uri="{FF2B5EF4-FFF2-40B4-BE49-F238E27FC236}">
                <a16:creationId xmlns:a16="http://schemas.microsoft.com/office/drawing/2014/main" id="{902913DE-C31F-4D1B-B3A9-12D3FC77CE4C}"/>
              </a:ext>
            </a:extLst>
          </p:cNvPr>
          <p:cNvSpPr>
            <a:spLocks noGrp="1"/>
          </p:cNvSpPr>
          <p:nvPr>
            <p:ph type="sldNum" sz="quarter" idx="12"/>
          </p:nvPr>
        </p:nvSpPr>
        <p:spPr/>
        <p:txBody>
          <a:bodyPr/>
          <a:lstStyle/>
          <a:p>
            <a:fld id="{3A98EE3D-8CD1-4C3F-BD1C-C98C9596463C}" type="slidenum">
              <a:rPr lang="en-US" smtClean="0"/>
              <a:t>90</a:t>
            </a:fld>
            <a:endParaRPr lang="en-US" dirty="0"/>
          </a:p>
        </p:txBody>
      </p:sp>
    </p:spTree>
    <p:extLst>
      <p:ext uri="{BB962C8B-B14F-4D97-AF65-F5344CB8AC3E}">
        <p14:creationId xmlns:p14="http://schemas.microsoft.com/office/powerpoint/2010/main" val="12647483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7DDD74FD-33D3-4E22-91C7-F26C842AE8A8}"/>
              </a:ext>
            </a:extLst>
          </p:cNvPr>
          <p:cNvSpPr>
            <a:spLocks noGrp="1"/>
          </p:cNvSpPr>
          <p:nvPr>
            <p:ph type="title"/>
          </p:nvPr>
        </p:nvSpPr>
        <p:spPr/>
        <p:txBody>
          <a:bodyPr>
            <a:normAutofit fontScale="90000"/>
          </a:bodyPr>
          <a:lstStyle/>
          <a:p>
            <a:pPr algn="ctr"/>
            <a:r>
              <a:rPr lang="fi-FI" dirty="0" err="1"/>
              <a:t>Variables</a:t>
            </a:r>
            <a:r>
              <a:rPr lang="fi-FI" dirty="0"/>
              <a:t>, </a:t>
            </a:r>
            <a:r>
              <a:rPr lang="fi-FI" dirty="0" err="1"/>
              <a:t>Literals</a:t>
            </a:r>
            <a:r>
              <a:rPr lang="fi-FI" dirty="0"/>
              <a:t>, </a:t>
            </a:r>
            <a:r>
              <a:rPr lang="fi-FI" dirty="0" err="1"/>
              <a:t>Expressions</a:t>
            </a:r>
            <a:r>
              <a:rPr lang="fi-FI" dirty="0"/>
              <a:t>, </a:t>
            </a:r>
            <a:r>
              <a:rPr lang="fi-FI" dirty="0" err="1"/>
              <a:t>Identifiers</a:t>
            </a:r>
            <a:r>
              <a:rPr lang="fi-FI" dirty="0"/>
              <a:t> and </a:t>
            </a:r>
            <a:r>
              <a:rPr lang="fi-FI" dirty="0" err="1"/>
              <a:t>Keywords</a:t>
            </a:r>
            <a:endParaRPr lang="fi-FI" dirty="0"/>
          </a:p>
        </p:txBody>
      </p:sp>
      <p:sp>
        <p:nvSpPr>
          <p:cNvPr id="3" name="Sisällön paikkamerkki 2">
            <a:extLst>
              <a:ext uri="{FF2B5EF4-FFF2-40B4-BE49-F238E27FC236}">
                <a16:creationId xmlns:a16="http://schemas.microsoft.com/office/drawing/2014/main" id="{350CB199-0E97-4617-BA2E-F8A5D0713A7C}"/>
              </a:ext>
            </a:extLst>
          </p:cNvPr>
          <p:cNvSpPr>
            <a:spLocks noGrp="1"/>
          </p:cNvSpPr>
          <p:nvPr>
            <p:ph sz="half" idx="1"/>
          </p:nvPr>
        </p:nvSpPr>
        <p:spPr>
          <a:xfrm>
            <a:off x="798990" y="1180730"/>
            <a:ext cx="4938026" cy="5390664"/>
          </a:xfrm>
        </p:spPr>
        <p:txBody>
          <a:bodyPr>
            <a:normAutofit/>
          </a:bodyPr>
          <a:lstStyle/>
          <a:p>
            <a:r>
              <a:rPr lang="en-US" dirty="0"/>
              <a:t>The </a:t>
            </a:r>
            <a:r>
              <a:rPr lang="en-US" dirty="0">
                <a:solidFill>
                  <a:srgbClr val="00B050"/>
                </a:solidFill>
              </a:rPr>
              <a:t>JavaScript syntax </a:t>
            </a:r>
            <a:r>
              <a:rPr lang="en-US" dirty="0"/>
              <a:t>defines two types of values: fixed values and variable values.</a:t>
            </a:r>
          </a:p>
          <a:p>
            <a:r>
              <a:rPr lang="en-US" dirty="0"/>
              <a:t>Fixed values are called </a:t>
            </a:r>
            <a:r>
              <a:rPr lang="en-US" b="1" dirty="0">
                <a:solidFill>
                  <a:srgbClr val="00B050"/>
                </a:solidFill>
              </a:rPr>
              <a:t>literals</a:t>
            </a:r>
            <a:r>
              <a:rPr lang="en-US" dirty="0">
                <a:solidFill>
                  <a:srgbClr val="00B050"/>
                </a:solidFill>
              </a:rPr>
              <a:t>. </a:t>
            </a:r>
          </a:p>
          <a:p>
            <a:r>
              <a:rPr lang="en-US" dirty="0"/>
              <a:t>Variable values are called </a:t>
            </a:r>
            <a:r>
              <a:rPr lang="en-US" b="1" dirty="0">
                <a:solidFill>
                  <a:srgbClr val="00B050"/>
                </a:solidFill>
              </a:rPr>
              <a:t>variables</a:t>
            </a:r>
            <a:r>
              <a:rPr lang="en-US" dirty="0">
                <a:solidFill>
                  <a:srgbClr val="00B050"/>
                </a:solidFill>
              </a:rPr>
              <a:t>. </a:t>
            </a:r>
          </a:p>
          <a:p>
            <a:r>
              <a:rPr lang="en-US" dirty="0"/>
              <a:t>An </a:t>
            </a:r>
            <a:r>
              <a:rPr lang="en-US" dirty="0">
                <a:solidFill>
                  <a:srgbClr val="00B050"/>
                </a:solidFill>
              </a:rPr>
              <a:t>expression </a:t>
            </a:r>
            <a:r>
              <a:rPr lang="en-US" dirty="0"/>
              <a:t>is a combination of values, </a:t>
            </a:r>
            <a:r>
              <a:rPr lang="en-US" dirty="0">
                <a:solidFill>
                  <a:srgbClr val="00B050"/>
                </a:solidFill>
              </a:rPr>
              <a:t>variables</a:t>
            </a:r>
            <a:r>
              <a:rPr lang="en-US" dirty="0"/>
              <a:t>, and </a:t>
            </a:r>
            <a:r>
              <a:rPr lang="en-US" dirty="0">
                <a:solidFill>
                  <a:srgbClr val="00B050"/>
                </a:solidFill>
              </a:rPr>
              <a:t>operators</a:t>
            </a:r>
            <a:r>
              <a:rPr lang="en-US" dirty="0"/>
              <a:t>, which computes to a value. </a:t>
            </a:r>
          </a:p>
          <a:p>
            <a:r>
              <a:rPr lang="en-US" dirty="0"/>
              <a:t>The computation is called an </a:t>
            </a:r>
            <a:r>
              <a:rPr lang="en-US" dirty="0">
                <a:solidFill>
                  <a:srgbClr val="00B050"/>
                </a:solidFill>
              </a:rPr>
              <a:t>evaluation</a:t>
            </a:r>
            <a:r>
              <a:rPr lang="en-US" dirty="0"/>
              <a:t>. </a:t>
            </a:r>
          </a:p>
          <a:p>
            <a:r>
              <a:rPr lang="en-US" dirty="0"/>
              <a:t>The values can be of various types, such as </a:t>
            </a:r>
            <a:r>
              <a:rPr lang="en-US" dirty="0">
                <a:solidFill>
                  <a:srgbClr val="00B050"/>
                </a:solidFill>
              </a:rPr>
              <a:t>numbers</a:t>
            </a:r>
            <a:r>
              <a:rPr lang="en-US" dirty="0"/>
              <a:t> and </a:t>
            </a:r>
            <a:r>
              <a:rPr lang="en-US" dirty="0">
                <a:solidFill>
                  <a:srgbClr val="00B050"/>
                </a:solidFill>
              </a:rPr>
              <a:t>strings</a:t>
            </a:r>
            <a:r>
              <a:rPr lang="en-US" dirty="0"/>
              <a:t>.</a:t>
            </a:r>
          </a:p>
          <a:p>
            <a:r>
              <a:rPr lang="fi-FI" dirty="0" err="1"/>
              <a:t>Source</a:t>
            </a:r>
            <a:r>
              <a:rPr lang="fi-FI" dirty="0"/>
              <a:t>: https://www.w3schools.com/js/js_syntax.asp</a:t>
            </a:r>
          </a:p>
        </p:txBody>
      </p:sp>
      <p:sp>
        <p:nvSpPr>
          <p:cNvPr id="6" name="Sisällön paikkamerkki 5">
            <a:extLst>
              <a:ext uri="{FF2B5EF4-FFF2-40B4-BE49-F238E27FC236}">
                <a16:creationId xmlns:a16="http://schemas.microsoft.com/office/drawing/2014/main" id="{7F6AF54F-36F6-4EC6-B622-B6AF82640008}"/>
              </a:ext>
            </a:extLst>
          </p:cNvPr>
          <p:cNvSpPr>
            <a:spLocks noGrp="1"/>
          </p:cNvSpPr>
          <p:nvPr>
            <p:ph sz="half" idx="2"/>
          </p:nvPr>
        </p:nvSpPr>
        <p:spPr>
          <a:xfrm>
            <a:off x="6217654" y="1180729"/>
            <a:ext cx="4938026" cy="5390665"/>
          </a:xfrm>
        </p:spPr>
        <p:txBody>
          <a:bodyPr>
            <a:normAutofit/>
          </a:bodyPr>
          <a:lstStyle/>
          <a:p>
            <a:r>
              <a:rPr lang="fi-FI" dirty="0" err="1">
                <a:solidFill>
                  <a:srgbClr val="00B050"/>
                </a:solidFill>
              </a:rPr>
              <a:t>Identifiers</a:t>
            </a:r>
            <a:r>
              <a:rPr lang="fi-FI" dirty="0"/>
              <a:t> </a:t>
            </a:r>
            <a:r>
              <a:rPr lang="fi-FI" dirty="0" err="1"/>
              <a:t>are</a:t>
            </a:r>
            <a:r>
              <a:rPr lang="fi-FI" dirty="0"/>
              <a:t> </a:t>
            </a:r>
            <a:r>
              <a:rPr lang="fi-FI" dirty="0" err="1"/>
              <a:t>names</a:t>
            </a:r>
            <a:r>
              <a:rPr lang="fi-FI" dirty="0"/>
              <a:t>. </a:t>
            </a:r>
            <a:r>
              <a:rPr lang="en-US" dirty="0">
                <a:solidFill>
                  <a:srgbClr val="00B050"/>
                </a:solidFill>
              </a:rPr>
              <a:t>Identifiers</a:t>
            </a:r>
            <a:r>
              <a:rPr lang="en-US" dirty="0"/>
              <a:t> are used to name </a:t>
            </a:r>
            <a:r>
              <a:rPr lang="en-US" dirty="0">
                <a:solidFill>
                  <a:srgbClr val="00B050"/>
                </a:solidFill>
              </a:rPr>
              <a:t>variables</a:t>
            </a:r>
            <a:r>
              <a:rPr lang="en-US" dirty="0"/>
              <a:t> (</a:t>
            </a:r>
            <a:r>
              <a:rPr lang="en-US" dirty="0">
                <a:solidFill>
                  <a:srgbClr val="00B050"/>
                </a:solidFill>
              </a:rPr>
              <a:t>keywords</a:t>
            </a:r>
            <a:r>
              <a:rPr lang="en-US" dirty="0"/>
              <a:t>, </a:t>
            </a:r>
            <a:r>
              <a:rPr lang="en-US" dirty="0">
                <a:solidFill>
                  <a:srgbClr val="00B050"/>
                </a:solidFill>
              </a:rPr>
              <a:t>functions</a:t>
            </a:r>
            <a:r>
              <a:rPr lang="en-US" dirty="0"/>
              <a:t>, and </a:t>
            </a:r>
            <a:r>
              <a:rPr lang="en-US" dirty="0">
                <a:solidFill>
                  <a:srgbClr val="00B050"/>
                </a:solidFill>
              </a:rPr>
              <a:t>labels</a:t>
            </a:r>
            <a:r>
              <a:rPr lang="en-US" dirty="0"/>
              <a:t>).</a:t>
            </a:r>
          </a:p>
          <a:p>
            <a:r>
              <a:rPr lang="en-US" dirty="0"/>
              <a:t>Any </a:t>
            </a:r>
            <a:r>
              <a:rPr lang="en-US" dirty="0">
                <a:solidFill>
                  <a:srgbClr val="00B050"/>
                </a:solidFill>
              </a:rPr>
              <a:t>JavaScript identifier </a:t>
            </a:r>
            <a:r>
              <a:rPr lang="en-US" dirty="0"/>
              <a:t>that is not a </a:t>
            </a:r>
            <a:r>
              <a:rPr lang="en-US" dirty="0">
                <a:solidFill>
                  <a:srgbClr val="00B050"/>
                </a:solidFill>
              </a:rPr>
              <a:t>reserved keyword</a:t>
            </a:r>
            <a:r>
              <a:rPr lang="en-US" dirty="0"/>
              <a:t> is a </a:t>
            </a:r>
            <a:r>
              <a:rPr lang="en-US" dirty="0">
                <a:solidFill>
                  <a:srgbClr val="00B050"/>
                </a:solidFill>
              </a:rPr>
              <a:t>label</a:t>
            </a:r>
            <a:r>
              <a:rPr lang="en-US" dirty="0"/>
              <a:t>. </a:t>
            </a:r>
          </a:p>
          <a:p>
            <a:r>
              <a:rPr lang="en-US" dirty="0">
                <a:solidFill>
                  <a:srgbClr val="00B050"/>
                </a:solidFill>
              </a:rPr>
              <a:t>JavaScript keywords</a:t>
            </a:r>
            <a:r>
              <a:rPr lang="en-US" dirty="0"/>
              <a:t> are used to identify actions to be performed. (</a:t>
            </a:r>
            <a:r>
              <a:rPr lang="en-US" dirty="0">
                <a:solidFill>
                  <a:srgbClr val="00B050"/>
                </a:solidFill>
              </a:rPr>
              <a:t>var</a:t>
            </a:r>
            <a:r>
              <a:rPr lang="en-US" dirty="0"/>
              <a:t>, </a:t>
            </a:r>
            <a:r>
              <a:rPr lang="en-US" dirty="0">
                <a:solidFill>
                  <a:srgbClr val="00B050"/>
                </a:solidFill>
              </a:rPr>
              <a:t>let</a:t>
            </a:r>
            <a:r>
              <a:rPr lang="en-US" dirty="0"/>
              <a:t> and </a:t>
            </a:r>
            <a:r>
              <a:rPr lang="en-US" dirty="0">
                <a:solidFill>
                  <a:srgbClr val="00B050"/>
                </a:solidFill>
              </a:rPr>
              <a:t>const</a:t>
            </a:r>
            <a:r>
              <a:rPr lang="en-US" dirty="0"/>
              <a:t> are among  </a:t>
            </a:r>
            <a:r>
              <a:rPr lang="en-US" dirty="0">
                <a:solidFill>
                  <a:srgbClr val="00B050"/>
                </a:solidFill>
              </a:rPr>
              <a:t>reserved keywords</a:t>
            </a:r>
            <a:r>
              <a:rPr lang="en-US" dirty="0"/>
              <a:t>)</a:t>
            </a:r>
          </a:p>
          <a:p>
            <a:r>
              <a:rPr lang="en-US" dirty="0"/>
              <a:t>Lower Camel Case:</a:t>
            </a:r>
          </a:p>
          <a:p>
            <a:r>
              <a:rPr lang="en-US" dirty="0">
                <a:solidFill>
                  <a:srgbClr val="00B050"/>
                </a:solidFill>
              </a:rPr>
              <a:t>JavaScript </a:t>
            </a:r>
            <a:r>
              <a:rPr lang="en-US" dirty="0"/>
              <a:t>programmers tend to use camel case</a:t>
            </a:r>
            <a:r>
              <a:rPr lang="en-US" dirty="0">
                <a:solidFill>
                  <a:srgbClr val="00B050"/>
                </a:solidFill>
              </a:rPr>
              <a:t> </a:t>
            </a:r>
            <a:r>
              <a:rPr lang="en-US" dirty="0"/>
              <a:t>that starts with a lowercase letter:</a:t>
            </a:r>
          </a:p>
          <a:p>
            <a:r>
              <a:rPr lang="en-US" dirty="0" err="1">
                <a:highlight>
                  <a:srgbClr val="008000"/>
                </a:highlight>
              </a:rPr>
              <a:t>firstName</a:t>
            </a:r>
            <a:r>
              <a:rPr lang="en-US" dirty="0">
                <a:highlight>
                  <a:srgbClr val="008000"/>
                </a:highlight>
              </a:rPr>
              <a:t>, </a:t>
            </a:r>
            <a:r>
              <a:rPr lang="en-US" dirty="0" err="1">
                <a:highlight>
                  <a:srgbClr val="008000"/>
                </a:highlight>
              </a:rPr>
              <a:t>lastName</a:t>
            </a:r>
            <a:r>
              <a:rPr lang="en-US" dirty="0">
                <a:highlight>
                  <a:srgbClr val="008000"/>
                </a:highlight>
              </a:rPr>
              <a:t>, </a:t>
            </a:r>
            <a:r>
              <a:rPr lang="en-US" dirty="0" err="1">
                <a:highlight>
                  <a:srgbClr val="008000"/>
                </a:highlight>
              </a:rPr>
              <a:t>masterCard</a:t>
            </a:r>
            <a:r>
              <a:rPr lang="en-US" dirty="0">
                <a:highlight>
                  <a:srgbClr val="008000"/>
                </a:highlight>
              </a:rPr>
              <a:t>, </a:t>
            </a:r>
            <a:r>
              <a:rPr lang="en-US" dirty="0" err="1">
                <a:highlight>
                  <a:srgbClr val="008000"/>
                </a:highlight>
              </a:rPr>
              <a:t>interCity</a:t>
            </a:r>
            <a:r>
              <a:rPr lang="en-US" dirty="0"/>
              <a:t>.</a:t>
            </a:r>
          </a:p>
          <a:p>
            <a:endParaRPr lang="fi-FI" dirty="0"/>
          </a:p>
        </p:txBody>
      </p:sp>
      <p:sp>
        <p:nvSpPr>
          <p:cNvPr id="5" name="Dian numeron paikkamerkki 4">
            <a:extLst>
              <a:ext uri="{FF2B5EF4-FFF2-40B4-BE49-F238E27FC236}">
                <a16:creationId xmlns:a16="http://schemas.microsoft.com/office/drawing/2014/main" id="{B528B221-1577-4ABA-A05A-F98B1F4ECD94}"/>
              </a:ext>
            </a:extLst>
          </p:cNvPr>
          <p:cNvSpPr>
            <a:spLocks noGrp="1"/>
          </p:cNvSpPr>
          <p:nvPr>
            <p:ph type="sldNum" sz="quarter" idx="12"/>
          </p:nvPr>
        </p:nvSpPr>
        <p:spPr/>
        <p:txBody>
          <a:bodyPr/>
          <a:lstStyle/>
          <a:p>
            <a:fld id="{3A98EE3D-8CD1-4C3F-BD1C-C98C9596463C}" type="slidenum">
              <a:rPr lang="en-US" smtClean="0"/>
              <a:t>91</a:t>
            </a:fld>
            <a:endParaRPr lang="en-US" dirty="0"/>
          </a:p>
        </p:txBody>
      </p:sp>
    </p:spTree>
    <p:extLst>
      <p:ext uri="{BB962C8B-B14F-4D97-AF65-F5344CB8AC3E}">
        <p14:creationId xmlns:p14="http://schemas.microsoft.com/office/powerpoint/2010/main" val="23814269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tsikko 5">
            <a:extLst>
              <a:ext uri="{FF2B5EF4-FFF2-40B4-BE49-F238E27FC236}">
                <a16:creationId xmlns:a16="http://schemas.microsoft.com/office/drawing/2014/main" id="{B909C744-26D2-4518-B57D-2B1FF5625ADD}"/>
              </a:ext>
            </a:extLst>
          </p:cNvPr>
          <p:cNvSpPr>
            <a:spLocks noGrp="1"/>
          </p:cNvSpPr>
          <p:nvPr>
            <p:ph type="title"/>
          </p:nvPr>
        </p:nvSpPr>
        <p:spPr/>
        <p:txBody>
          <a:bodyPr>
            <a:normAutofit fontScale="90000"/>
          </a:bodyPr>
          <a:lstStyle/>
          <a:p>
            <a:pPr algn="ctr"/>
            <a:r>
              <a:rPr lang="fi-FI" dirty="0" err="1"/>
              <a:t>Variables</a:t>
            </a:r>
            <a:r>
              <a:rPr lang="fi-FI" dirty="0"/>
              <a:t>, </a:t>
            </a:r>
            <a:r>
              <a:rPr lang="fi-FI" dirty="0" err="1"/>
              <a:t>Literals</a:t>
            </a:r>
            <a:r>
              <a:rPr lang="fi-FI" dirty="0"/>
              <a:t>, </a:t>
            </a:r>
            <a:r>
              <a:rPr lang="fi-FI" dirty="0" err="1"/>
              <a:t>Expressions</a:t>
            </a:r>
            <a:r>
              <a:rPr lang="fi-FI" dirty="0"/>
              <a:t>, </a:t>
            </a:r>
            <a:r>
              <a:rPr lang="fi-FI" dirty="0" err="1"/>
              <a:t>Identifiers</a:t>
            </a:r>
            <a:r>
              <a:rPr lang="fi-FI" dirty="0"/>
              <a:t> and </a:t>
            </a:r>
            <a:r>
              <a:rPr lang="fi-FI" dirty="0" err="1"/>
              <a:t>Keywords</a:t>
            </a:r>
            <a:endParaRPr lang="fi-FI" dirty="0"/>
          </a:p>
        </p:txBody>
      </p:sp>
      <p:sp>
        <p:nvSpPr>
          <p:cNvPr id="7" name="Sisällön paikkamerkki 6">
            <a:extLst>
              <a:ext uri="{FF2B5EF4-FFF2-40B4-BE49-F238E27FC236}">
                <a16:creationId xmlns:a16="http://schemas.microsoft.com/office/drawing/2014/main" id="{4E4EBF40-5433-4AF1-87C9-6A4CB80EBD69}"/>
              </a:ext>
            </a:extLst>
          </p:cNvPr>
          <p:cNvSpPr>
            <a:spLocks noGrp="1"/>
          </p:cNvSpPr>
          <p:nvPr>
            <p:ph idx="1"/>
          </p:nvPr>
        </p:nvSpPr>
        <p:spPr>
          <a:xfrm>
            <a:off x="861134" y="1109750"/>
            <a:ext cx="10294546" cy="5461645"/>
          </a:xfrm>
        </p:spPr>
        <p:txBody>
          <a:bodyPr>
            <a:normAutofit fontScale="92500" lnSpcReduction="1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https://www.w3schools.com/js/js_syntax.asp</a:t>
            </a:r>
          </a:p>
        </p:txBody>
      </p:sp>
      <p:sp>
        <p:nvSpPr>
          <p:cNvPr id="5" name="Dian numeron paikkamerkki 4">
            <a:extLst>
              <a:ext uri="{FF2B5EF4-FFF2-40B4-BE49-F238E27FC236}">
                <a16:creationId xmlns:a16="http://schemas.microsoft.com/office/drawing/2014/main" id="{46E840AF-54DC-41D7-A20A-6CAF0820A3E4}"/>
              </a:ext>
            </a:extLst>
          </p:cNvPr>
          <p:cNvSpPr>
            <a:spLocks noGrp="1"/>
          </p:cNvSpPr>
          <p:nvPr>
            <p:ph type="sldNum" sz="quarter" idx="12"/>
          </p:nvPr>
        </p:nvSpPr>
        <p:spPr/>
        <p:txBody>
          <a:bodyPr/>
          <a:lstStyle/>
          <a:p>
            <a:fld id="{3A98EE3D-8CD1-4C3F-BD1C-C98C9596463C}" type="slidenum">
              <a:rPr lang="en-US" smtClean="0"/>
              <a:t>92</a:t>
            </a:fld>
            <a:endParaRPr lang="en-US" dirty="0"/>
          </a:p>
        </p:txBody>
      </p:sp>
      <p:pic>
        <p:nvPicPr>
          <p:cNvPr id="8" name="Kuva 7">
            <a:extLst>
              <a:ext uri="{FF2B5EF4-FFF2-40B4-BE49-F238E27FC236}">
                <a16:creationId xmlns:a16="http://schemas.microsoft.com/office/drawing/2014/main" id="{A022EE06-15BB-4EDC-9B66-44DA5A54F6AB}"/>
              </a:ext>
            </a:extLst>
          </p:cNvPr>
          <p:cNvPicPr>
            <a:picLocks noChangeAspect="1"/>
          </p:cNvPicPr>
          <p:nvPr/>
        </p:nvPicPr>
        <p:blipFill>
          <a:blip r:embed="rId2"/>
          <a:stretch>
            <a:fillRect/>
          </a:stretch>
        </p:blipFill>
        <p:spPr>
          <a:xfrm>
            <a:off x="861134" y="1119099"/>
            <a:ext cx="7572819" cy="5104147"/>
          </a:xfrm>
          <a:prstGeom prst="rect">
            <a:avLst/>
          </a:prstGeom>
        </p:spPr>
      </p:pic>
    </p:spTree>
    <p:extLst>
      <p:ext uri="{BB962C8B-B14F-4D97-AF65-F5344CB8AC3E}">
        <p14:creationId xmlns:p14="http://schemas.microsoft.com/office/powerpoint/2010/main" val="4957427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tsikko 4">
            <a:extLst>
              <a:ext uri="{FF2B5EF4-FFF2-40B4-BE49-F238E27FC236}">
                <a16:creationId xmlns:a16="http://schemas.microsoft.com/office/drawing/2014/main" id="{5E767955-2C04-4398-B2ED-39E00F9D78AB}"/>
              </a:ext>
            </a:extLst>
          </p:cNvPr>
          <p:cNvSpPr>
            <a:spLocks noGrp="1"/>
          </p:cNvSpPr>
          <p:nvPr>
            <p:ph type="title"/>
          </p:nvPr>
        </p:nvSpPr>
        <p:spPr/>
        <p:txBody>
          <a:bodyPr>
            <a:normAutofit fontScale="90000"/>
          </a:bodyPr>
          <a:lstStyle/>
          <a:p>
            <a:pPr algn="ctr"/>
            <a:r>
              <a:rPr lang="fi-FI" dirty="0"/>
              <a:t>Data </a:t>
            </a:r>
            <a:r>
              <a:rPr lang="fi-FI" dirty="0" err="1"/>
              <a:t>Types</a:t>
            </a:r>
            <a:endParaRPr lang="fi-FI" dirty="0"/>
          </a:p>
        </p:txBody>
      </p:sp>
      <p:sp>
        <p:nvSpPr>
          <p:cNvPr id="6" name="Sisällön paikkamerkki 5">
            <a:extLst>
              <a:ext uri="{FF2B5EF4-FFF2-40B4-BE49-F238E27FC236}">
                <a16:creationId xmlns:a16="http://schemas.microsoft.com/office/drawing/2014/main" id="{B270B72C-DD7B-4371-ADB9-FA9646B34CCC}"/>
              </a:ext>
            </a:extLst>
          </p:cNvPr>
          <p:cNvSpPr>
            <a:spLocks noGrp="1"/>
          </p:cNvSpPr>
          <p:nvPr>
            <p:ph sz="half" idx="1"/>
          </p:nvPr>
        </p:nvSpPr>
        <p:spPr>
          <a:xfrm>
            <a:off x="798990" y="1180730"/>
            <a:ext cx="4938026" cy="5390665"/>
          </a:xfrm>
        </p:spPr>
        <p:txBody>
          <a:bodyPr>
            <a:normAutofit/>
          </a:bodyPr>
          <a:lstStyle/>
          <a:p>
            <a:r>
              <a:rPr lang="en-US" dirty="0"/>
              <a:t>In </a:t>
            </a:r>
            <a:r>
              <a:rPr lang="en-US" dirty="0">
                <a:solidFill>
                  <a:srgbClr val="00B050"/>
                </a:solidFill>
              </a:rPr>
              <a:t>JavaScript</a:t>
            </a:r>
            <a:r>
              <a:rPr lang="en-US" dirty="0"/>
              <a:t> there are 5 different </a:t>
            </a:r>
            <a:r>
              <a:rPr lang="en-US" dirty="0">
                <a:solidFill>
                  <a:srgbClr val="00B050"/>
                </a:solidFill>
              </a:rPr>
              <a:t>data</a:t>
            </a:r>
            <a:r>
              <a:rPr lang="en-US" dirty="0"/>
              <a:t> </a:t>
            </a:r>
            <a:r>
              <a:rPr lang="en-US" dirty="0">
                <a:solidFill>
                  <a:srgbClr val="00B050"/>
                </a:solidFill>
              </a:rPr>
              <a:t>types</a:t>
            </a:r>
            <a:r>
              <a:rPr lang="en-US" dirty="0"/>
              <a:t> that can contain values:</a:t>
            </a:r>
          </a:p>
          <a:p>
            <a:pPr>
              <a:buClr>
                <a:srgbClr val="00B050"/>
              </a:buClr>
              <a:buFont typeface="Wingdings" panose="05000000000000000000" pitchFamily="2" charset="2"/>
              <a:buChar char="q"/>
            </a:pPr>
            <a:r>
              <a:rPr lang="en-US" dirty="0">
                <a:highlight>
                  <a:srgbClr val="008000"/>
                </a:highlight>
              </a:rPr>
              <a:t>string</a:t>
            </a:r>
          </a:p>
          <a:p>
            <a:pPr>
              <a:lnSpc>
                <a:spcPct val="130000"/>
              </a:lnSpc>
              <a:buClr>
                <a:srgbClr val="00B050"/>
              </a:buClr>
              <a:buFont typeface="Wingdings" panose="05000000000000000000" pitchFamily="2" charset="2"/>
              <a:buChar char="q"/>
            </a:pPr>
            <a:r>
              <a:rPr lang="en-US" dirty="0">
                <a:highlight>
                  <a:srgbClr val="008000"/>
                </a:highlight>
              </a:rPr>
              <a:t>number</a:t>
            </a:r>
          </a:p>
          <a:p>
            <a:pPr>
              <a:lnSpc>
                <a:spcPct val="130000"/>
              </a:lnSpc>
              <a:buClr>
                <a:srgbClr val="00B050"/>
              </a:buClr>
              <a:buFont typeface="Wingdings" panose="05000000000000000000" pitchFamily="2" charset="2"/>
              <a:buChar char="q"/>
            </a:pPr>
            <a:r>
              <a:rPr lang="en-US" dirty="0" err="1">
                <a:highlight>
                  <a:srgbClr val="008000"/>
                </a:highlight>
              </a:rPr>
              <a:t>boolean</a:t>
            </a:r>
            <a:endParaRPr lang="en-US" dirty="0">
              <a:highlight>
                <a:srgbClr val="008000"/>
              </a:highlight>
            </a:endParaRPr>
          </a:p>
          <a:p>
            <a:pPr>
              <a:lnSpc>
                <a:spcPct val="130000"/>
              </a:lnSpc>
              <a:buClr>
                <a:srgbClr val="00B050"/>
              </a:buClr>
              <a:buFont typeface="Wingdings" panose="05000000000000000000" pitchFamily="2" charset="2"/>
              <a:buChar char="q"/>
            </a:pPr>
            <a:r>
              <a:rPr lang="en-US" dirty="0">
                <a:highlight>
                  <a:srgbClr val="008000"/>
                </a:highlight>
              </a:rPr>
              <a:t>object</a:t>
            </a:r>
          </a:p>
          <a:p>
            <a:pPr>
              <a:lnSpc>
                <a:spcPct val="130000"/>
              </a:lnSpc>
              <a:buClr>
                <a:srgbClr val="00B050"/>
              </a:buClr>
              <a:buFont typeface="Wingdings" panose="05000000000000000000" pitchFamily="2" charset="2"/>
              <a:buChar char="q"/>
            </a:pPr>
            <a:r>
              <a:rPr lang="en-US" dirty="0">
                <a:highlight>
                  <a:srgbClr val="008000"/>
                </a:highlight>
              </a:rPr>
              <a:t>function</a:t>
            </a:r>
          </a:p>
          <a:p>
            <a:r>
              <a:rPr lang="en-US" dirty="0"/>
              <a:t>There are 2 </a:t>
            </a:r>
            <a:r>
              <a:rPr lang="en-US" dirty="0">
                <a:solidFill>
                  <a:srgbClr val="00B050"/>
                </a:solidFill>
              </a:rPr>
              <a:t>data</a:t>
            </a:r>
            <a:r>
              <a:rPr lang="en-US" dirty="0"/>
              <a:t> </a:t>
            </a:r>
            <a:r>
              <a:rPr lang="en-US" dirty="0">
                <a:solidFill>
                  <a:srgbClr val="00B050"/>
                </a:solidFill>
              </a:rPr>
              <a:t>types</a:t>
            </a:r>
            <a:r>
              <a:rPr lang="en-US" dirty="0"/>
              <a:t> that cannot contain values:</a:t>
            </a:r>
          </a:p>
          <a:p>
            <a:pPr>
              <a:lnSpc>
                <a:spcPct val="130000"/>
              </a:lnSpc>
              <a:buClr>
                <a:srgbClr val="FF0000"/>
              </a:buClr>
              <a:buFont typeface="Wingdings" panose="05000000000000000000" pitchFamily="2" charset="2"/>
              <a:buChar char="q"/>
            </a:pPr>
            <a:r>
              <a:rPr lang="en-US" dirty="0">
                <a:highlight>
                  <a:srgbClr val="FF0000"/>
                </a:highlight>
              </a:rPr>
              <a:t>null</a:t>
            </a:r>
          </a:p>
          <a:p>
            <a:pPr>
              <a:lnSpc>
                <a:spcPct val="130000"/>
              </a:lnSpc>
              <a:buClr>
                <a:srgbClr val="FF0000"/>
              </a:buClr>
              <a:buFont typeface="Wingdings" panose="05000000000000000000" pitchFamily="2" charset="2"/>
              <a:buChar char="q"/>
            </a:pPr>
            <a:r>
              <a:rPr lang="en-US" dirty="0">
                <a:highlight>
                  <a:srgbClr val="FF0000"/>
                </a:highlight>
              </a:rPr>
              <a:t>undefined</a:t>
            </a:r>
            <a:endParaRPr lang="fi-FI" dirty="0">
              <a:highlight>
                <a:srgbClr val="FF0000"/>
              </a:highlight>
            </a:endParaRPr>
          </a:p>
        </p:txBody>
      </p:sp>
      <p:sp>
        <p:nvSpPr>
          <p:cNvPr id="7" name="Sisällön paikkamerkki 6">
            <a:extLst>
              <a:ext uri="{FF2B5EF4-FFF2-40B4-BE49-F238E27FC236}">
                <a16:creationId xmlns:a16="http://schemas.microsoft.com/office/drawing/2014/main" id="{999C03F4-F28C-44D3-A747-8D2D8333FC89}"/>
              </a:ext>
            </a:extLst>
          </p:cNvPr>
          <p:cNvSpPr>
            <a:spLocks noGrp="1"/>
          </p:cNvSpPr>
          <p:nvPr>
            <p:ph sz="half" idx="2"/>
          </p:nvPr>
        </p:nvSpPr>
        <p:spPr>
          <a:xfrm>
            <a:off x="6217654" y="1180729"/>
            <a:ext cx="4938026" cy="5390665"/>
          </a:xfrm>
        </p:spPr>
        <p:txBody>
          <a:bodyPr>
            <a:normAutofit/>
          </a:bodyPr>
          <a:lstStyle/>
          <a:p>
            <a:r>
              <a:rPr lang="en-US" dirty="0"/>
              <a:t>There are 6 types of </a:t>
            </a:r>
            <a:r>
              <a:rPr lang="en-US" dirty="0">
                <a:solidFill>
                  <a:srgbClr val="00B050"/>
                </a:solidFill>
              </a:rPr>
              <a:t>objects</a:t>
            </a:r>
            <a:r>
              <a:rPr lang="en-US" dirty="0"/>
              <a:t>:</a:t>
            </a:r>
          </a:p>
          <a:p>
            <a:pPr>
              <a:lnSpc>
                <a:spcPct val="130000"/>
              </a:lnSpc>
              <a:buClr>
                <a:srgbClr val="00B050"/>
              </a:buClr>
              <a:buFont typeface="Wingdings" panose="05000000000000000000" pitchFamily="2" charset="2"/>
              <a:buChar char="q"/>
            </a:pPr>
            <a:r>
              <a:rPr lang="en-US" dirty="0">
                <a:highlight>
                  <a:srgbClr val="008000"/>
                </a:highlight>
              </a:rPr>
              <a:t>Object</a:t>
            </a:r>
          </a:p>
          <a:p>
            <a:pPr>
              <a:lnSpc>
                <a:spcPct val="130000"/>
              </a:lnSpc>
              <a:buClr>
                <a:srgbClr val="00B050"/>
              </a:buClr>
              <a:buFont typeface="Wingdings" panose="05000000000000000000" pitchFamily="2" charset="2"/>
              <a:buChar char="q"/>
            </a:pPr>
            <a:r>
              <a:rPr lang="en-US" dirty="0">
                <a:highlight>
                  <a:srgbClr val="008000"/>
                </a:highlight>
              </a:rPr>
              <a:t>Date</a:t>
            </a:r>
          </a:p>
          <a:p>
            <a:pPr>
              <a:lnSpc>
                <a:spcPct val="130000"/>
              </a:lnSpc>
              <a:buClr>
                <a:srgbClr val="00B050"/>
              </a:buClr>
              <a:buFont typeface="Wingdings" panose="05000000000000000000" pitchFamily="2" charset="2"/>
              <a:buChar char="q"/>
            </a:pPr>
            <a:r>
              <a:rPr lang="en-US" dirty="0">
                <a:highlight>
                  <a:srgbClr val="008000"/>
                </a:highlight>
              </a:rPr>
              <a:t>Array</a:t>
            </a:r>
          </a:p>
          <a:p>
            <a:pPr>
              <a:lnSpc>
                <a:spcPct val="130000"/>
              </a:lnSpc>
              <a:buClr>
                <a:srgbClr val="00B050"/>
              </a:buClr>
              <a:buFont typeface="Wingdings" panose="05000000000000000000" pitchFamily="2" charset="2"/>
              <a:buChar char="q"/>
            </a:pPr>
            <a:r>
              <a:rPr lang="en-US" dirty="0">
                <a:highlight>
                  <a:srgbClr val="008000"/>
                </a:highlight>
              </a:rPr>
              <a:t>String</a:t>
            </a:r>
          </a:p>
          <a:p>
            <a:pPr>
              <a:lnSpc>
                <a:spcPct val="130000"/>
              </a:lnSpc>
              <a:buClr>
                <a:srgbClr val="00B050"/>
              </a:buClr>
              <a:buFont typeface="Wingdings" panose="05000000000000000000" pitchFamily="2" charset="2"/>
              <a:buChar char="q"/>
            </a:pPr>
            <a:r>
              <a:rPr lang="en-US" dirty="0">
                <a:highlight>
                  <a:srgbClr val="008000"/>
                </a:highlight>
              </a:rPr>
              <a:t>Number</a:t>
            </a:r>
          </a:p>
          <a:p>
            <a:pPr>
              <a:lnSpc>
                <a:spcPct val="130000"/>
              </a:lnSpc>
              <a:buClr>
                <a:srgbClr val="00B050"/>
              </a:buClr>
              <a:buFont typeface="Wingdings" panose="05000000000000000000" pitchFamily="2" charset="2"/>
              <a:buChar char="q"/>
            </a:pPr>
            <a:r>
              <a:rPr lang="en-US" dirty="0">
                <a:highlight>
                  <a:srgbClr val="008000"/>
                </a:highlight>
              </a:rPr>
              <a:t>Boolean</a:t>
            </a:r>
          </a:p>
          <a:p>
            <a:r>
              <a:rPr lang="en-US" dirty="0"/>
              <a:t>Source: https://www.w3schools.com/js/js_type_conversion.asp</a:t>
            </a:r>
            <a:endParaRPr lang="fi-FI" dirty="0"/>
          </a:p>
        </p:txBody>
      </p:sp>
      <p:sp>
        <p:nvSpPr>
          <p:cNvPr id="4" name="Dian numeron paikkamerkki 3">
            <a:extLst>
              <a:ext uri="{FF2B5EF4-FFF2-40B4-BE49-F238E27FC236}">
                <a16:creationId xmlns:a16="http://schemas.microsoft.com/office/drawing/2014/main" id="{C03D5C7E-1281-4221-8C7F-F75B910F21A8}"/>
              </a:ext>
            </a:extLst>
          </p:cNvPr>
          <p:cNvSpPr>
            <a:spLocks noGrp="1"/>
          </p:cNvSpPr>
          <p:nvPr>
            <p:ph type="sldNum" sz="quarter" idx="12"/>
          </p:nvPr>
        </p:nvSpPr>
        <p:spPr/>
        <p:txBody>
          <a:bodyPr/>
          <a:lstStyle/>
          <a:p>
            <a:fld id="{3A98EE3D-8CD1-4C3F-BD1C-C98C9596463C}" type="slidenum">
              <a:rPr lang="en-US" smtClean="0"/>
              <a:pPr/>
              <a:t>93</a:t>
            </a:fld>
            <a:endParaRPr lang="en-US" dirty="0"/>
          </a:p>
        </p:txBody>
      </p:sp>
    </p:spTree>
    <p:extLst>
      <p:ext uri="{BB962C8B-B14F-4D97-AF65-F5344CB8AC3E}">
        <p14:creationId xmlns:p14="http://schemas.microsoft.com/office/powerpoint/2010/main" val="18928810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A25AC934-3993-4874-85E0-9133719F9B39}"/>
              </a:ext>
            </a:extLst>
          </p:cNvPr>
          <p:cNvSpPr>
            <a:spLocks noGrp="1"/>
          </p:cNvSpPr>
          <p:nvPr>
            <p:ph type="title"/>
          </p:nvPr>
        </p:nvSpPr>
        <p:spPr/>
        <p:txBody>
          <a:bodyPr>
            <a:normAutofit fontScale="90000"/>
          </a:bodyPr>
          <a:lstStyle/>
          <a:p>
            <a:pPr algn="ctr"/>
            <a:r>
              <a:rPr lang="fi-FI" dirty="0"/>
              <a:t>Value </a:t>
            </a:r>
            <a:r>
              <a:rPr lang="fi-FI" dirty="0" err="1"/>
              <a:t>Type</a:t>
            </a:r>
            <a:r>
              <a:rPr lang="fi-FI" dirty="0"/>
              <a:t> </a:t>
            </a:r>
            <a:r>
              <a:rPr lang="fi-FI" dirty="0" err="1"/>
              <a:t>Determination</a:t>
            </a:r>
            <a:endParaRPr lang="fi-FI" dirty="0"/>
          </a:p>
        </p:txBody>
      </p:sp>
      <p:sp>
        <p:nvSpPr>
          <p:cNvPr id="3" name="Sisällön paikkamerkki 2">
            <a:extLst>
              <a:ext uri="{FF2B5EF4-FFF2-40B4-BE49-F238E27FC236}">
                <a16:creationId xmlns:a16="http://schemas.microsoft.com/office/drawing/2014/main" id="{7B85DC0F-002F-4F95-A075-27F4819FD4A9}"/>
              </a:ext>
            </a:extLst>
          </p:cNvPr>
          <p:cNvSpPr>
            <a:spLocks noGrp="1"/>
          </p:cNvSpPr>
          <p:nvPr>
            <p:ph sz="half" idx="1"/>
          </p:nvPr>
        </p:nvSpPr>
        <p:spPr>
          <a:xfrm>
            <a:off x="798990" y="1180730"/>
            <a:ext cx="4938026" cy="5390665"/>
          </a:xfrm>
        </p:spPr>
        <p:txBody>
          <a:bodyPr>
            <a:normAutofit fontScale="92500"/>
          </a:bodyPr>
          <a:lstStyle/>
          <a:p>
            <a:r>
              <a:rPr lang="en-US" dirty="0"/>
              <a:t>Unit of information in a program is a</a:t>
            </a:r>
            <a:r>
              <a:rPr lang="en-US" dirty="0">
                <a:solidFill>
                  <a:srgbClr val="00B050"/>
                </a:solidFill>
              </a:rPr>
              <a:t> value</a:t>
            </a:r>
            <a:r>
              <a:rPr lang="en-US" dirty="0"/>
              <a:t>. </a:t>
            </a:r>
            <a:r>
              <a:rPr lang="en-US" dirty="0">
                <a:solidFill>
                  <a:srgbClr val="00B050"/>
                </a:solidFill>
              </a:rPr>
              <a:t>Values</a:t>
            </a:r>
            <a:r>
              <a:rPr lang="en-US" dirty="0"/>
              <a:t> are data. They're how the program maintains state. </a:t>
            </a:r>
          </a:p>
          <a:p>
            <a:r>
              <a:rPr lang="en-US" dirty="0">
                <a:solidFill>
                  <a:srgbClr val="00B050"/>
                </a:solidFill>
              </a:rPr>
              <a:t>Values come in two forms in </a:t>
            </a:r>
            <a:r>
              <a:rPr lang="en-US" dirty="0" err="1">
                <a:solidFill>
                  <a:srgbClr val="00B050"/>
                </a:solidFill>
              </a:rPr>
              <a:t>Javascript</a:t>
            </a:r>
            <a:r>
              <a:rPr lang="en-US" dirty="0">
                <a:solidFill>
                  <a:srgbClr val="00B050"/>
                </a:solidFill>
              </a:rPr>
              <a:t>: </a:t>
            </a:r>
          </a:p>
          <a:p>
            <a:r>
              <a:rPr lang="en-US" dirty="0">
                <a:highlight>
                  <a:srgbClr val="008000"/>
                </a:highlight>
              </a:rPr>
              <a:t>primitive</a:t>
            </a:r>
            <a:r>
              <a:rPr lang="en-US" dirty="0"/>
              <a:t>		or		</a:t>
            </a:r>
            <a:r>
              <a:rPr lang="en-US" dirty="0">
                <a:highlight>
                  <a:srgbClr val="008000"/>
                </a:highlight>
              </a:rPr>
              <a:t>object</a:t>
            </a:r>
            <a:endParaRPr lang="fi-FI" dirty="0">
              <a:highlight>
                <a:srgbClr val="008000"/>
              </a:highlight>
            </a:endParaRPr>
          </a:p>
          <a:p>
            <a:r>
              <a:rPr lang="en-US" dirty="0">
                <a:solidFill>
                  <a:srgbClr val="00B050"/>
                </a:solidFill>
              </a:rPr>
              <a:t>Functions</a:t>
            </a:r>
            <a:r>
              <a:rPr lang="en-US" dirty="0"/>
              <a:t>, like </a:t>
            </a:r>
            <a:r>
              <a:rPr lang="en-US" dirty="0">
                <a:solidFill>
                  <a:srgbClr val="00B050"/>
                </a:solidFill>
              </a:rPr>
              <a:t>arrays</a:t>
            </a:r>
            <a:r>
              <a:rPr lang="en-US" dirty="0"/>
              <a:t>, are a special kind (aka, sub-type) of </a:t>
            </a:r>
            <a:r>
              <a:rPr lang="en-US" dirty="0">
                <a:solidFill>
                  <a:srgbClr val="00B050"/>
                </a:solidFill>
              </a:rPr>
              <a:t>object</a:t>
            </a:r>
            <a:r>
              <a:rPr lang="en-US" dirty="0"/>
              <a:t>.</a:t>
            </a:r>
          </a:p>
          <a:p>
            <a:r>
              <a:rPr lang="en-US" dirty="0">
                <a:solidFill>
                  <a:srgbClr val="00B050"/>
                </a:solidFill>
              </a:rPr>
              <a:t>Primitive values </a:t>
            </a:r>
            <a:r>
              <a:rPr lang="en-US" dirty="0"/>
              <a:t>and </a:t>
            </a:r>
            <a:r>
              <a:rPr lang="en-US" dirty="0">
                <a:solidFill>
                  <a:srgbClr val="00B050"/>
                </a:solidFill>
              </a:rPr>
              <a:t>object values </a:t>
            </a:r>
            <a:r>
              <a:rPr lang="en-US" dirty="0"/>
              <a:t>behave differently when they're assigned or passed around.</a:t>
            </a:r>
          </a:p>
          <a:p>
            <a:r>
              <a:rPr lang="en-US" dirty="0"/>
              <a:t>For distinguishing </a:t>
            </a:r>
            <a:r>
              <a:rPr lang="en-US" dirty="0">
                <a:solidFill>
                  <a:srgbClr val="00B050"/>
                </a:solidFill>
              </a:rPr>
              <a:t>values</a:t>
            </a:r>
            <a:r>
              <a:rPr lang="en-US" dirty="0"/>
              <a:t>, the </a:t>
            </a:r>
            <a:r>
              <a:rPr lang="en-US" dirty="0" err="1">
                <a:solidFill>
                  <a:srgbClr val="00B050"/>
                </a:solidFill>
              </a:rPr>
              <a:t>typeof</a:t>
            </a:r>
            <a:r>
              <a:rPr lang="en-US" dirty="0">
                <a:solidFill>
                  <a:srgbClr val="00B050"/>
                </a:solidFill>
              </a:rPr>
              <a:t> operator </a:t>
            </a:r>
            <a:r>
              <a:rPr lang="en-US" sz="1900" dirty="0"/>
              <a:t>tells you its </a:t>
            </a:r>
            <a:r>
              <a:rPr lang="en-US" dirty="0">
                <a:solidFill>
                  <a:srgbClr val="00B050"/>
                </a:solidFill>
              </a:rPr>
              <a:t>built-in type, </a:t>
            </a:r>
            <a:r>
              <a:rPr lang="en-US" sz="1900" dirty="0"/>
              <a:t>if </a:t>
            </a:r>
            <a:r>
              <a:rPr lang="en-US" dirty="0">
                <a:solidFill>
                  <a:srgbClr val="00B050"/>
                </a:solidFill>
              </a:rPr>
              <a:t>primitive, </a:t>
            </a:r>
            <a:r>
              <a:rPr lang="en-US" sz="1900" dirty="0"/>
              <a:t>or</a:t>
            </a:r>
            <a:r>
              <a:rPr lang="en-US" dirty="0">
                <a:solidFill>
                  <a:srgbClr val="00B050"/>
                </a:solidFill>
              </a:rPr>
              <a:t> "object“.</a:t>
            </a:r>
          </a:p>
          <a:p>
            <a:r>
              <a:rPr lang="fi-FI" dirty="0" err="1"/>
              <a:t>Source</a:t>
            </a:r>
            <a:r>
              <a:rPr lang="fi-FI" dirty="0"/>
              <a:t>: https://github.com/getify/You-Dont-Know-JS/blob/2nd-ed/get-started/ch2.md</a:t>
            </a:r>
          </a:p>
        </p:txBody>
      </p:sp>
      <p:sp>
        <p:nvSpPr>
          <p:cNvPr id="4" name="Sisällön paikkamerkki 3">
            <a:extLst>
              <a:ext uri="{FF2B5EF4-FFF2-40B4-BE49-F238E27FC236}">
                <a16:creationId xmlns:a16="http://schemas.microsoft.com/office/drawing/2014/main" id="{45F5BEF1-27ED-492F-BCF7-5C4C28594047}"/>
              </a:ext>
            </a:extLst>
          </p:cNvPr>
          <p:cNvSpPr>
            <a:spLocks noGrp="1"/>
          </p:cNvSpPr>
          <p:nvPr>
            <p:ph sz="half" idx="2"/>
          </p:nvPr>
        </p:nvSpPr>
        <p:spPr>
          <a:xfrm>
            <a:off x="6217654" y="1180729"/>
            <a:ext cx="4938026" cy="5390665"/>
          </a:xfrm>
        </p:spPr>
        <p:txBody>
          <a:bodyPr>
            <a:normAutofit fontScale="92500"/>
          </a:bodyPr>
          <a:lstStyle/>
          <a:p>
            <a:endParaRPr lang="fi-FI" dirty="0">
              <a:solidFill>
                <a:srgbClr val="569CD6"/>
              </a:solidFill>
              <a:latin typeface="Consolas" panose="020B0609020204030204" pitchFamily="49" charset="0"/>
            </a:endParaRPr>
          </a:p>
          <a:p>
            <a:endParaRPr lang="fi-FI" dirty="0">
              <a:solidFill>
                <a:srgbClr val="569CD6"/>
              </a:solidFill>
              <a:latin typeface="Consolas" panose="020B0609020204030204" pitchFamily="49" charset="0"/>
            </a:endParaRPr>
          </a:p>
          <a:p>
            <a:endParaRPr lang="fi-FI" dirty="0">
              <a:solidFill>
                <a:srgbClr val="569CD6"/>
              </a:solidFill>
              <a:latin typeface="Consolas" panose="020B0609020204030204" pitchFamily="49" charset="0"/>
            </a:endParaRPr>
          </a:p>
          <a:p>
            <a:endParaRPr lang="fi-FI" dirty="0">
              <a:solidFill>
                <a:srgbClr val="569CD6"/>
              </a:solidFill>
              <a:latin typeface="Consolas" panose="020B0609020204030204" pitchFamily="49" charset="0"/>
            </a:endParaRPr>
          </a:p>
          <a:p>
            <a:endParaRPr lang="fi-FI" dirty="0">
              <a:solidFill>
                <a:srgbClr val="569CD6"/>
              </a:solidFill>
              <a:latin typeface="Consolas" panose="020B0609020204030204" pitchFamily="49" charset="0"/>
            </a:endParaRPr>
          </a:p>
          <a:p>
            <a:endParaRPr lang="en-US" sz="1900" dirty="0"/>
          </a:p>
          <a:p>
            <a:r>
              <a:rPr lang="en-US" sz="1900" dirty="0">
                <a:solidFill>
                  <a:srgbClr val="FF0000"/>
                </a:solidFill>
              </a:rPr>
              <a:t>WARNING ! </a:t>
            </a:r>
          </a:p>
          <a:p>
            <a:r>
              <a:rPr lang="en-US" sz="1900" dirty="0" err="1"/>
              <a:t>Typeof</a:t>
            </a:r>
            <a:r>
              <a:rPr lang="en-US" sz="1900" dirty="0"/>
              <a:t> </a:t>
            </a:r>
            <a:r>
              <a:rPr lang="en-US" sz="1900" dirty="0">
                <a:solidFill>
                  <a:srgbClr val="00B050"/>
                </a:solidFill>
              </a:rPr>
              <a:t>null </a:t>
            </a:r>
            <a:r>
              <a:rPr lang="en-US" sz="1900" dirty="0"/>
              <a:t>unfortunately returns </a:t>
            </a:r>
            <a:r>
              <a:rPr lang="en-US" sz="1900" dirty="0">
                <a:solidFill>
                  <a:srgbClr val="00B050"/>
                </a:solidFill>
              </a:rPr>
              <a:t>"object" </a:t>
            </a:r>
            <a:r>
              <a:rPr lang="en-US" sz="1900" dirty="0"/>
              <a:t>instead of the expected </a:t>
            </a:r>
            <a:r>
              <a:rPr lang="en-US" sz="1900" dirty="0">
                <a:solidFill>
                  <a:srgbClr val="00B050"/>
                </a:solidFill>
              </a:rPr>
              <a:t>"null"</a:t>
            </a:r>
            <a:r>
              <a:rPr lang="en-US" sz="1900" dirty="0"/>
              <a:t>.</a:t>
            </a:r>
            <a:r>
              <a:rPr lang="en-US" sz="1900" dirty="0">
                <a:solidFill>
                  <a:srgbClr val="00B050"/>
                </a:solidFill>
              </a:rPr>
              <a:t> </a:t>
            </a:r>
          </a:p>
          <a:p>
            <a:r>
              <a:rPr lang="en-US" sz="1900" dirty="0" err="1"/>
              <a:t>Typeof</a:t>
            </a:r>
            <a:r>
              <a:rPr lang="en-US" sz="1900" dirty="0"/>
              <a:t> returns the specific </a:t>
            </a:r>
            <a:r>
              <a:rPr lang="en-US" sz="1900" dirty="0">
                <a:solidFill>
                  <a:srgbClr val="00B050"/>
                </a:solidFill>
              </a:rPr>
              <a:t>"function"</a:t>
            </a:r>
            <a:r>
              <a:rPr lang="en-US" sz="1900" dirty="0"/>
              <a:t> for</a:t>
            </a:r>
            <a:r>
              <a:rPr lang="en-US" sz="1900" dirty="0">
                <a:solidFill>
                  <a:srgbClr val="00B050"/>
                </a:solidFill>
              </a:rPr>
              <a:t> functions</a:t>
            </a:r>
            <a:r>
              <a:rPr lang="en-US" sz="1900" dirty="0"/>
              <a:t>, but not the expected </a:t>
            </a:r>
            <a:r>
              <a:rPr lang="en-US" sz="1900" dirty="0">
                <a:solidFill>
                  <a:srgbClr val="00B050"/>
                </a:solidFill>
              </a:rPr>
              <a:t>"array" </a:t>
            </a:r>
            <a:r>
              <a:rPr lang="en-US" sz="1900" dirty="0"/>
              <a:t>for</a:t>
            </a:r>
            <a:r>
              <a:rPr lang="en-US" sz="1900" dirty="0">
                <a:solidFill>
                  <a:srgbClr val="00B050"/>
                </a:solidFill>
              </a:rPr>
              <a:t> arrays</a:t>
            </a:r>
            <a:r>
              <a:rPr lang="en-US" sz="1900" dirty="0"/>
              <a:t>.</a:t>
            </a:r>
          </a:p>
          <a:p>
            <a:endParaRPr lang="en-US" sz="1900" dirty="0"/>
          </a:p>
          <a:p>
            <a:endParaRPr lang="fi-FI" sz="1900" dirty="0"/>
          </a:p>
        </p:txBody>
      </p:sp>
      <p:sp>
        <p:nvSpPr>
          <p:cNvPr id="5" name="Dian numeron paikkamerkki 4">
            <a:extLst>
              <a:ext uri="{FF2B5EF4-FFF2-40B4-BE49-F238E27FC236}">
                <a16:creationId xmlns:a16="http://schemas.microsoft.com/office/drawing/2014/main" id="{91755C39-69B7-4BB8-9FEE-A456118FCEBB}"/>
              </a:ext>
            </a:extLst>
          </p:cNvPr>
          <p:cNvSpPr>
            <a:spLocks noGrp="1"/>
          </p:cNvSpPr>
          <p:nvPr>
            <p:ph type="sldNum" sz="quarter" idx="12"/>
          </p:nvPr>
        </p:nvSpPr>
        <p:spPr/>
        <p:txBody>
          <a:bodyPr/>
          <a:lstStyle/>
          <a:p>
            <a:fld id="{3A98EE3D-8CD1-4C3F-BD1C-C98C9596463C}" type="slidenum">
              <a:rPr lang="en-US" smtClean="0"/>
              <a:t>94</a:t>
            </a:fld>
            <a:endParaRPr lang="en-US" dirty="0"/>
          </a:p>
        </p:txBody>
      </p:sp>
      <p:pic>
        <p:nvPicPr>
          <p:cNvPr id="6" name="Kuva 5">
            <a:extLst>
              <a:ext uri="{FF2B5EF4-FFF2-40B4-BE49-F238E27FC236}">
                <a16:creationId xmlns:a16="http://schemas.microsoft.com/office/drawing/2014/main" id="{C2B40E50-4C6B-470C-BD4D-6F71C9559C5D}"/>
              </a:ext>
            </a:extLst>
          </p:cNvPr>
          <p:cNvPicPr>
            <a:picLocks noChangeAspect="1"/>
          </p:cNvPicPr>
          <p:nvPr/>
        </p:nvPicPr>
        <p:blipFill>
          <a:blip r:embed="rId2"/>
          <a:stretch>
            <a:fillRect/>
          </a:stretch>
        </p:blipFill>
        <p:spPr>
          <a:xfrm>
            <a:off x="6217654" y="1327211"/>
            <a:ext cx="5781873" cy="2476870"/>
          </a:xfrm>
          <a:prstGeom prst="rect">
            <a:avLst/>
          </a:prstGeom>
        </p:spPr>
      </p:pic>
      <p:sp>
        <p:nvSpPr>
          <p:cNvPr id="9" name="Suorakulmio: Pyöristetyt kulmat 8">
            <a:extLst>
              <a:ext uri="{FF2B5EF4-FFF2-40B4-BE49-F238E27FC236}">
                <a16:creationId xmlns:a16="http://schemas.microsoft.com/office/drawing/2014/main" id="{1EDD364E-74C8-46E8-AE4A-0ABAAF021CD2}"/>
              </a:ext>
            </a:extLst>
          </p:cNvPr>
          <p:cNvSpPr/>
          <p:nvPr/>
        </p:nvSpPr>
        <p:spPr>
          <a:xfrm>
            <a:off x="727969" y="2485748"/>
            <a:ext cx="1127464" cy="40837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10" name="Suorakulmio: Pyöristetyt kulmat 9">
            <a:extLst>
              <a:ext uri="{FF2B5EF4-FFF2-40B4-BE49-F238E27FC236}">
                <a16:creationId xmlns:a16="http://schemas.microsoft.com/office/drawing/2014/main" id="{17681105-7CF2-42A4-8579-8422096F768D}"/>
              </a:ext>
            </a:extLst>
          </p:cNvPr>
          <p:cNvSpPr/>
          <p:nvPr/>
        </p:nvSpPr>
        <p:spPr>
          <a:xfrm>
            <a:off x="4268710" y="2485748"/>
            <a:ext cx="969115" cy="40837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Tree>
    <p:extLst>
      <p:ext uri="{BB962C8B-B14F-4D97-AF65-F5344CB8AC3E}">
        <p14:creationId xmlns:p14="http://schemas.microsoft.com/office/powerpoint/2010/main" val="40297805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E67F4AD7-1DD6-4290-8196-DBBC9927A761}"/>
              </a:ext>
            </a:extLst>
          </p:cNvPr>
          <p:cNvSpPr>
            <a:spLocks noGrp="1"/>
          </p:cNvSpPr>
          <p:nvPr>
            <p:ph type="title"/>
          </p:nvPr>
        </p:nvSpPr>
        <p:spPr/>
        <p:txBody>
          <a:bodyPr>
            <a:normAutofit fontScale="90000"/>
          </a:bodyPr>
          <a:lstStyle/>
          <a:p>
            <a:pPr algn="ctr"/>
            <a:r>
              <a:rPr lang="fi-FI" dirty="0" err="1"/>
              <a:t>Primitive</a:t>
            </a:r>
            <a:r>
              <a:rPr lang="fi-FI" dirty="0"/>
              <a:t> Data </a:t>
            </a:r>
            <a:r>
              <a:rPr lang="fi-FI" dirty="0" err="1"/>
              <a:t>Types</a:t>
            </a:r>
            <a:endParaRPr lang="fi-FI" dirty="0"/>
          </a:p>
        </p:txBody>
      </p:sp>
      <p:sp>
        <p:nvSpPr>
          <p:cNvPr id="3" name="Sisällön paikkamerkki 2">
            <a:extLst>
              <a:ext uri="{FF2B5EF4-FFF2-40B4-BE49-F238E27FC236}">
                <a16:creationId xmlns:a16="http://schemas.microsoft.com/office/drawing/2014/main" id="{64850659-E743-40E1-B1EF-989416384CBE}"/>
              </a:ext>
            </a:extLst>
          </p:cNvPr>
          <p:cNvSpPr>
            <a:spLocks noGrp="1"/>
          </p:cNvSpPr>
          <p:nvPr>
            <p:ph sz="half" idx="1"/>
          </p:nvPr>
        </p:nvSpPr>
        <p:spPr>
          <a:xfrm>
            <a:off x="798990" y="1180730"/>
            <a:ext cx="4938026" cy="5390665"/>
          </a:xfrm>
        </p:spPr>
        <p:txBody>
          <a:bodyPr>
            <a:normAutofit lnSpcReduction="10000"/>
          </a:bodyPr>
          <a:lstStyle/>
          <a:p>
            <a:r>
              <a:rPr lang="en-US" dirty="0">
                <a:solidFill>
                  <a:srgbClr val="00B050"/>
                </a:solidFill>
              </a:rPr>
              <a:t>A primitive </a:t>
            </a:r>
            <a:r>
              <a:rPr lang="en-US" dirty="0"/>
              <a:t>(</a:t>
            </a:r>
            <a:r>
              <a:rPr lang="en-US" dirty="0">
                <a:solidFill>
                  <a:srgbClr val="00B050"/>
                </a:solidFill>
              </a:rPr>
              <a:t>primitive</a:t>
            </a:r>
            <a:r>
              <a:rPr lang="en-US" dirty="0"/>
              <a:t> value, </a:t>
            </a:r>
            <a:r>
              <a:rPr lang="en-US" dirty="0">
                <a:solidFill>
                  <a:srgbClr val="00B050"/>
                </a:solidFill>
              </a:rPr>
              <a:t>primitive</a:t>
            </a:r>
            <a:r>
              <a:rPr lang="en-US" dirty="0"/>
              <a:t> data type) is data that is not an object and has no methods. </a:t>
            </a:r>
          </a:p>
          <a:p>
            <a:r>
              <a:rPr lang="en-US" dirty="0"/>
              <a:t>There are 6 </a:t>
            </a:r>
            <a:r>
              <a:rPr lang="en-US" dirty="0">
                <a:solidFill>
                  <a:srgbClr val="00B050"/>
                </a:solidFill>
              </a:rPr>
              <a:t>primitive </a:t>
            </a:r>
            <a:r>
              <a:rPr lang="en-US" dirty="0"/>
              <a:t>data types: </a:t>
            </a:r>
          </a:p>
          <a:p>
            <a:pPr>
              <a:buClr>
                <a:srgbClr val="00B050"/>
              </a:buClr>
              <a:buFont typeface="Wingdings" panose="05000000000000000000" pitchFamily="2" charset="2"/>
              <a:buChar char="q"/>
            </a:pPr>
            <a:r>
              <a:rPr lang="en-US" dirty="0">
                <a:highlight>
                  <a:srgbClr val="008000"/>
                </a:highlight>
              </a:rPr>
              <a:t>string</a:t>
            </a:r>
          </a:p>
          <a:p>
            <a:pPr>
              <a:buClr>
                <a:srgbClr val="00B050"/>
              </a:buClr>
              <a:buFont typeface="Wingdings" panose="05000000000000000000" pitchFamily="2" charset="2"/>
              <a:buChar char="q"/>
            </a:pPr>
            <a:r>
              <a:rPr lang="en-US" dirty="0">
                <a:highlight>
                  <a:srgbClr val="008000"/>
                </a:highlight>
              </a:rPr>
              <a:t>number</a:t>
            </a:r>
          </a:p>
          <a:p>
            <a:pPr>
              <a:buClr>
                <a:srgbClr val="00B050"/>
              </a:buClr>
              <a:buFont typeface="Wingdings" panose="05000000000000000000" pitchFamily="2" charset="2"/>
              <a:buChar char="q"/>
            </a:pPr>
            <a:r>
              <a:rPr lang="en-US" dirty="0" err="1">
                <a:highlight>
                  <a:srgbClr val="008000"/>
                </a:highlight>
              </a:rPr>
              <a:t>bigint</a:t>
            </a:r>
            <a:r>
              <a:rPr lang="en-US" dirty="0">
                <a:highlight>
                  <a:srgbClr val="008000"/>
                </a:highlight>
              </a:rPr>
              <a:t> </a:t>
            </a:r>
          </a:p>
          <a:p>
            <a:pPr>
              <a:buClr>
                <a:srgbClr val="00B050"/>
              </a:buClr>
              <a:buFont typeface="Wingdings" panose="05000000000000000000" pitchFamily="2" charset="2"/>
              <a:buChar char="q"/>
            </a:pPr>
            <a:r>
              <a:rPr lang="en-US" dirty="0" err="1">
                <a:highlight>
                  <a:srgbClr val="008000"/>
                </a:highlight>
              </a:rPr>
              <a:t>boolean</a:t>
            </a:r>
            <a:endParaRPr lang="en-US" dirty="0">
              <a:highlight>
                <a:srgbClr val="008000"/>
              </a:highlight>
            </a:endParaRPr>
          </a:p>
          <a:p>
            <a:pPr>
              <a:buClr>
                <a:srgbClr val="00B050"/>
              </a:buClr>
              <a:buFont typeface="Wingdings" panose="05000000000000000000" pitchFamily="2" charset="2"/>
              <a:buChar char="q"/>
            </a:pPr>
            <a:r>
              <a:rPr lang="en-US" dirty="0">
                <a:highlight>
                  <a:srgbClr val="008000"/>
                </a:highlight>
              </a:rPr>
              <a:t>undefined</a:t>
            </a:r>
          </a:p>
          <a:p>
            <a:pPr>
              <a:buClr>
                <a:srgbClr val="00B050"/>
              </a:buClr>
              <a:buFont typeface="Wingdings" panose="05000000000000000000" pitchFamily="2" charset="2"/>
              <a:buChar char="q"/>
            </a:pPr>
            <a:r>
              <a:rPr lang="en-US" dirty="0">
                <a:highlight>
                  <a:srgbClr val="008000"/>
                </a:highlight>
              </a:rPr>
              <a:t>symbol </a:t>
            </a:r>
            <a:r>
              <a:rPr lang="fi-FI" dirty="0">
                <a:highlight>
                  <a:srgbClr val="008000"/>
                </a:highlight>
              </a:rPr>
              <a:t>(</a:t>
            </a:r>
            <a:r>
              <a:rPr lang="fi-FI" dirty="0" err="1">
                <a:highlight>
                  <a:srgbClr val="008000"/>
                </a:highlight>
              </a:rPr>
              <a:t>new</a:t>
            </a:r>
            <a:r>
              <a:rPr lang="fi-FI" dirty="0">
                <a:highlight>
                  <a:srgbClr val="008000"/>
                </a:highlight>
              </a:rPr>
              <a:t> in </a:t>
            </a:r>
            <a:r>
              <a:rPr lang="fi-FI" dirty="0" err="1">
                <a:highlight>
                  <a:srgbClr val="008000"/>
                </a:highlight>
              </a:rPr>
              <a:t>ECMAScript</a:t>
            </a:r>
            <a:r>
              <a:rPr lang="fi-FI" dirty="0">
                <a:highlight>
                  <a:srgbClr val="008000"/>
                </a:highlight>
              </a:rPr>
              <a:t> 2015)</a:t>
            </a:r>
            <a:endParaRPr lang="en-US" dirty="0">
              <a:highlight>
                <a:srgbClr val="008000"/>
              </a:highlight>
            </a:endParaRPr>
          </a:p>
          <a:p>
            <a:r>
              <a:rPr lang="en-US" dirty="0"/>
              <a:t>There also is </a:t>
            </a:r>
            <a:r>
              <a:rPr lang="en-US" dirty="0">
                <a:solidFill>
                  <a:srgbClr val="00B050"/>
                </a:solidFill>
              </a:rPr>
              <a:t>null</a:t>
            </a:r>
            <a:r>
              <a:rPr lang="en-US" dirty="0"/>
              <a:t>, which is seemingly </a:t>
            </a:r>
            <a:r>
              <a:rPr lang="en-US" dirty="0">
                <a:solidFill>
                  <a:srgbClr val="00B050"/>
                </a:solidFill>
              </a:rPr>
              <a:t>primitive</a:t>
            </a:r>
            <a:r>
              <a:rPr lang="en-US" dirty="0"/>
              <a:t>, but indeed is a special case for every Object.</a:t>
            </a:r>
            <a:endParaRPr lang="fi-FI" dirty="0"/>
          </a:p>
        </p:txBody>
      </p:sp>
      <p:sp>
        <p:nvSpPr>
          <p:cNvPr id="4" name="Sisällön paikkamerkki 3">
            <a:extLst>
              <a:ext uri="{FF2B5EF4-FFF2-40B4-BE49-F238E27FC236}">
                <a16:creationId xmlns:a16="http://schemas.microsoft.com/office/drawing/2014/main" id="{36349A0E-7B91-4AFE-9449-826763CABCB2}"/>
              </a:ext>
            </a:extLst>
          </p:cNvPr>
          <p:cNvSpPr>
            <a:spLocks noGrp="1"/>
          </p:cNvSpPr>
          <p:nvPr>
            <p:ph sz="half" idx="2"/>
          </p:nvPr>
        </p:nvSpPr>
        <p:spPr>
          <a:xfrm>
            <a:off x="6217654" y="1180730"/>
            <a:ext cx="4938026" cy="5390664"/>
          </a:xfrm>
        </p:spPr>
        <p:txBody>
          <a:bodyPr>
            <a:normAutofit lnSpcReduction="10000"/>
          </a:bodyPr>
          <a:lstStyle/>
          <a:p>
            <a:r>
              <a:rPr lang="en-US" dirty="0"/>
              <a:t>JavaScript has </a:t>
            </a:r>
            <a:r>
              <a:rPr lang="en-US" dirty="0">
                <a:solidFill>
                  <a:srgbClr val="00B050"/>
                </a:solidFill>
              </a:rPr>
              <a:t>dynamic types. </a:t>
            </a:r>
            <a:r>
              <a:rPr lang="en-US" dirty="0"/>
              <a:t>This means that the same </a:t>
            </a:r>
            <a:r>
              <a:rPr lang="en-US" dirty="0">
                <a:solidFill>
                  <a:srgbClr val="00B050"/>
                </a:solidFill>
              </a:rPr>
              <a:t>variable</a:t>
            </a:r>
            <a:r>
              <a:rPr lang="en-US" dirty="0"/>
              <a:t> can be used to hold different data types.</a:t>
            </a:r>
          </a:p>
          <a:p>
            <a:r>
              <a:rPr lang="en-US" dirty="0"/>
              <a:t>It is important not to confuse a </a:t>
            </a:r>
            <a:r>
              <a:rPr lang="en-US" dirty="0">
                <a:solidFill>
                  <a:srgbClr val="00B050"/>
                </a:solidFill>
              </a:rPr>
              <a:t>primitive</a:t>
            </a:r>
            <a:r>
              <a:rPr lang="en-US" dirty="0"/>
              <a:t> itself with a variable assigned a </a:t>
            </a:r>
            <a:r>
              <a:rPr lang="en-US" dirty="0">
                <a:solidFill>
                  <a:srgbClr val="00B050"/>
                </a:solidFill>
              </a:rPr>
              <a:t>primitive value</a:t>
            </a:r>
            <a:r>
              <a:rPr lang="en-US" dirty="0"/>
              <a:t>. </a:t>
            </a:r>
            <a:endParaRPr lang="en-US" dirty="0">
              <a:solidFill>
                <a:srgbClr val="00B050"/>
              </a:solidFill>
            </a:endParaRPr>
          </a:p>
          <a:p>
            <a:r>
              <a:rPr lang="en-US" dirty="0"/>
              <a:t>All </a:t>
            </a:r>
            <a:r>
              <a:rPr lang="en-US" dirty="0">
                <a:solidFill>
                  <a:srgbClr val="00B050"/>
                </a:solidFill>
              </a:rPr>
              <a:t>primitives</a:t>
            </a:r>
            <a:r>
              <a:rPr lang="en-US" dirty="0"/>
              <a:t> are immutable and cannot be directly altered. Instead of working </a:t>
            </a:r>
            <a:r>
              <a:rPr lang="en-US" dirty="0">
                <a:solidFill>
                  <a:srgbClr val="00B050"/>
                </a:solidFill>
              </a:rPr>
              <a:t>primitives</a:t>
            </a:r>
            <a:r>
              <a:rPr lang="en-US" dirty="0"/>
              <a:t> directly, we're working on a replaced copy, without affecting the original.</a:t>
            </a:r>
          </a:p>
          <a:p>
            <a:r>
              <a:rPr lang="en-US" dirty="0"/>
              <a:t>The </a:t>
            </a:r>
            <a:r>
              <a:rPr lang="en-US" dirty="0">
                <a:solidFill>
                  <a:srgbClr val="00B050"/>
                </a:solidFill>
              </a:rPr>
              <a:t>variable </a:t>
            </a:r>
            <a:r>
              <a:rPr lang="en-US" dirty="0"/>
              <a:t>may be reassigned a new value, but the existing value can not be changed in the ways that </a:t>
            </a:r>
            <a:r>
              <a:rPr lang="en-US" dirty="0">
                <a:solidFill>
                  <a:srgbClr val="00B050"/>
                </a:solidFill>
              </a:rPr>
              <a:t>objects, arrays, and functions </a:t>
            </a:r>
            <a:r>
              <a:rPr lang="en-US" dirty="0"/>
              <a:t>can be altered.</a:t>
            </a:r>
            <a:endParaRPr lang="fi-FI" dirty="0"/>
          </a:p>
          <a:p>
            <a:r>
              <a:rPr lang="fi-FI" dirty="0" err="1"/>
              <a:t>Source</a:t>
            </a:r>
            <a:r>
              <a:rPr lang="fi-FI" dirty="0"/>
              <a:t>: https://developer.mozilla.org/en-US/docs/Glossary/Primitive</a:t>
            </a:r>
          </a:p>
          <a:p>
            <a:endParaRPr lang="fi-FI" dirty="0"/>
          </a:p>
        </p:txBody>
      </p:sp>
      <p:sp>
        <p:nvSpPr>
          <p:cNvPr id="5" name="Dian numeron paikkamerkki 4">
            <a:extLst>
              <a:ext uri="{FF2B5EF4-FFF2-40B4-BE49-F238E27FC236}">
                <a16:creationId xmlns:a16="http://schemas.microsoft.com/office/drawing/2014/main" id="{74BAAB24-83E2-4E30-8D5D-B6F7E7419025}"/>
              </a:ext>
            </a:extLst>
          </p:cNvPr>
          <p:cNvSpPr>
            <a:spLocks noGrp="1"/>
          </p:cNvSpPr>
          <p:nvPr>
            <p:ph type="sldNum" sz="quarter" idx="12"/>
          </p:nvPr>
        </p:nvSpPr>
        <p:spPr/>
        <p:txBody>
          <a:bodyPr/>
          <a:lstStyle/>
          <a:p>
            <a:fld id="{3A98EE3D-8CD1-4C3F-BD1C-C98C9596463C}" type="slidenum">
              <a:rPr lang="en-US" smtClean="0"/>
              <a:t>95</a:t>
            </a:fld>
            <a:endParaRPr lang="en-US" dirty="0"/>
          </a:p>
        </p:txBody>
      </p:sp>
    </p:spTree>
    <p:extLst>
      <p:ext uri="{BB962C8B-B14F-4D97-AF65-F5344CB8AC3E}">
        <p14:creationId xmlns:p14="http://schemas.microsoft.com/office/powerpoint/2010/main" val="496963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7CCB3FB3-5119-4C8B-B299-49B0D31AD17E}"/>
              </a:ext>
            </a:extLst>
          </p:cNvPr>
          <p:cNvSpPr>
            <a:spLocks noGrp="1"/>
          </p:cNvSpPr>
          <p:nvPr>
            <p:ph type="title"/>
          </p:nvPr>
        </p:nvSpPr>
        <p:spPr/>
        <p:txBody>
          <a:bodyPr>
            <a:normAutofit fontScale="90000"/>
          </a:bodyPr>
          <a:lstStyle/>
          <a:p>
            <a:pPr algn="ctr"/>
            <a:r>
              <a:rPr lang="fi-FI" dirty="0" err="1"/>
              <a:t>Eight</a:t>
            </a:r>
            <a:r>
              <a:rPr lang="fi-FI" dirty="0"/>
              <a:t> Data </a:t>
            </a:r>
            <a:r>
              <a:rPr lang="fi-FI" dirty="0" err="1"/>
              <a:t>Types</a:t>
            </a:r>
            <a:endParaRPr lang="fi-FI" dirty="0"/>
          </a:p>
        </p:txBody>
      </p:sp>
      <p:sp>
        <p:nvSpPr>
          <p:cNvPr id="3" name="Sisällön paikkamerkki 2">
            <a:extLst>
              <a:ext uri="{FF2B5EF4-FFF2-40B4-BE49-F238E27FC236}">
                <a16:creationId xmlns:a16="http://schemas.microsoft.com/office/drawing/2014/main" id="{19E42B99-C2F2-4DAA-B2E4-60EF2543122F}"/>
              </a:ext>
            </a:extLst>
          </p:cNvPr>
          <p:cNvSpPr>
            <a:spLocks noGrp="1"/>
          </p:cNvSpPr>
          <p:nvPr>
            <p:ph sz="half" idx="1"/>
          </p:nvPr>
        </p:nvSpPr>
        <p:spPr>
          <a:xfrm>
            <a:off x="798990" y="1180730"/>
            <a:ext cx="4938026" cy="5390665"/>
          </a:xfrm>
        </p:spPr>
        <p:txBody>
          <a:bodyPr>
            <a:normAutofit fontScale="92500" lnSpcReduction="20000"/>
          </a:bodyPr>
          <a:lstStyle/>
          <a:p>
            <a:r>
              <a:rPr lang="en-US" dirty="0"/>
              <a:t>There is seven </a:t>
            </a:r>
            <a:r>
              <a:rPr lang="en-US" dirty="0">
                <a:solidFill>
                  <a:srgbClr val="00B050"/>
                </a:solidFill>
              </a:rPr>
              <a:t>data types </a:t>
            </a:r>
            <a:r>
              <a:rPr lang="en-US" dirty="0"/>
              <a:t>that are </a:t>
            </a:r>
            <a:r>
              <a:rPr lang="en-US" dirty="0">
                <a:solidFill>
                  <a:srgbClr val="00B050"/>
                </a:solidFill>
              </a:rPr>
              <a:t>primitives</a:t>
            </a:r>
            <a:r>
              <a:rPr lang="en-US" dirty="0"/>
              <a:t> and an </a:t>
            </a:r>
            <a:r>
              <a:rPr lang="en-US" dirty="0">
                <a:solidFill>
                  <a:srgbClr val="00B050"/>
                </a:solidFill>
              </a:rPr>
              <a:t>Object</a:t>
            </a:r>
            <a:r>
              <a:rPr lang="en-US" dirty="0"/>
              <a:t>:</a:t>
            </a:r>
          </a:p>
          <a:p>
            <a:pPr marL="342900" indent="-342900">
              <a:buClr>
                <a:srgbClr val="00B050"/>
              </a:buClr>
              <a:buFont typeface="+mj-lt"/>
              <a:buAutoNum type="arabicParenR"/>
            </a:pPr>
            <a:r>
              <a:rPr lang="en-US" dirty="0">
                <a:highlight>
                  <a:srgbClr val="008000"/>
                </a:highlight>
              </a:rPr>
              <a:t>Boolean</a:t>
            </a:r>
            <a:r>
              <a:rPr lang="en-US" dirty="0"/>
              <a:t> True and false.</a:t>
            </a:r>
          </a:p>
          <a:p>
            <a:pPr marL="342900" indent="-342900">
              <a:buClr>
                <a:srgbClr val="00B050"/>
              </a:buClr>
              <a:buFont typeface="+mj-lt"/>
              <a:buAutoNum type="arabicParenR"/>
            </a:pPr>
            <a:r>
              <a:rPr lang="en-US" dirty="0">
                <a:highlight>
                  <a:srgbClr val="008000"/>
                </a:highlight>
              </a:rPr>
              <a:t>Undefined</a:t>
            </a:r>
            <a:r>
              <a:rPr lang="en-US" dirty="0"/>
              <a:t> A top-level property whose value is not defined.</a:t>
            </a:r>
          </a:p>
          <a:p>
            <a:pPr marL="342900" indent="-342900">
              <a:buClr>
                <a:srgbClr val="00B050"/>
              </a:buClr>
              <a:buFont typeface="+mj-lt"/>
              <a:buAutoNum type="arabicParenR"/>
            </a:pPr>
            <a:r>
              <a:rPr lang="en-US" dirty="0">
                <a:highlight>
                  <a:srgbClr val="008000"/>
                </a:highlight>
              </a:rPr>
              <a:t>Number</a:t>
            </a:r>
            <a:r>
              <a:rPr lang="en-US" dirty="0">
                <a:solidFill>
                  <a:srgbClr val="00B050"/>
                </a:solidFill>
              </a:rPr>
              <a:t> </a:t>
            </a:r>
            <a:r>
              <a:rPr lang="en-US" dirty="0"/>
              <a:t>An integer or floating point number. For example: </a:t>
            </a:r>
            <a:r>
              <a:rPr lang="en-US" dirty="0">
                <a:highlight>
                  <a:srgbClr val="008000"/>
                </a:highlight>
              </a:rPr>
              <a:t>42</a:t>
            </a:r>
            <a:r>
              <a:rPr lang="en-US" dirty="0"/>
              <a:t> (integer) or </a:t>
            </a:r>
            <a:r>
              <a:rPr lang="en-US" dirty="0">
                <a:highlight>
                  <a:srgbClr val="008000"/>
                </a:highlight>
              </a:rPr>
              <a:t>3.14159</a:t>
            </a:r>
            <a:r>
              <a:rPr lang="en-US" dirty="0"/>
              <a:t> (floating point).</a:t>
            </a:r>
          </a:p>
          <a:p>
            <a:pPr marL="342900" indent="-342900">
              <a:buClr>
                <a:srgbClr val="00B050"/>
              </a:buClr>
              <a:buFont typeface="+mj-lt"/>
              <a:buAutoNum type="arabicParenR"/>
            </a:pPr>
            <a:r>
              <a:rPr lang="en-US" dirty="0" err="1">
                <a:highlight>
                  <a:srgbClr val="008000"/>
                </a:highlight>
              </a:rPr>
              <a:t>BigInt</a:t>
            </a:r>
            <a:r>
              <a:rPr lang="en-US" dirty="0">
                <a:solidFill>
                  <a:srgbClr val="00B050"/>
                </a:solidFill>
              </a:rPr>
              <a:t> </a:t>
            </a:r>
            <a:r>
              <a:rPr lang="en-US" dirty="0"/>
              <a:t>An integer with arbitrary precision. For example: </a:t>
            </a:r>
            <a:r>
              <a:rPr lang="en-US" dirty="0">
                <a:highlight>
                  <a:srgbClr val="008000"/>
                </a:highlight>
              </a:rPr>
              <a:t>9007199254740992n</a:t>
            </a:r>
            <a:r>
              <a:rPr lang="en-US" dirty="0"/>
              <a:t>.</a:t>
            </a:r>
          </a:p>
          <a:p>
            <a:pPr marL="342900" indent="-342900">
              <a:buClr>
                <a:srgbClr val="00B050"/>
              </a:buClr>
              <a:buFont typeface="+mj-lt"/>
              <a:buAutoNum type="arabicParenR"/>
            </a:pPr>
            <a:endParaRPr lang="en-US" dirty="0"/>
          </a:p>
          <a:p>
            <a:pPr marL="342900" indent="-342900">
              <a:buClr>
                <a:srgbClr val="00B050"/>
              </a:buClr>
              <a:buFont typeface="+mj-lt"/>
              <a:buAutoNum type="arabicParenR"/>
            </a:pPr>
            <a:endParaRPr lang="en-US" dirty="0"/>
          </a:p>
          <a:p>
            <a:pPr marL="342900" indent="-342900">
              <a:buClr>
                <a:srgbClr val="00B050"/>
              </a:buClr>
              <a:buFont typeface="+mj-lt"/>
              <a:buAutoNum type="arabicParenR"/>
            </a:pPr>
            <a:endParaRPr lang="fi-FI" dirty="0"/>
          </a:p>
          <a:p>
            <a:r>
              <a:rPr lang="fi-FI" dirty="0" err="1"/>
              <a:t>Source</a:t>
            </a:r>
            <a:r>
              <a:rPr lang="fi-FI" dirty="0"/>
              <a:t>: https://developer.mozilla.org/en-US/docs/Web/JavaScript/Guide/Grammar_and_types</a:t>
            </a:r>
          </a:p>
        </p:txBody>
      </p:sp>
      <p:sp>
        <p:nvSpPr>
          <p:cNvPr id="4" name="Sisällön paikkamerkki 3">
            <a:extLst>
              <a:ext uri="{FF2B5EF4-FFF2-40B4-BE49-F238E27FC236}">
                <a16:creationId xmlns:a16="http://schemas.microsoft.com/office/drawing/2014/main" id="{2D60923C-D501-4708-9334-FC3A43223FD8}"/>
              </a:ext>
            </a:extLst>
          </p:cNvPr>
          <p:cNvSpPr>
            <a:spLocks noGrp="1"/>
          </p:cNvSpPr>
          <p:nvPr>
            <p:ph sz="half" idx="2"/>
          </p:nvPr>
        </p:nvSpPr>
        <p:spPr>
          <a:xfrm>
            <a:off x="6217654" y="1180730"/>
            <a:ext cx="4938026" cy="5390664"/>
          </a:xfrm>
        </p:spPr>
        <p:txBody>
          <a:bodyPr>
            <a:normAutofit fontScale="92500" lnSpcReduction="20000"/>
          </a:bodyPr>
          <a:lstStyle/>
          <a:p>
            <a:pPr marL="342900" indent="-342900">
              <a:buClr>
                <a:srgbClr val="00B050"/>
              </a:buClr>
              <a:buFont typeface="+mj-lt"/>
              <a:buAutoNum type="arabicParenR" startAt="5"/>
            </a:pPr>
            <a:r>
              <a:rPr lang="en-US" dirty="0">
                <a:highlight>
                  <a:srgbClr val="008000"/>
                </a:highlight>
              </a:rPr>
              <a:t>String</a:t>
            </a:r>
            <a:r>
              <a:rPr lang="en-US" dirty="0"/>
              <a:t> A sequence of characters that represent a text value. For example: "Howdy"</a:t>
            </a:r>
          </a:p>
          <a:p>
            <a:pPr marL="342900" indent="-342900">
              <a:buClr>
                <a:srgbClr val="00B050"/>
              </a:buClr>
              <a:buFont typeface="+mj-lt"/>
              <a:buAutoNum type="arabicParenR" startAt="5"/>
            </a:pPr>
            <a:r>
              <a:rPr lang="en-US" dirty="0">
                <a:highlight>
                  <a:srgbClr val="008000"/>
                </a:highlight>
              </a:rPr>
              <a:t>Symbol</a:t>
            </a:r>
            <a:r>
              <a:rPr lang="en-US" dirty="0"/>
              <a:t> (new in ECMAScript 2015) A data type whose instances are unique and immutable.</a:t>
            </a:r>
            <a:endParaRPr lang="fi-FI" dirty="0"/>
          </a:p>
          <a:p>
            <a:pPr marL="342900" indent="-342900">
              <a:buClr>
                <a:srgbClr val="00B050"/>
              </a:buClr>
              <a:buFont typeface="+mj-lt"/>
              <a:buAutoNum type="arabicParenR" startAt="5"/>
            </a:pPr>
            <a:r>
              <a:rPr lang="en-US" dirty="0">
                <a:highlight>
                  <a:srgbClr val="008000"/>
                </a:highlight>
              </a:rPr>
              <a:t>Null</a:t>
            </a:r>
            <a:r>
              <a:rPr lang="en-US" dirty="0"/>
              <a:t> A special keyword denoting a null value. </a:t>
            </a:r>
          </a:p>
          <a:p>
            <a:pPr marL="342900" indent="-342900">
              <a:buClr>
                <a:srgbClr val="00B050"/>
              </a:buClr>
              <a:buFont typeface="+mj-lt"/>
              <a:buAutoNum type="arabicParenR" startAt="5"/>
            </a:pPr>
            <a:r>
              <a:rPr lang="fi-FI" dirty="0">
                <a:highlight>
                  <a:srgbClr val="008000"/>
                </a:highlight>
              </a:rPr>
              <a:t>Object</a:t>
            </a:r>
            <a:r>
              <a:rPr lang="fi-FI" dirty="0"/>
              <a:t> </a:t>
            </a:r>
            <a:r>
              <a:rPr lang="fi-FI" dirty="0" err="1"/>
              <a:t>including</a:t>
            </a:r>
            <a:r>
              <a:rPr lang="fi-FI" dirty="0"/>
              <a:t>:</a:t>
            </a:r>
          </a:p>
        </p:txBody>
      </p:sp>
      <p:sp>
        <p:nvSpPr>
          <p:cNvPr id="5" name="Dian numeron paikkamerkki 4">
            <a:extLst>
              <a:ext uri="{FF2B5EF4-FFF2-40B4-BE49-F238E27FC236}">
                <a16:creationId xmlns:a16="http://schemas.microsoft.com/office/drawing/2014/main" id="{8EF15D0D-6416-4936-BD86-8BCC82435F2C}"/>
              </a:ext>
            </a:extLst>
          </p:cNvPr>
          <p:cNvSpPr>
            <a:spLocks noGrp="1"/>
          </p:cNvSpPr>
          <p:nvPr>
            <p:ph type="sldNum" sz="quarter" idx="12"/>
          </p:nvPr>
        </p:nvSpPr>
        <p:spPr/>
        <p:txBody>
          <a:bodyPr/>
          <a:lstStyle/>
          <a:p>
            <a:fld id="{3A98EE3D-8CD1-4C3F-BD1C-C98C9596463C}" type="slidenum">
              <a:rPr lang="en-US" smtClean="0"/>
              <a:t>96</a:t>
            </a:fld>
            <a:endParaRPr lang="en-US" dirty="0"/>
          </a:p>
        </p:txBody>
      </p:sp>
      <p:graphicFrame>
        <p:nvGraphicFramePr>
          <p:cNvPr id="10" name="Taulukko 10">
            <a:extLst>
              <a:ext uri="{FF2B5EF4-FFF2-40B4-BE49-F238E27FC236}">
                <a16:creationId xmlns:a16="http://schemas.microsoft.com/office/drawing/2014/main" id="{38896E6F-3315-4A98-82C6-1DA3C993A148}"/>
              </a:ext>
            </a:extLst>
          </p:cNvPr>
          <p:cNvGraphicFramePr>
            <a:graphicFrameLocks noGrp="1"/>
          </p:cNvGraphicFramePr>
          <p:nvPr>
            <p:extLst>
              <p:ext uri="{D42A27DB-BD31-4B8C-83A1-F6EECF244321}">
                <p14:modId xmlns:p14="http://schemas.microsoft.com/office/powerpoint/2010/main" val="26490151"/>
              </p:ext>
            </p:extLst>
          </p:nvPr>
        </p:nvGraphicFramePr>
        <p:xfrm>
          <a:off x="9290350" y="3176978"/>
          <a:ext cx="1043258" cy="2775502"/>
        </p:xfrm>
        <a:graphic>
          <a:graphicData uri="http://schemas.openxmlformats.org/drawingml/2006/table">
            <a:tbl>
              <a:tblPr bandRow="1">
                <a:tableStyleId>{93296810-A885-4BE3-A3E7-6D5BEEA58F35}</a:tableStyleId>
              </a:tblPr>
              <a:tblGrid>
                <a:gridCol w="1043258">
                  <a:extLst>
                    <a:ext uri="{9D8B030D-6E8A-4147-A177-3AD203B41FA5}">
                      <a16:colId xmlns:a16="http://schemas.microsoft.com/office/drawing/2014/main" val="3421042184"/>
                    </a:ext>
                  </a:extLst>
                </a:gridCol>
              </a:tblGrid>
              <a:tr h="370067">
                <a:tc>
                  <a:txBody>
                    <a:bodyPr/>
                    <a:lstStyle/>
                    <a:p>
                      <a:r>
                        <a:rPr lang="fi-FI" dirty="0"/>
                        <a:t>Object</a:t>
                      </a:r>
                    </a:p>
                  </a:txBody>
                  <a:tcPr/>
                </a:tc>
                <a:extLst>
                  <a:ext uri="{0D108BD9-81ED-4DB2-BD59-A6C34878D82A}">
                    <a16:rowId xmlns:a16="http://schemas.microsoft.com/office/drawing/2014/main" val="415722167"/>
                  </a:ext>
                </a:extLst>
              </a:tr>
              <a:tr h="370067">
                <a:tc>
                  <a:txBody>
                    <a:bodyPr/>
                    <a:lstStyle/>
                    <a:p>
                      <a:r>
                        <a:rPr lang="en-US" dirty="0"/>
                        <a:t>Date</a:t>
                      </a:r>
                    </a:p>
                  </a:txBody>
                  <a:tcPr/>
                </a:tc>
                <a:extLst>
                  <a:ext uri="{0D108BD9-81ED-4DB2-BD59-A6C34878D82A}">
                    <a16:rowId xmlns:a16="http://schemas.microsoft.com/office/drawing/2014/main" val="1579884108"/>
                  </a:ext>
                </a:extLst>
              </a:tr>
              <a:tr h="3700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Array</a:t>
                      </a:r>
                      <a:endParaRPr lang="fi-FI" dirty="0"/>
                    </a:p>
                  </a:txBody>
                  <a:tcPr/>
                </a:tc>
                <a:extLst>
                  <a:ext uri="{0D108BD9-81ED-4DB2-BD59-A6C34878D82A}">
                    <a16:rowId xmlns:a16="http://schemas.microsoft.com/office/drawing/2014/main" val="1407178761"/>
                  </a:ext>
                </a:extLst>
              </a:tr>
              <a:tr h="3700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String</a:t>
                      </a:r>
                      <a:endParaRPr lang="fi-FI" dirty="0"/>
                    </a:p>
                  </a:txBody>
                  <a:tcPr/>
                </a:tc>
                <a:extLst>
                  <a:ext uri="{0D108BD9-81ED-4DB2-BD59-A6C34878D82A}">
                    <a16:rowId xmlns:a16="http://schemas.microsoft.com/office/drawing/2014/main" val="516527802"/>
                  </a:ext>
                </a:extLst>
              </a:tr>
              <a:tr h="6476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Number</a:t>
                      </a:r>
                      <a:endParaRPr lang="fi-FI" dirty="0"/>
                    </a:p>
                  </a:txBody>
                  <a:tcPr/>
                </a:tc>
                <a:extLst>
                  <a:ext uri="{0D108BD9-81ED-4DB2-BD59-A6C34878D82A}">
                    <a16:rowId xmlns:a16="http://schemas.microsoft.com/office/drawing/2014/main" val="3935758772"/>
                  </a:ext>
                </a:extLst>
              </a:tr>
              <a:tr h="6476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Boolean</a:t>
                      </a:r>
                      <a:endParaRPr lang="fi-FI" dirty="0"/>
                    </a:p>
                  </a:txBody>
                  <a:tcPr/>
                </a:tc>
                <a:extLst>
                  <a:ext uri="{0D108BD9-81ED-4DB2-BD59-A6C34878D82A}">
                    <a16:rowId xmlns:a16="http://schemas.microsoft.com/office/drawing/2014/main" val="1448152593"/>
                  </a:ext>
                </a:extLst>
              </a:tr>
            </a:tbl>
          </a:graphicData>
        </a:graphic>
      </p:graphicFrame>
    </p:spTree>
    <p:extLst>
      <p:ext uri="{BB962C8B-B14F-4D97-AF65-F5344CB8AC3E}">
        <p14:creationId xmlns:p14="http://schemas.microsoft.com/office/powerpoint/2010/main" val="24595420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652D3BED-655C-4048-A3A6-6B55ED7E5477}"/>
              </a:ext>
            </a:extLst>
          </p:cNvPr>
          <p:cNvSpPr>
            <a:spLocks noGrp="1"/>
          </p:cNvSpPr>
          <p:nvPr>
            <p:ph type="title"/>
          </p:nvPr>
        </p:nvSpPr>
        <p:spPr/>
        <p:txBody>
          <a:bodyPr>
            <a:normAutofit/>
          </a:bodyPr>
          <a:lstStyle/>
          <a:p>
            <a:pPr algn="ctr"/>
            <a:r>
              <a:rPr lang="fi-FI" dirty="0" err="1"/>
              <a:t>Undefined</a:t>
            </a:r>
            <a:r>
              <a:rPr lang="fi-FI" dirty="0"/>
              <a:t> and </a:t>
            </a:r>
            <a:r>
              <a:rPr lang="fi-FI" dirty="0" err="1"/>
              <a:t>Null</a:t>
            </a:r>
            <a:endParaRPr lang="fi-FI" dirty="0"/>
          </a:p>
        </p:txBody>
      </p:sp>
      <p:sp>
        <p:nvSpPr>
          <p:cNvPr id="6" name="Sisällön paikkamerkki 5">
            <a:extLst>
              <a:ext uri="{FF2B5EF4-FFF2-40B4-BE49-F238E27FC236}">
                <a16:creationId xmlns:a16="http://schemas.microsoft.com/office/drawing/2014/main" id="{226A66B4-B559-4EBD-8C8A-6517E2B2ED0E}"/>
              </a:ext>
            </a:extLst>
          </p:cNvPr>
          <p:cNvSpPr>
            <a:spLocks noGrp="1"/>
          </p:cNvSpPr>
          <p:nvPr>
            <p:ph idx="1"/>
          </p:nvPr>
        </p:nvSpPr>
        <p:spPr>
          <a:xfrm>
            <a:off x="861134" y="1109751"/>
            <a:ext cx="10294546" cy="5461644"/>
          </a:xfrm>
        </p:spPr>
        <p:txBody>
          <a:bodyPr>
            <a:normAutofit fontScale="77500" lnSpcReduction="20000"/>
          </a:bodyPr>
          <a:lstStyle/>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endParaRPr lang="fi-FI" dirty="0"/>
          </a:p>
          <a:p>
            <a:r>
              <a:rPr lang="fi-FI" dirty="0" err="1"/>
              <a:t>Source</a:t>
            </a:r>
            <a:r>
              <a:rPr lang="fi-FI" dirty="0"/>
              <a:t>: http://speakingjs.com/es5/ch01.html</a:t>
            </a:r>
          </a:p>
        </p:txBody>
      </p:sp>
      <p:sp>
        <p:nvSpPr>
          <p:cNvPr id="5" name="Dian numeron paikkamerkki 4">
            <a:extLst>
              <a:ext uri="{FF2B5EF4-FFF2-40B4-BE49-F238E27FC236}">
                <a16:creationId xmlns:a16="http://schemas.microsoft.com/office/drawing/2014/main" id="{23ECA6CC-2551-436A-991D-F92C4100FCD8}"/>
              </a:ext>
            </a:extLst>
          </p:cNvPr>
          <p:cNvSpPr>
            <a:spLocks noGrp="1"/>
          </p:cNvSpPr>
          <p:nvPr>
            <p:ph type="sldNum" sz="quarter" idx="12"/>
          </p:nvPr>
        </p:nvSpPr>
        <p:spPr/>
        <p:txBody>
          <a:bodyPr/>
          <a:lstStyle/>
          <a:p>
            <a:fld id="{3A98EE3D-8CD1-4C3F-BD1C-C98C9596463C}" type="slidenum">
              <a:rPr lang="en-US" smtClean="0"/>
              <a:t>97</a:t>
            </a:fld>
            <a:endParaRPr lang="en-US" dirty="0"/>
          </a:p>
        </p:txBody>
      </p:sp>
      <p:pic>
        <p:nvPicPr>
          <p:cNvPr id="3" name="Kuva 2">
            <a:extLst>
              <a:ext uri="{FF2B5EF4-FFF2-40B4-BE49-F238E27FC236}">
                <a16:creationId xmlns:a16="http://schemas.microsoft.com/office/drawing/2014/main" id="{2B1C511E-0817-4C64-BCA4-D457E8C2CB54}"/>
              </a:ext>
            </a:extLst>
          </p:cNvPr>
          <p:cNvPicPr>
            <a:picLocks noChangeAspect="1"/>
          </p:cNvPicPr>
          <p:nvPr/>
        </p:nvPicPr>
        <p:blipFill>
          <a:blip r:embed="rId2"/>
          <a:stretch>
            <a:fillRect/>
          </a:stretch>
        </p:blipFill>
        <p:spPr>
          <a:xfrm>
            <a:off x="861134" y="1109751"/>
            <a:ext cx="9091038" cy="5095740"/>
          </a:xfrm>
          <a:prstGeom prst="rect">
            <a:avLst/>
          </a:prstGeom>
        </p:spPr>
      </p:pic>
    </p:spTree>
    <p:extLst>
      <p:ext uri="{BB962C8B-B14F-4D97-AF65-F5344CB8AC3E}">
        <p14:creationId xmlns:p14="http://schemas.microsoft.com/office/powerpoint/2010/main" val="40648908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8CBC054B-94A9-4277-8B82-98A84DB5F5E3}"/>
              </a:ext>
            </a:extLst>
          </p:cNvPr>
          <p:cNvSpPr>
            <a:spLocks noGrp="1"/>
          </p:cNvSpPr>
          <p:nvPr>
            <p:ph type="title"/>
          </p:nvPr>
        </p:nvSpPr>
        <p:spPr/>
        <p:txBody>
          <a:bodyPr>
            <a:normAutofit/>
          </a:bodyPr>
          <a:lstStyle/>
          <a:p>
            <a:pPr algn="ctr"/>
            <a:r>
              <a:rPr lang="fi-FI" dirty="0" err="1"/>
              <a:t>Strings</a:t>
            </a:r>
            <a:endParaRPr lang="fi-FI" dirty="0"/>
          </a:p>
        </p:txBody>
      </p:sp>
      <p:sp>
        <p:nvSpPr>
          <p:cNvPr id="3" name="Sisällön paikkamerkki 2">
            <a:extLst>
              <a:ext uri="{FF2B5EF4-FFF2-40B4-BE49-F238E27FC236}">
                <a16:creationId xmlns:a16="http://schemas.microsoft.com/office/drawing/2014/main" id="{54CE8CF7-1300-4922-81B1-0F6C637DA302}"/>
              </a:ext>
            </a:extLst>
          </p:cNvPr>
          <p:cNvSpPr>
            <a:spLocks noGrp="1"/>
          </p:cNvSpPr>
          <p:nvPr>
            <p:ph idx="1"/>
          </p:nvPr>
        </p:nvSpPr>
        <p:spPr>
          <a:xfrm>
            <a:off x="861134" y="1109751"/>
            <a:ext cx="10294546" cy="5460912"/>
          </a:xfrm>
        </p:spPr>
        <p:txBody>
          <a:bodyPr>
            <a:normAutofit fontScale="92500" lnSpcReduction="20000"/>
          </a:bodyPr>
          <a:lstStyle/>
          <a:p>
            <a:endParaRPr lang="en-US" dirty="0"/>
          </a:p>
          <a:p>
            <a:endParaRPr lang="en-US" dirty="0"/>
          </a:p>
          <a:p>
            <a:endParaRPr lang="en-US" dirty="0"/>
          </a:p>
          <a:p>
            <a:endParaRPr lang="en-US" dirty="0"/>
          </a:p>
          <a:p>
            <a:endParaRPr lang="en-US" dirty="0"/>
          </a:p>
          <a:p>
            <a:endParaRPr lang="en-US" dirty="0"/>
          </a:p>
          <a:p>
            <a:r>
              <a:rPr lang="en-US" dirty="0">
                <a:solidFill>
                  <a:srgbClr val="00B050"/>
                </a:solidFill>
              </a:rPr>
              <a:t>Strings</a:t>
            </a:r>
            <a:r>
              <a:rPr lang="en-US" dirty="0"/>
              <a:t> are useful for holding data that can be represented in text form. A JavaScript </a:t>
            </a:r>
            <a:r>
              <a:rPr lang="en-US" dirty="0">
                <a:solidFill>
                  <a:srgbClr val="00B050"/>
                </a:solidFill>
              </a:rPr>
              <a:t>string</a:t>
            </a:r>
            <a:r>
              <a:rPr lang="en-US" dirty="0"/>
              <a:t> is zero or more characters written inside quotes. </a:t>
            </a:r>
            <a:r>
              <a:rPr lang="fi-FI" dirty="0" err="1">
                <a:solidFill>
                  <a:srgbClr val="00B050"/>
                </a:solidFill>
              </a:rPr>
              <a:t>String</a:t>
            </a:r>
            <a:r>
              <a:rPr lang="fi-FI" dirty="0">
                <a:solidFill>
                  <a:srgbClr val="00B050"/>
                </a:solidFill>
              </a:rPr>
              <a:t> </a:t>
            </a:r>
            <a:r>
              <a:rPr lang="fi-FI" dirty="0" err="1">
                <a:solidFill>
                  <a:srgbClr val="00B050"/>
                </a:solidFill>
              </a:rPr>
              <a:t>Methods</a:t>
            </a:r>
            <a:r>
              <a:rPr lang="fi-FI" dirty="0">
                <a:solidFill>
                  <a:srgbClr val="00B050"/>
                </a:solidFill>
              </a:rPr>
              <a:t> </a:t>
            </a:r>
            <a:r>
              <a:rPr lang="fi-FI" dirty="0"/>
              <a:t>and </a:t>
            </a:r>
            <a:r>
              <a:rPr lang="fi-FI" dirty="0" err="1">
                <a:solidFill>
                  <a:srgbClr val="00B050"/>
                </a:solidFill>
              </a:rPr>
              <a:t>String</a:t>
            </a:r>
            <a:r>
              <a:rPr lang="fi-FI" dirty="0">
                <a:solidFill>
                  <a:srgbClr val="00B050"/>
                </a:solidFill>
              </a:rPr>
              <a:t> </a:t>
            </a:r>
            <a:r>
              <a:rPr lang="fi-FI" dirty="0" err="1">
                <a:solidFill>
                  <a:srgbClr val="00B050"/>
                </a:solidFill>
              </a:rPr>
              <a:t>Properties</a:t>
            </a:r>
            <a:r>
              <a:rPr lang="fi-FI" dirty="0"/>
              <a:t>: </a:t>
            </a:r>
            <a:r>
              <a:rPr lang="en-US" dirty="0">
                <a:solidFill>
                  <a:srgbClr val="00B050"/>
                </a:solidFill>
              </a:rPr>
              <a:t>Primitive values</a:t>
            </a:r>
            <a:r>
              <a:rPr lang="en-US" dirty="0"/>
              <a:t>, like "John Doe", cannot have </a:t>
            </a:r>
            <a:r>
              <a:rPr lang="en-US" dirty="0">
                <a:solidFill>
                  <a:srgbClr val="00B050"/>
                </a:solidFill>
              </a:rPr>
              <a:t>properties</a:t>
            </a:r>
            <a:r>
              <a:rPr lang="en-US" dirty="0"/>
              <a:t> or </a:t>
            </a:r>
            <a:r>
              <a:rPr lang="en-US" dirty="0">
                <a:solidFill>
                  <a:srgbClr val="00B050"/>
                </a:solidFill>
              </a:rPr>
              <a:t>methods</a:t>
            </a:r>
            <a:r>
              <a:rPr lang="en-US" dirty="0"/>
              <a:t> (because they are not </a:t>
            </a:r>
            <a:r>
              <a:rPr lang="en-US" dirty="0">
                <a:solidFill>
                  <a:srgbClr val="00B050"/>
                </a:solidFill>
              </a:rPr>
              <a:t>objects</a:t>
            </a:r>
            <a:r>
              <a:rPr lang="en-US" dirty="0"/>
              <a:t>). </a:t>
            </a:r>
          </a:p>
          <a:p>
            <a:r>
              <a:rPr lang="en-US" dirty="0"/>
              <a:t>But with JavaScript, </a:t>
            </a:r>
            <a:r>
              <a:rPr lang="en-US" dirty="0">
                <a:solidFill>
                  <a:srgbClr val="00B050"/>
                </a:solidFill>
              </a:rPr>
              <a:t>methods</a:t>
            </a:r>
            <a:r>
              <a:rPr lang="en-US" dirty="0"/>
              <a:t> and </a:t>
            </a:r>
            <a:r>
              <a:rPr lang="en-US" dirty="0">
                <a:solidFill>
                  <a:srgbClr val="00B050"/>
                </a:solidFill>
              </a:rPr>
              <a:t>properties</a:t>
            </a:r>
            <a:r>
              <a:rPr lang="en-US" dirty="0"/>
              <a:t> are also available to </a:t>
            </a:r>
            <a:r>
              <a:rPr lang="en-US" dirty="0">
                <a:solidFill>
                  <a:srgbClr val="00B050"/>
                </a:solidFill>
              </a:rPr>
              <a:t>primitive values</a:t>
            </a:r>
            <a:r>
              <a:rPr lang="en-US" dirty="0"/>
              <a:t>, because JavaScript treats </a:t>
            </a:r>
            <a:r>
              <a:rPr lang="en-US" dirty="0">
                <a:solidFill>
                  <a:srgbClr val="00B050"/>
                </a:solidFill>
              </a:rPr>
              <a:t>primitive values </a:t>
            </a:r>
            <a:r>
              <a:rPr lang="en-US" dirty="0"/>
              <a:t>as </a:t>
            </a:r>
            <a:r>
              <a:rPr lang="en-US" dirty="0">
                <a:solidFill>
                  <a:srgbClr val="00B050"/>
                </a:solidFill>
              </a:rPr>
              <a:t>objects</a:t>
            </a:r>
            <a:r>
              <a:rPr lang="en-US" dirty="0"/>
              <a:t> when executing </a:t>
            </a:r>
            <a:r>
              <a:rPr lang="en-US" dirty="0">
                <a:solidFill>
                  <a:srgbClr val="00B050"/>
                </a:solidFill>
              </a:rPr>
              <a:t>methods</a:t>
            </a:r>
            <a:r>
              <a:rPr lang="en-US" dirty="0"/>
              <a:t> and </a:t>
            </a:r>
            <a:r>
              <a:rPr lang="en-US" dirty="0">
                <a:solidFill>
                  <a:srgbClr val="00B050"/>
                </a:solidFill>
              </a:rPr>
              <a:t>properties</a:t>
            </a:r>
            <a:r>
              <a:rPr lang="en-US" dirty="0"/>
              <a:t>. </a:t>
            </a:r>
            <a:r>
              <a:rPr lang="en-US" dirty="0">
                <a:solidFill>
                  <a:srgbClr val="00B050"/>
                </a:solidFill>
              </a:rPr>
              <a:t>Strings</a:t>
            </a:r>
            <a:r>
              <a:rPr lang="en-US" dirty="0"/>
              <a:t> can also be defined as </a:t>
            </a:r>
            <a:r>
              <a:rPr lang="en-US" dirty="0">
                <a:solidFill>
                  <a:srgbClr val="00B050"/>
                </a:solidFill>
              </a:rPr>
              <a:t>objects</a:t>
            </a:r>
            <a:r>
              <a:rPr lang="en-US" dirty="0"/>
              <a:t> with the </a:t>
            </a:r>
            <a:r>
              <a:rPr lang="en-US" dirty="0">
                <a:solidFill>
                  <a:srgbClr val="00B050"/>
                </a:solidFill>
              </a:rPr>
              <a:t>keyword new</a:t>
            </a:r>
            <a:r>
              <a:rPr lang="en-US" dirty="0"/>
              <a:t>.  </a:t>
            </a:r>
            <a:r>
              <a:rPr lang="en-US" dirty="0">
                <a:solidFill>
                  <a:srgbClr val="FF0000"/>
                </a:solidFill>
              </a:rPr>
              <a:t>WARNING ! </a:t>
            </a:r>
            <a:r>
              <a:rPr lang="en-US" dirty="0"/>
              <a:t>Don't create </a:t>
            </a:r>
            <a:r>
              <a:rPr lang="en-US" dirty="0">
                <a:solidFill>
                  <a:srgbClr val="00B050"/>
                </a:solidFill>
              </a:rPr>
              <a:t>strings</a:t>
            </a:r>
            <a:r>
              <a:rPr lang="en-US" dirty="0"/>
              <a:t> as </a:t>
            </a:r>
            <a:r>
              <a:rPr lang="en-US" dirty="0">
                <a:solidFill>
                  <a:srgbClr val="00B050"/>
                </a:solidFill>
              </a:rPr>
              <a:t>objects</a:t>
            </a:r>
            <a:r>
              <a:rPr lang="en-US" dirty="0"/>
              <a:t>. It slows down execution speed.</a:t>
            </a:r>
            <a:endParaRPr lang="fi-FI" dirty="0"/>
          </a:p>
          <a:p>
            <a:r>
              <a:rPr lang="fi-FI" dirty="0" err="1"/>
              <a:t>Sources</a:t>
            </a:r>
            <a:r>
              <a:rPr lang="fi-FI" dirty="0"/>
              <a:t>: https://developer.mozilla.org/en-US/docs/Web/JavaScript/Reference/Global_Objects/String and https://www.w3schools.com/js/js_strings.asp</a:t>
            </a:r>
          </a:p>
        </p:txBody>
      </p:sp>
      <p:sp>
        <p:nvSpPr>
          <p:cNvPr id="5" name="Dian numeron paikkamerkki 4">
            <a:extLst>
              <a:ext uri="{FF2B5EF4-FFF2-40B4-BE49-F238E27FC236}">
                <a16:creationId xmlns:a16="http://schemas.microsoft.com/office/drawing/2014/main" id="{5BC359AD-7E4B-4160-A882-BE1F08E74EDD}"/>
              </a:ext>
            </a:extLst>
          </p:cNvPr>
          <p:cNvSpPr>
            <a:spLocks noGrp="1"/>
          </p:cNvSpPr>
          <p:nvPr>
            <p:ph type="sldNum" sz="quarter" idx="12"/>
          </p:nvPr>
        </p:nvSpPr>
        <p:spPr/>
        <p:txBody>
          <a:bodyPr/>
          <a:lstStyle/>
          <a:p>
            <a:fld id="{3A98EE3D-8CD1-4C3F-BD1C-C98C9596463C}" type="slidenum">
              <a:rPr lang="en-US" smtClean="0"/>
              <a:t>98</a:t>
            </a:fld>
            <a:endParaRPr lang="en-US" dirty="0"/>
          </a:p>
        </p:txBody>
      </p:sp>
      <p:pic>
        <p:nvPicPr>
          <p:cNvPr id="10" name="Kuva 9">
            <a:extLst>
              <a:ext uri="{FF2B5EF4-FFF2-40B4-BE49-F238E27FC236}">
                <a16:creationId xmlns:a16="http://schemas.microsoft.com/office/drawing/2014/main" id="{5B7ED413-9207-406D-9C0B-937A393AD3A4}"/>
              </a:ext>
            </a:extLst>
          </p:cNvPr>
          <p:cNvPicPr>
            <a:picLocks noChangeAspect="1"/>
          </p:cNvPicPr>
          <p:nvPr/>
        </p:nvPicPr>
        <p:blipFill>
          <a:blip r:embed="rId2"/>
          <a:stretch>
            <a:fillRect/>
          </a:stretch>
        </p:blipFill>
        <p:spPr>
          <a:xfrm>
            <a:off x="861134" y="1109019"/>
            <a:ext cx="7883372" cy="2578567"/>
          </a:xfrm>
          <a:prstGeom prst="rect">
            <a:avLst/>
          </a:prstGeom>
        </p:spPr>
      </p:pic>
    </p:spTree>
    <p:extLst>
      <p:ext uri="{BB962C8B-B14F-4D97-AF65-F5344CB8AC3E}">
        <p14:creationId xmlns:p14="http://schemas.microsoft.com/office/powerpoint/2010/main" val="17880809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7016C1BA-3E22-482C-ABDD-A180DC00C648}"/>
              </a:ext>
            </a:extLst>
          </p:cNvPr>
          <p:cNvSpPr>
            <a:spLocks noGrp="1"/>
          </p:cNvSpPr>
          <p:nvPr>
            <p:ph type="title"/>
          </p:nvPr>
        </p:nvSpPr>
        <p:spPr/>
        <p:txBody>
          <a:bodyPr/>
          <a:lstStyle/>
          <a:p>
            <a:pPr algn="ctr"/>
            <a:r>
              <a:rPr lang="fi-FI" dirty="0" err="1"/>
              <a:t>String</a:t>
            </a:r>
            <a:r>
              <a:rPr lang="fi-FI" dirty="0"/>
              <a:t> </a:t>
            </a:r>
            <a:r>
              <a:rPr lang="fi-FI" dirty="0" err="1"/>
              <a:t>Methods</a:t>
            </a:r>
            <a:r>
              <a:rPr lang="fi-FI" dirty="0"/>
              <a:t> and </a:t>
            </a:r>
            <a:r>
              <a:rPr lang="fi-FI" dirty="0" err="1"/>
              <a:t>Properties</a:t>
            </a:r>
            <a:endParaRPr lang="fi-FI" dirty="0"/>
          </a:p>
        </p:txBody>
      </p:sp>
      <p:sp>
        <p:nvSpPr>
          <p:cNvPr id="3" name="Sisällön paikkamerkki 2">
            <a:extLst>
              <a:ext uri="{FF2B5EF4-FFF2-40B4-BE49-F238E27FC236}">
                <a16:creationId xmlns:a16="http://schemas.microsoft.com/office/drawing/2014/main" id="{850ACB0C-6C19-4401-A30C-ADDB4CCC2D4E}"/>
              </a:ext>
            </a:extLst>
          </p:cNvPr>
          <p:cNvSpPr>
            <a:spLocks noGrp="1"/>
          </p:cNvSpPr>
          <p:nvPr>
            <p:ph idx="1"/>
          </p:nvPr>
        </p:nvSpPr>
        <p:spPr>
          <a:xfrm>
            <a:off x="861134" y="1109751"/>
            <a:ext cx="10294546" cy="5461644"/>
          </a:xfrm>
        </p:spPr>
        <p:txBody>
          <a:bodyPr>
            <a:normAutofit fontScale="925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All </a:t>
            </a:r>
            <a:r>
              <a:rPr lang="en-US" dirty="0">
                <a:solidFill>
                  <a:srgbClr val="00B050"/>
                </a:solidFill>
              </a:rPr>
              <a:t>string</a:t>
            </a:r>
            <a:r>
              <a:rPr lang="en-US" dirty="0"/>
              <a:t> methods return a new </a:t>
            </a:r>
            <a:r>
              <a:rPr lang="en-US" dirty="0">
                <a:solidFill>
                  <a:srgbClr val="00B050"/>
                </a:solidFill>
              </a:rPr>
              <a:t>string</a:t>
            </a:r>
            <a:r>
              <a:rPr lang="en-US" dirty="0"/>
              <a:t>. They don't modify the original </a:t>
            </a:r>
            <a:r>
              <a:rPr lang="en-US" dirty="0">
                <a:solidFill>
                  <a:srgbClr val="00B050"/>
                </a:solidFill>
              </a:rPr>
              <a:t>string</a:t>
            </a:r>
            <a:r>
              <a:rPr lang="en-US" dirty="0"/>
              <a:t>. Formally said: </a:t>
            </a:r>
            <a:r>
              <a:rPr lang="en-US" dirty="0">
                <a:solidFill>
                  <a:srgbClr val="00B050"/>
                </a:solidFill>
              </a:rPr>
              <a:t>strings </a:t>
            </a:r>
            <a:r>
              <a:rPr lang="en-US" dirty="0"/>
              <a:t>are immutable: </a:t>
            </a:r>
            <a:r>
              <a:rPr lang="en-US" dirty="0">
                <a:solidFill>
                  <a:srgbClr val="00B050"/>
                </a:solidFill>
              </a:rPr>
              <a:t>strings</a:t>
            </a:r>
            <a:r>
              <a:rPr lang="en-US" dirty="0"/>
              <a:t> cannot be changed, only replaced. </a:t>
            </a:r>
            <a:endParaRPr lang="fi-FI" dirty="0"/>
          </a:p>
          <a:p>
            <a:r>
              <a:rPr lang="fi-FI" dirty="0" err="1"/>
              <a:t>Source</a:t>
            </a:r>
            <a:r>
              <a:rPr lang="fi-FI" dirty="0"/>
              <a:t>: https://www.w3schools.com/js/js_string_methods.asp</a:t>
            </a:r>
          </a:p>
        </p:txBody>
      </p:sp>
      <p:sp>
        <p:nvSpPr>
          <p:cNvPr id="4" name="Dian numeron paikkamerkki 3">
            <a:extLst>
              <a:ext uri="{FF2B5EF4-FFF2-40B4-BE49-F238E27FC236}">
                <a16:creationId xmlns:a16="http://schemas.microsoft.com/office/drawing/2014/main" id="{B1B75277-90EF-4D82-BA84-0389B93757C9}"/>
              </a:ext>
            </a:extLst>
          </p:cNvPr>
          <p:cNvSpPr>
            <a:spLocks noGrp="1"/>
          </p:cNvSpPr>
          <p:nvPr>
            <p:ph type="sldNum" sz="quarter" idx="12"/>
          </p:nvPr>
        </p:nvSpPr>
        <p:spPr/>
        <p:txBody>
          <a:bodyPr/>
          <a:lstStyle/>
          <a:p>
            <a:fld id="{3A98EE3D-8CD1-4C3F-BD1C-C98C9596463C}" type="slidenum">
              <a:rPr lang="en-US" smtClean="0"/>
              <a:pPr/>
              <a:t>99</a:t>
            </a:fld>
            <a:endParaRPr lang="en-US" dirty="0"/>
          </a:p>
        </p:txBody>
      </p:sp>
      <p:pic>
        <p:nvPicPr>
          <p:cNvPr id="7" name="Kuva 6">
            <a:extLst>
              <a:ext uri="{FF2B5EF4-FFF2-40B4-BE49-F238E27FC236}">
                <a16:creationId xmlns:a16="http://schemas.microsoft.com/office/drawing/2014/main" id="{D2C61164-07CD-44CD-BDE5-2028F50369D5}"/>
              </a:ext>
            </a:extLst>
          </p:cNvPr>
          <p:cNvPicPr>
            <a:picLocks noChangeAspect="1"/>
          </p:cNvPicPr>
          <p:nvPr/>
        </p:nvPicPr>
        <p:blipFill>
          <a:blip r:embed="rId2"/>
          <a:stretch>
            <a:fillRect/>
          </a:stretch>
        </p:blipFill>
        <p:spPr>
          <a:xfrm>
            <a:off x="861134" y="1109751"/>
            <a:ext cx="9077640" cy="4296750"/>
          </a:xfrm>
          <a:prstGeom prst="rect">
            <a:avLst/>
          </a:prstGeom>
        </p:spPr>
      </p:pic>
    </p:spTree>
    <p:extLst>
      <p:ext uri="{BB962C8B-B14F-4D97-AF65-F5344CB8AC3E}">
        <p14:creationId xmlns:p14="http://schemas.microsoft.com/office/powerpoint/2010/main" val="3878132609"/>
      </p:ext>
    </p:extLst>
  </p:cSld>
  <p:clrMapOvr>
    <a:masterClrMapping/>
  </p:clrMapOvr>
</p:sld>
</file>

<file path=ppt/theme/theme1.xml><?xml version="1.0" encoding="utf-8"?>
<a:theme xmlns:a="http://schemas.openxmlformats.org/drawingml/2006/main" name="RetrospectVTI">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11659</TotalTime>
  <Words>28522</Words>
  <Application>Microsoft Office PowerPoint</Application>
  <PresentationFormat>Laajakuva</PresentationFormat>
  <Paragraphs>4980</Paragraphs>
  <Slides>270</Slides>
  <Notes>0</Notes>
  <HiddenSlides>0</HiddenSlides>
  <MMClips>0</MMClips>
  <ScaleCrop>false</ScaleCrop>
  <HeadingPairs>
    <vt:vector size="6" baseType="variant">
      <vt:variant>
        <vt:lpstr>Käytetyt fontit</vt:lpstr>
      </vt:variant>
      <vt:variant>
        <vt:i4>6</vt:i4>
      </vt:variant>
      <vt:variant>
        <vt:lpstr>Teema</vt:lpstr>
      </vt:variant>
      <vt:variant>
        <vt:i4>1</vt:i4>
      </vt:variant>
      <vt:variant>
        <vt:lpstr>Dian otsikot</vt:lpstr>
      </vt:variant>
      <vt:variant>
        <vt:i4>270</vt:i4>
      </vt:variant>
    </vt:vector>
  </HeadingPairs>
  <TitlesOfParts>
    <vt:vector size="277" baseType="lpstr">
      <vt:lpstr>&amp;quot</vt:lpstr>
      <vt:lpstr>Calibri</vt:lpstr>
      <vt:lpstr>Candara</vt:lpstr>
      <vt:lpstr>Consolas</vt:lpstr>
      <vt:lpstr>Wingdings</vt:lpstr>
      <vt:lpstr>x-locale-heading-primary</vt:lpstr>
      <vt:lpstr>RetrospectVTI</vt:lpstr>
      <vt:lpstr>    Javascript  for  Beginners</vt:lpstr>
      <vt:lpstr>Foreword by the Author</vt:lpstr>
      <vt:lpstr>Javascript for Beginners Introduction</vt:lpstr>
      <vt:lpstr>The history of Javascript (ECMAScript)</vt:lpstr>
      <vt:lpstr>The history of Javascript (ECMAScript) 2</vt:lpstr>
      <vt:lpstr>DOM and HTML DOM</vt:lpstr>
      <vt:lpstr>HTML DOM Navigation</vt:lpstr>
      <vt:lpstr>HTML DOM Navigation 2</vt:lpstr>
      <vt:lpstr>HTML DOM Navigation 3</vt:lpstr>
      <vt:lpstr>HTML DOM Navigation 4</vt:lpstr>
      <vt:lpstr>HTML DOM: Element Interface</vt:lpstr>
      <vt:lpstr>HTML DOM: HTML Element Interface</vt:lpstr>
      <vt:lpstr>HTML DOM Methods</vt:lpstr>
      <vt:lpstr>HTML DOM Events</vt:lpstr>
      <vt:lpstr>HTML DOM Events 2</vt:lpstr>
      <vt:lpstr>HTML DOM Events 3 </vt:lpstr>
      <vt:lpstr>HTML DOM Events 4</vt:lpstr>
      <vt:lpstr>The Browser Object Model (BOM) </vt:lpstr>
      <vt:lpstr>The Browser Object Model (BOM) 2</vt:lpstr>
      <vt:lpstr>Where to place Javascript</vt:lpstr>
      <vt:lpstr>Modules</vt:lpstr>
      <vt:lpstr>Modules 2</vt:lpstr>
      <vt:lpstr>Modules 3</vt:lpstr>
      <vt:lpstr>Modules 4</vt:lpstr>
      <vt:lpstr>Automatic semicolon insertion (ASI)</vt:lpstr>
      <vt:lpstr>Web Browser Console</vt:lpstr>
      <vt:lpstr>Web Browser Console 2 </vt:lpstr>
      <vt:lpstr>Web Browser Console 3 </vt:lpstr>
      <vt:lpstr>Console.log()</vt:lpstr>
      <vt:lpstr>Document.write() and Document.getElementById()</vt:lpstr>
      <vt:lpstr>Window.alert()</vt:lpstr>
      <vt:lpstr>Debugger</vt:lpstr>
      <vt:lpstr>V8 Javascript Engine</vt:lpstr>
      <vt:lpstr>Browser Engine: Rendering Engines and Javascript Engines</vt:lpstr>
      <vt:lpstr>Memory Management</vt:lpstr>
      <vt:lpstr>Memory Management 2</vt:lpstr>
      <vt:lpstr>Syntax: Overview</vt:lpstr>
      <vt:lpstr>Syntax: Trailing Commas</vt:lpstr>
      <vt:lpstr>Syntax: Semicolons</vt:lpstr>
      <vt:lpstr>Syntax: Statements versus Expressions</vt:lpstr>
      <vt:lpstr>Syntax: Statements versus expressions 2</vt:lpstr>
      <vt:lpstr>Syntax: Statements versus expressions 3</vt:lpstr>
      <vt:lpstr>Ambiguous Syntax</vt:lpstr>
      <vt:lpstr>Syntax: The Temporal Dead Zone</vt:lpstr>
      <vt:lpstr>Syntax: The Temporal Dead Zone 2</vt:lpstr>
      <vt:lpstr>Syntax: Static versus Dynamic</vt:lpstr>
      <vt:lpstr>Escape Characters</vt:lpstr>
      <vt:lpstr>Reserved Keywords as of ECMAScript 2015</vt:lpstr>
      <vt:lpstr>Operators</vt:lpstr>
      <vt:lpstr>Arithmetic and Assigment Operators</vt:lpstr>
      <vt:lpstr>Arithmetic operators: Exponentiation operator (**)</vt:lpstr>
      <vt:lpstr>Arithmetic Operators and Operands</vt:lpstr>
      <vt:lpstr>Arithmetic Operators</vt:lpstr>
      <vt:lpstr>Arithmetic Operator Precedence</vt:lpstr>
      <vt:lpstr>Comparison, Logical,Typeof and Instanceof Operators</vt:lpstr>
      <vt:lpstr>Logical and Comparison Operators</vt:lpstr>
      <vt:lpstr>Bitwise Operations</vt:lpstr>
      <vt:lpstr>Bitwise Operations 2</vt:lpstr>
      <vt:lpstr>String Operators</vt:lpstr>
      <vt:lpstr>Unary, Binary and Ternary Operators</vt:lpstr>
      <vt:lpstr>Unary Operators: Void Operator</vt:lpstr>
      <vt:lpstr>Unary Operators: Typeof Operator</vt:lpstr>
      <vt:lpstr>Comma Operator and Conditional (Ternary) Operator ( ? : )</vt:lpstr>
      <vt:lpstr>Relational Operators: Instanceof</vt:lpstr>
      <vt:lpstr>Throw Errors</vt:lpstr>
      <vt:lpstr>Errors</vt:lpstr>
      <vt:lpstr>Errors: Try Catch statement</vt:lpstr>
      <vt:lpstr>Errors: Try Catch statement</vt:lpstr>
      <vt:lpstr>Range and Reference Errors</vt:lpstr>
      <vt:lpstr>Syntax and Type errors</vt:lpstr>
      <vt:lpstr>URI and Eval Errors </vt:lpstr>
      <vt:lpstr>URI(Identifier): URL(Location) URN(Name) </vt:lpstr>
      <vt:lpstr>EncodeURIComponent() and DecodeURIComponent()</vt:lpstr>
      <vt:lpstr>Javacript Engine</vt:lpstr>
      <vt:lpstr>Javascript Compiler</vt:lpstr>
      <vt:lpstr>Javacript Scope Manager</vt:lpstr>
      <vt:lpstr>Lexical Scope</vt:lpstr>
      <vt:lpstr>Global Scope</vt:lpstr>
      <vt:lpstr>Variables</vt:lpstr>
      <vt:lpstr>Initializing a Variable</vt:lpstr>
      <vt:lpstr>JavaScript Primitive versus Reference Values</vt:lpstr>
      <vt:lpstr>JavaScript Primitive versus Reference Values</vt:lpstr>
      <vt:lpstr>JavaScript Primitive versus Reference Values</vt:lpstr>
      <vt:lpstr>JavaScript Primitive versus Reference Values</vt:lpstr>
      <vt:lpstr>Hoisting</vt:lpstr>
      <vt:lpstr>Variable Hoisting</vt:lpstr>
      <vt:lpstr>Using Variables : Var, Let and Const</vt:lpstr>
      <vt:lpstr>The difference between Var and Let</vt:lpstr>
      <vt:lpstr>The difference between Var, Let and Const</vt:lpstr>
      <vt:lpstr>Statements</vt:lpstr>
      <vt:lpstr>Variables, Literals, Expressions, Identifiers and Keywords</vt:lpstr>
      <vt:lpstr>Variables, Literals, Expressions, Identifiers and Keywords</vt:lpstr>
      <vt:lpstr>Data Types</vt:lpstr>
      <vt:lpstr>Value Type Determination</vt:lpstr>
      <vt:lpstr>Primitive Data Types</vt:lpstr>
      <vt:lpstr>Eight Data Types</vt:lpstr>
      <vt:lpstr>Undefined and Null</vt:lpstr>
      <vt:lpstr>Strings</vt:lpstr>
      <vt:lpstr>String Methods and Properties</vt:lpstr>
      <vt:lpstr> Converting a String to an Array</vt:lpstr>
      <vt:lpstr>Template Literals (Template Strings) </vt:lpstr>
      <vt:lpstr>Template Literals (Template Strings) 2</vt:lpstr>
      <vt:lpstr>Template Literals (Template Strings) 3</vt:lpstr>
      <vt:lpstr>Template Literals (Template Strings) 4</vt:lpstr>
      <vt:lpstr>Template Literals (Template Strings) 5</vt:lpstr>
      <vt:lpstr>Numbers</vt:lpstr>
      <vt:lpstr>Base Systems of Numbers</vt:lpstr>
      <vt:lpstr>Numbers: NaN</vt:lpstr>
      <vt:lpstr>Numbers: NaN</vt:lpstr>
      <vt:lpstr>Regular Expressions</vt:lpstr>
      <vt:lpstr>Regular Expressions 2</vt:lpstr>
      <vt:lpstr>Regular Expressions 3</vt:lpstr>
      <vt:lpstr>Regular Expressions 4</vt:lpstr>
      <vt:lpstr>Booleans</vt:lpstr>
      <vt:lpstr>Booleans</vt:lpstr>
      <vt:lpstr>Booleans: Truthy and Falsy</vt:lpstr>
      <vt:lpstr>Symbol</vt:lpstr>
      <vt:lpstr>Symbol 2</vt:lpstr>
      <vt:lpstr>The Typeof Operator</vt:lpstr>
      <vt:lpstr>Type Conversion</vt:lpstr>
      <vt:lpstr>Type Conversion versus Type Coersion</vt:lpstr>
      <vt:lpstr>Type Conversion</vt:lpstr>
      <vt:lpstr>Automatic String Conversion</vt:lpstr>
      <vt:lpstr>Strict Mode</vt:lpstr>
      <vt:lpstr>Strict Mode 2</vt:lpstr>
      <vt:lpstr>Strict Mode 3</vt:lpstr>
      <vt:lpstr>This Keyword</vt:lpstr>
      <vt:lpstr>This Keyword 2</vt:lpstr>
      <vt:lpstr>This Keyword 3</vt:lpstr>
      <vt:lpstr>This Keyword 4</vt:lpstr>
      <vt:lpstr>This Keyword 5</vt:lpstr>
      <vt:lpstr>This Keyword with Call() and Apply()</vt:lpstr>
      <vt:lpstr>This Keyword with Call() and Apply()</vt:lpstr>
      <vt:lpstr>This Keyword with Bind()</vt:lpstr>
      <vt:lpstr>Objects</vt:lpstr>
      <vt:lpstr>Object Methods</vt:lpstr>
      <vt:lpstr>Object: Properties and Methods</vt:lpstr>
      <vt:lpstr>Objects</vt:lpstr>
      <vt:lpstr>Objects: Getters and Setters</vt:lpstr>
      <vt:lpstr>Objects: Delete and In operators</vt:lpstr>
      <vt:lpstr>Object.entries, Object.keys and Object.values</vt:lpstr>
      <vt:lpstr>Destructuring Objects</vt:lpstr>
      <vt:lpstr>Destructuring Objects 2</vt:lpstr>
      <vt:lpstr>Destructuring Objects 3</vt:lpstr>
      <vt:lpstr>Destructuring Objects 4</vt:lpstr>
      <vt:lpstr>Destructuring Objects 5</vt:lpstr>
      <vt:lpstr>Destructuring Objects 6</vt:lpstr>
      <vt:lpstr>Destructuring Objects 7</vt:lpstr>
      <vt:lpstr>Object Constructors </vt:lpstr>
      <vt:lpstr>Object Constructors 2</vt:lpstr>
      <vt:lpstr>Object Constructors 3</vt:lpstr>
      <vt:lpstr>Built-in Object Constructors</vt:lpstr>
      <vt:lpstr>Objects: Prototype Inheritance</vt:lpstr>
      <vt:lpstr>Inheritance and the Prototype Chain</vt:lpstr>
      <vt:lpstr>Inheritance and the Prototype Chain 2</vt:lpstr>
      <vt:lpstr>Inheritance and the Prototype Chain 3</vt:lpstr>
      <vt:lpstr>Inheritance and the Prototype Chain 4</vt:lpstr>
      <vt:lpstr>Inheritance and the Prototype Chain 5</vt:lpstr>
      <vt:lpstr>Inheritance and the Prototype Chain 6</vt:lpstr>
      <vt:lpstr>Inheritance and the Prototype Chain 7</vt:lpstr>
      <vt:lpstr>Inheritance and the Prototype Chain 8 </vt:lpstr>
      <vt:lpstr>Inheritance and the Prototype Chain 9 </vt:lpstr>
      <vt:lpstr>Classes </vt:lpstr>
      <vt:lpstr> Classes 2</vt:lpstr>
      <vt:lpstr>Classes 3</vt:lpstr>
      <vt:lpstr>Classes 4</vt:lpstr>
      <vt:lpstr>Classes 5</vt:lpstr>
      <vt:lpstr>Date Objects</vt:lpstr>
      <vt:lpstr>Date Objects 2</vt:lpstr>
      <vt:lpstr>Object and Array rules</vt:lpstr>
      <vt:lpstr>Arrays</vt:lpstr>
      <vt:lpstr>Array Methods</vt:lpstr>
      <vt:lpstr>Array Methods 2</vt:lpstr>
      <vt:lpstr>Array Methods 3</vt:lpstr>
      <vt:lpstr>Array Methods 4</vt:lpstr>
      <vt:lpstr>Array Methods 5</vt:lpstr>
      <vt:lpstr>Array Methods 6: Array.reduce() and Array.reduceRight()</vt:lpstr>
      <vt:lpstr>Array Methods 7: Array.reduce() and ReduceRight()</vt:lpstr>
      <vt:lpstr>Array Methods 8: Array.map() and Array.filter()</vt:lpstr>
      <vt:lpstr>Array Methods 9</vt:lpstr>
      <vt:lpstr>Array Methods 10</vt:lpstr>
      <vt:lpstr>Array: Adding Elements with High Indexes</vt:lpstr>
      <vt:lpstr>Increasing and Deacreasing the Lenght of an Array</vt:lpstr>
      <vt:lpstr>4 Ways to Empty an Array in JavaScript</vt:lpstr>
      <vt:lpstr>Destructuring Arrays</vt:lpstr>
      <vt:lpstr>Destructuring Arrays 2</vt:lpstr>
      <vt:lpstr>Destructuring Arrays 3</vt:lpstr>
      <vt:lpstr>Destructuring Arrays 4</vt:lpstr>
      <vt:lpstr>Destructuring Arrays 5</vt:lpstr>
      <vt:lpstr>Loops and Iteration</vt:lpstr>
      <vt:lpstr>Loops and Iteration 2</vt:lpstr>
      <vt:lpstr>For Loop and For In Loop</vt:lpstr>
      <vt:lpstr>For Of Loops</vt:lpstr>
      <vt:lpstr>While Loop</vt:lpstr>
      <vt:lpstr>Do While Loop</vt:lpstr>
      <vt:lpstr>Break and Continue</vt:lpstr>
      <vt:lpstr>Break and Continue 2</vt:lpstr>
      <vt:lpstr>Infinite Loops</vt:lpstr>
      <vt:lpstr>Conditionals: If Else and Else If and Switch</vt:lpstr>
      <vt:lpstr>Switch Statement</vt:lpstr>
      <vt:lpstr>Switch Statement 2</vt:lpstr>
      <vt:lpstr>Functions</vt:lpstr>
      <vt:lpstr>Anatomy of Functions</vt:lpstr>
      <vt:lpstr>Terms related to Functions</vt:lpstr>
      <vt:lpstr>Higher-order Functions versus First-order Functions</vt:lpstr>
      <vt:lpstr>Functions: Hoisting</vt:lpstr>
      <vt:lpstr>Functions: Return Statement</vt:lpstr>
      <vt:lpstr>Function Invocation</vt:lpstr>
      <vt:lpstr>Functions: Arguments and Parameters</vt:lpstr>
      <vt:lpstr>Functions: Arguments and Parameters</vt:lpstr>
      <vt:lpstr>Functions: Default and Rest Parameters</vt:lpstr>
      <vt:lpstr>Functions: Default Parameters and Arity</vt:lpstr>
      <vt:lpstr>Functions: Arguments Object</vt:lpstr>
      <vt:lpstr>Functions: Recursion</vt:lpstr>
      <vt:lpstr>Funtions: Local and Global Scope</vt:lpstr>
      <vt:lpstr>Functions: Local versus Global memory</vt:lpstr>
      <vt:lpstr>Functions: Passed by Value versus Passed by Reference</vt:lpstr>
      <vt:lpstr>Functions: Passed by Value versus Passed by Reference 2</vt:lpstr>
      <vt:lpstr>Functions: Closure</vt:lpstr>
      <vt:lpstr>Functions: Closure 2</vt:lpstr>
      <vt:lpstr>Functions: Closure 3</vt:lpstr>
      <vt:lpstr>Arrow Function</vt:lpstr>
      <vt:lpstr>Arrow Function with this</vt:lpstr>
      <vt:lpstr>Arrow Function 2</vt:lpstr>
      <vt:lpstr>Arrow Function 3</vt:lpstr>
      <vt:lpstr>Functions: IIFE</vt:lpstr>
      <vt:lpstr>Functions Callstack: Concurrency Model and Event Loop</vt:lpstr>
      <vt:lpstr>Event Loop Runtime Concepts</vt:lpstr>
      <vt:lpstr>Event Loop Runtime Concepts: SetTimeout()</vt:lpstr>
      <vt:lpstr>Event Loop Runtime Concepts: SetTimeout() 2</vt:lpstr>
      <vt:lpstr>Concurrency</vt:lpstr>
      <vt:lpstr>JavaScript is Single Threaded </vt:lpstr>
      <vt:lpstr>Asynchronous Javascript</vt:lpstr>
      <vt:lpstr>Asynchronous Javascript 2</vt:lpstr>
      <vt:lpstr>Web Worker</vt:lpstr>
      <vt:lpstr>Web Worker 2</vt:lpstr>
      <vt:lpstr>Web Worker 3</vt:lpstr>
      <vt:lpstr>Promises</vt:lpstr>
      <vt:lpstr>Promises 2</vt:lpstr>
      <vt:lpstr>The basics of Async/Await</vt:lpstr>
      <vt:lpstr>The basics of Async/Await</vt:lpstr>
      <vt:lpstr>Callbacks</vt:lpstr>
      <vt:lpstr>Promises versus Callback Hell </vt:lpstr>
      <vt:lpstr>Functions: Callstack 2</vt:lpstr>
      <vt:lpstr>Functions: Callstack 3</vt:lpstr>
      <vt:lpstr>Functions: Callstack 4</vt:lpstr>
      <vt:lpstr>Other Technologies Complementing JavaScript</vt:lpstr>
      <vt:lpstr>JSON</vt:lpstr>
      <vt:lpstr>JSON</vt:lpstr>
      <vt:lpstr>JSON Data Types</vt:lpstr>
      <vt:lpstr>JSON Data Types</vt:lpstr>
      <vt:lpstr>JSON.parse()</vt:lpstr>
      <vt:lpstr>JSON.parse()</vt:lpstr>
      <vt:lpstr>JSON.stringify()</vt:lpstr>
      <vt:lpstr>JSON versus XML</vt:lpstr>
      <vt:lpstr>AJAX</vt:lpstr>
      <vt:lpstr>AJAX 2</vt:lpstr>
      <vt:lpstr>Full Stack JavaScript versus Full Stack</vt:lpstr>
      <vt:lpstr>Full Stack</vt:lpstr>
      <vt:lpstr>Node.js</vt:lpstr>
      <vt:lpstr>Node.js and MongoDB</vt:lpstr>
      <vt:lpstr>Libraries</vt:lpstr>
      <vt:lpstr>jQuery Library versus JavaScript</vt:lpstr>
      <vt:lpstr>API (Application Programming Interface)</vt:lpstr>
      <vt:lpstr>Fetch API versus AJAX</vt:lpstr>
      <vt:lpstr>Will Sentance and Douglas Crockford </vt:lpstr>
      <vt:lpstr>Brian Holt and Bianca Gandolfo</vt:lpstr>
      <vt:lpstr>Jem Young and Jafar Husain </vt:lpstr>
      <vt:lpstr>Axel Rauschmayer and Kyle Simpson</vt:lpstr>
      <vt:lpstr>Learn more Javascript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Esa Ketonen IOT-Jyväskylä projektityö</dc:title>
  <dc:creator>Ketonen Esa</dc:creator>
  <cp:lastModifiedBy>Ketonen Esa</cp:lastModifiedBy>
  <cp:revision>2366</cp:revision>
  <dcterms:created xsi:type="dcterms:W3CDTF">2020-03-11T19:54:41Z</dcterms:created>
  <dcterms:modified xsi:type="dcterms:W3CDTF">2020-05-12T05:05:17Z</dcterms:modified>
</cp:coreProperties>
</file>